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5143500" cx="9144000"/>
  <p:notesSz cx="6858000" cy="9144000"/>
  <p:embeddedFontLst>
    <p:embeddedFont>
      <p:font typeface="Wix Madefor Text"/>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WixMadeforText-regular.fntdata"/><Relationship Id="rId11" Type="http://schemas.openxmlformats.org/officeDocument/2006/relationships/slide" Target="slides/slide5.xml"/><Relationship Id="rId22" Type="http://schemas.openxmlformats.org/officeDocument/2006/relationships/font" Target="fonts/WixMadeforText-italic.fntdata"/><Relationship Id="rId10" Type="http://schemas.openxmlformats.org/officeDocument/2006/relationships/slide" Target="slides/slide4.xml"/><Relationship Id="rId21" Type="http://schemas.openxmlformats.org/officeDocument/2006/relationships/font" Target="fonts/WixMadeforText-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WixMadeforText-bold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adc696b52f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adc696b52f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cacfccd32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cacfccd32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785207a37c_1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785207a37c_1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b18e815a7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b18e815a7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adc696b52f_0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adc696b52f_0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adc696b52f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adc696b52f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57150" rtl="0" algn="l">
              <a:lnSpc>
                <a:spcPct val="115000"/>
              </a:lnSpc>
              <a:spcBef>
                <a:spcPts val="0"/>
              </a:spcBef>
              <a:spcAft>
                <a:spcPts val="0"/>
              </a:spcAft>
              <a:buClr>
                <a:schemeClr val="dk1"/>
              </a:buClr>
              <a:buSzPts val="1100"/>
              <a:buFont typeface="Arial"/>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04: How to Work with Images</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8279" l="-4634" r="-10083" t="-74279"/>
          <a:stretch/>
        </p:blipFill>
        <p:spPr>
          <a:xfrm rot="5400000">
            <a:off x="8211462" y="710938"/>
            <a:ext cx="1355075" cy="3149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How to Work with Images</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How to Work with Images</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04: How to Work with Images</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8279" l="-4634" r="-10083" t="-74279"/>
          <a:stretch/>
        </p:blipFill>
        <p:spPr>
          <a:xfrm rot="5400000">
            <a:off x="8211462" y="710938"/>
            <a:ext cx="1355075" cy="3149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image" Target="../media/image11.png"/><Relationship Id="rId5" Type="http://schemas.openxmlformats.org/officeDocument/2006/relationships/image" Target="../media/image3.png"/><Relationship Id="rId6"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rotWithShape="1">
          <a:blip r:embed="rId3">
            <a:alphaModFix/>
          </a:blip>
          <a:srcRect b="49" l="0" r="0" t="39"/>
          <a:stretch/>
        </p:blipFill>
        <p:spPr>
          <a:xfrm>
            <a:off x="5714105" y="0"/>
            <a:ext cx="3429989" cy="5143499"/>
          </a:xfrm>
          <a:prstGeom prst="rect">
            <a:avLst/>
          </a:prstGeom>
          <a:noFill/>
          <a:ln>
            <a:noFill/>
          </a:ln>
        </p:spPr>
      </p:pic>
      <p:sp>
        <p:nvSpPr>
          <p:cNvPr id="73" name="Google Shape;73;p18"/>
          <p:cNvSpPr txBox="1"/>
          <p:nvPr>
            <p:ph type="title"/>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04: How to Work with Images</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553800"/>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04</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How to Work with Images</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Intro to Wix and the Web</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39" name="Shape 139"/>
        <p:cNvGrpSpPr/>
        <p:nvPr/>
      </p:nvGrpSpPr>
      <p:grpSpPr>
        <a:xfrm>
          <a:off x="0" y="0"/>
          <a:ext cx="0" cy="0"/>
          <a:chOff x="0" y="0"/>
          <a:chExt cx="0" cy="0"/>
        </a:xfrm>
      </p:grpSpPr>
      <p:sp>
        <p:nvSpPr>
          <p:cNvPr id="140" name="Google Shape;140;p27"/>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did you create?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4" name="Shape 144"/>
        <p:cNvGrpSpPr/>
        <p:nvPr/>
      </p:nvGrpSpPr>
      <p:grpSpPr>
        <a:xfrm>
          <a:off x="0" y="0"/>
          <a:ext cx="0" cy="0"/>
          <a:chOff x="0" y="0"/>
          <a:chExt cx="0" cy="0"/>
        </a:xfrm>
      </p:grpSpPr>
      <p:sp>
        <p:nvSpPr>
          <p:cNvPr id="145" name="Google Shape;145;p28"/>
          <p:cNvSpPr txBox="1"/>
          <p:nvPr>
            <p:ph type="title"/>
          </p:nvPr>
        </p:nvSpPr>
        <p:spPr>
          <a:xfrm>
            <a:off x="491775" y="594075"/>
            <a:ext cx="53292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Reflecting</a:t>
            </a:r>
            <a:endParaRPr b="1" sz="3200">
              <a:latin typeface="Wix Madefor Text"/>
              <a:ea typeface="Wix Madefor Text"/>
              <a:cs typeface="Wix Madefor Text"/>
              <a:sym typeface="Wix Madefor Text"/>
            </a:endParaRPr>
          </a:p>
        </p:txBody>
      </p:sp>
      <p:sp>
        <p:nvSpPr>
          <p:cNvPr id="146" name="Google Shape;146;p28"/>
          <p:cNvSpPr txBox="1"/>
          <p:nvPr/>
        </p:nvSpPr>
        <p:spPr>
          <a:xfrm>
            <a:off x="491775" y="1454400"/>
            <a:ext cx="5508900" cy="2547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Use your Design Journal to reflect on your design:</a:t>
            </a:r>
            <a:endParaRPr>
              <a:latin typeface="Wix Madefor Text"/>
              <a:ea typeface="Wix Madefor Text"/>
              <a:cs typeface="Wix Madefor Text"/>
              <a:sym typeface="Wix Madefor Text"/>
            </a:endParaRPr>
          </a:p>
          <a:p>
            <a:pPr indent="-317500" lvl="0" marL="457200" rtl="0" algn="l">
              <a:lnSpc>
                <a:spcPct val="130000"/>
              </a:lnSpc>
              <a:spcBef>
                <a:spcPts val="1100"/>
              </a:spcBef>
              <a:spcAft>
                <a:spcPts val="0"/>
              </a:spcAft>
              <a:buSzPts val="1400"/>
              <a:buFont typeface="Wix Madefor Text"/>
              <a:buChar char="●"/>
            </a:pPr>
            <a:r>
              <a:rPr lang="en">
                <a:latin typeface="Wix Madefor Text"/>
                <a:ea typeface="Wix Madefor Text"/>
                <a:cs typeface="Wix Madefor Text"/>
                <a:sym typeface="Wix Madefor Text"/>
              </a:rPr>
              <a:t>Why did you choose the images for your site? </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What other visuals are you interested in incorporating into your site? (Use this space to sketch them out.)</a:t>
            </a:r>
            <a:endParaRPr>
              <a:latin typeface="Wix Madefor Text"/>
              <a:ea typeface="Wix Madefor Text"/>
              <a:cs typeface="Wix Madefor Text"/>
              <a:sym typeface="Wix Madefor Text"/>
            </a:endParaRPr>
          </a:p>
          <a:p>
            <a:pPr indent="0" lvl="0" marL="0" rtl="0" algn="l">
              <a:lnSpc>
                <a:spcPct val="130000"/>
              </a:lnSpc>
              <a:spcBef>
                <a:spcPts val="100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11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50" name="Shape 150"/>
        <p:cNvGrpSpPr/>
        <p:nvPr/>
      </p:nvGrpSpPr>
      <p:grpSpPr>
        <a:xfrm>
          <a:off x="0" y="0"/>
          <a:ext cx="0" cy="0"/>
          <a:chOff x="0" y="0"/>
          <a:chExt cx="0" cy="0"/>
        </a:xfrm>
      </p:grpSpPr>
      <p:sp>
        <p:nvSpPr>
          <p:cNvPr id="151" name="Google Shape;151;p29"/>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30"/>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19"/>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5" name="Google Shape;85;p19"/>
          <p:cNvSpPr txBox="1"/>
          <p:nvPr/>
        </p:nvSpPr>
        <p:spPr>
          <a:xfrm>
            <a:off x="673650" y="1421900"/>
            <a:ext cx="4962600" cy="2901900"/>
          </a:xfrm>
          <a:prstGeom prst="rect">
            <a:avLst/>
          </a:prstGeom>
          <a:noFill/>
          <a:ln>
            <a:noFill/>
          </a:ln>
        </p:spPr>
        <p:txBody>
          <a:bodyPr anchorCtr="0" anchor="t" bIns="91425" lIns="91425" spcFirstLastPara="1" rIns="91425" wrap="square" tIns="91425">
            <a:noAutofit/>
          </a:bodyPr>
          <a:lstStyle/>
          <a:p>
            <a:pPr indent="-317500" lvl="0" marL="457200" rtl="0" algn="l">
              <a:lnSpc>
                <a:spcPct val="130000"/>
              </a:lnSpc>
              <a:spcBef>
                <a:spcPts val="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be able to remix and add their own images to the Wix template</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Clr>
                <a:srgbClr val="1F77FF"/>
              </a:buClr>
              <a:buSzPts val="1400"/>
              <a:buFont typeface="Wix Madefor Text"/>
              <a:buChar char="●"/>
            </a:pPr>
            <a:r>
              <a:rPr lang="en">
                <a:latin typeface="Wix Madefor Text"/>
                <a:ea typeface="Wix Madefor Text"/>
                <a:cs typeface="Wix Madefor Text"/>
                <a:sym typeface="Wix Madefor Text"/>
              </a:rPr>
              <a:t>Students will be able to customize their image styles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1000"/>
              </a:spcAft>
              <a:buClr>
                <a:srgbClr val="1F77FF"/>
              </a:buClr>
              <a:buSzPts val="1400"/>
              <a:buFont typeface="Wix Madefor Text"/>
              <a:buChar char="●"/>
            </a:pPr>
            <a:r>
              <a:rPr lang="en">
                <a:latin typeface="Wix Madefor Text"/>
                <a:ea typeface="Wix Madefor Text"/>
                <a:cs typeface="Wix Madefor Text"/>
                <a:sym typeface="Wix Madefor Text"/>
              </a:rPr>
              <a:t>Students will reflect upon their own aesthetic preferences to inform how they express themselves visually</a:t>
            </a:r>
            <a:endParaRPr>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1" name="Google Shape;91;p20"/>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7100" y="0"/>
            <a:ext cx="67650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kinds of images do you like?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00" name="Shape 100"/>
        <p:cNvGrpSpPr/>
        <p:nvPr/>
      </p:nvGrpSpPr>
      <p:grpSpPr>
        <a:xfrm>
          <a:off x="0" y="0"/>
          <a:ext cx="0" cy="0"/>
          <a:chOff x="0" y="0"/>
          <a:chExt cx="0" cy="0"/>
        </a:xfrm>
      </p:grpSpPr>
      <p:sp>
        <p:nvSpPr>
          <p:cNvPr id="101" name="Google Shape;101;p22"/>
          <p:cNvSpPr txBox="1"/>
          <p:nvPr>
            <p:ph type="title"/>
          </p:nvPr>
        </p:nvSpPr>
        <p:spPr>
          <a:xfrm>
            <a:off x="420900" y="431600"/>
            <a:ext cx="74526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Activity: Find a collection of images</a:t>
            </a:r>
            <a:endParaRPr b="1" sz="3200">
              <a:latin typeface="Wix Madefor Text"/>
              <a:ea typeface="Wix Madefor Text"/>
              <a:cs typeface="Wix Madefor Text"/>
              <a:sym typeface="Wix Madefor Text"/>
            </a:endParaRPr>
          </a:p>
        </p:txBody>
      </p:sp>
      <p:sp>
        <p:nvSpPr>
          <p:cNvPr id="102" name="Google Shape;102;p22"/>
          <p:cNvSpPr txBox="1"/>
          <p:nvPr/>
        </p:nvSpPr>
        <p:spPr>
          <a:xfrm>
            <a:off x="420900" y="1352925"/>
            <a:ext cx="4444200" cy="10656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1000"/>
              </a:spcAft>
              <a:buNone/>
            </a:pPr>
            <a:r>
              <a:rPr lang="en">
                <a:latin typeface="Wix Madefor Text"/>
                <a:ea typeface="Wix Madefor Text"/>
                <a:cs typeface="Wix Madefor Text"/>
                <a:sym typeface="Wix Madefor Text"/>
              </a:rPr>
              <a:t>Find a collection of images that you like. You can use Google, or an image collection like Pinterest, or your own images.</a:t>
            </a:r>
            <a:endParaRPr>
              <a:latin typeface="Wix Madefor Text"/>
              <a:ea typeface="Wix Madefor Text"/>
              <a:cs typeface="Wix Madefor Text"/>
              <a:sym typeface="Wix Madefor Text"/>
            </a:endParaRPr>
          </a:p>
        </p:txBody>
      </p:sp>
      <p:sp>
        <p:nvSpPr>
          <p:cNvPr id="103" name="Google Shape;103;p22"/>
          <p:cNvSpPr txBox="1"/>
          <p:nvPr/>
        </p:nvSpPr>
        <p:spPr>
          <a:xfrm>
            <a:off x="456149" y="2418525"/>
            <a:ext cx="4374000" cy="2398800"/>
          </a:xfrm>
          <a:prstGeom prst="rect">
            <a:avLst/>
          </a:prstGeom>
          <a:noFill/>
          <a:ln>
            <a:noFill/>
          </a:ln>
        </p:spPr>
        <p:txBody>
          <a:bodyPr anchorCtr="0" anchor="t" bIns="91425" lIns="91425" spcFirstLastPara="1" rIns="91425" wrap="square" tIns="91425">
            <a:noAutofit/>
          </a:bodyPr>
          <a:lstStyle/>
          <a:p>
            <a:pPr indent="-317500" lvl="0" marL="285750" rtl="0" algn="l">
              <a:lnSpc>
                <a:spcPct val="130000"/>
              </a:lnSpc>
              <a:spcBef>
                <a:spcPts val="0"/>
              </a:spcBef>
              <a:spcAft>
                <a:spcPts val="0"/>
              </a:spcAft>
              <a:buSzPts val="1400"/>
              <a:buFont typeface="Wix Madefor Text"/>
              <a:buChar char="●"/>
            </a:pPr>
            <a:r>
              <a:rPr lang="en">
                <a:latin typeface="Wix Madefor Text"/>
                <a:ea typeface="Wix Madefor Text"/>
                <a:cs typeface="Wix Madefor Text"/>
                <a:sym typeface="Wix Madefor Text"/>
              </a:rPr>
              <a:t>What do you notice about the images you chose?</a:t>
            </a:r>
            <a:endParaRPr>
              <a:latin typeface="Wix Madefor Text"/>
              <a:ea typeface="Wix Madefor Text"/>
              <a:cs typeface="Wix Madefor Text"/>
              <a:sym typeface="Wix Madefor Text"/>
            </a:endParaRPr>
          </a:p>
          <a:p>
            <a:pPr indent="-317500" lvl="0" marL="28575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are the images similar? Are there any common themes that they share? (What are the colors, shapes, and lighting like? Are the images realistic or abstract?)</a:t>
            </a:r>
            <a:endParaRPr>
              <a:latin typeface="Wix Madefor Text"/>
              <a:ea typeface="Wix Madefor Text"/>
              <a:cs typeface="Wix Madefor Text"/>
              <a:sym typeface="Wix Madefor Text"/>
            </a:endParaRPr>
          </a:p>
          <a:p>
            <a:pPr indent="-317500" lvl="0" marL="285750" rtl="0" algn="l">
              <a:lnSpc>
                <a:spcPct val="130000"/>
              </a:lnSpc>
              <a:spcBef>
                <a:spcPts val="1000"/>
              </a:spcBef>
              <a:spcAft>
                <a:spcPts val="1000"/>
              </a:spcAft>
              <a:buSzPts val="1400"/>
              <a:buFont typeface="Wix Madefor Text"/>
              <a:buChar char="●"/>
            </a:pPr>
            <a:r>
              <a:rPr lang="en">
                <a:latin typeface="Wix Madefor Text"/>
                <a:ea typeface="Wix Madefor Text"/>
                <a:cs typeface="Wix Madefor Text"/>
                <a:sym typeface="Wix Madefor Text"/>
              </a:rPr>
              <a:t>How do the images make you feel?</a:t>
            </a:r>
            <a:endParaRPr/>
          </a:p>
        </p:txBody>
      </p:sp>
      <p:pic>
        <p:nvPicPr>
          <p:cNvPr id="104" name="Google Shape;104;p22"/>
          <p:cNvPicPr preferRelativeResize="0"/>
          <p:nvPr/>
        </p:nvPicPr>
        <p:blipFill rotWithShape="1">
          <a:blip r:embed="rId3">
            <a:alphaModFix/>
          </a:blip>
          <a:srcRect b="9918" l="0" r="0" t="0"/>
          <a:stretch/>
        </p:blipFill>
        <p:spPr>
          <a:xfrm>
            <a:off x="5510679" y="1352925"/>
            <a:ext cx="2102544" cy="2921945"/>
          </a:xfrm>
          <a:prstGeom prst="rect">
            <a:avLst/>
          </a:prstGeom>
          <a:noFill/>
          <a:ln>
            <a:noFill/>
          </a:ln>
          <a:effectLst>
            <a:outerShdw blurRad="142875" rotWithShape="0" algn="bl" dir="5400000" dist="19050">
              <a:srgbClr val="000000">
                <a:alpha val="46000"/>
              </a:srgbClr>
            </a:outerShdw>
          </a:effectLst>
        </p:spPr>
      </p:pic>
      <p:pic>
        <p:nvPicPr>
          <p:cNvPr id="105" name="Google Shape;105;p22"/>
          <p:cNvPicPr preferRelativeResize="0"/>
          <p:nvPr/>
        </p:nvPicPr>
        <p:blipFill>
          <a:blip r:embed="rId4">
            <a:alphaModFix/>
          </a:blip>
          <a:stretch>
            <a:fillRect/>
          </a:stretch>
        </p:blipFill>
        <p:spPr>
          <a:xfrm>
            <a:off x="6715025" y="2672550"/>
            <a:ext cx="1311450" cy="1981549"/>
          </a:xfrm>
          <a:prstGeom prst="rect">
            <a:avLst/>
          </a:prstGeom>
          <a:noFill/>
          <a:ln>
            <a:noFill/>
          </a:ln>
          <a:effectLst>
            <a:outerShdw blurRad="142875" rotWithShape="0" algn="bl" dir="5400000" dist="19050">
              <a:srgbClr val="000000">
                <a:alpha val="46000"/>
              </a:srgbClr>
            </a:outerShdw>
          </a:effectLst>
        </p:spPr>
      </p:pic>
      <p:pic>
        <p:nvPicPr>
          <p:cNvPr id="106" name="Google Shape;106;p22"/>
          <p:cNvPicPr preferRelativeResize="0"/>
          <p:nvPr/>
        </p:nvPicPr>
        <p:blipFill>
          <a:blip r:embed="rId5">
            <a:alphaModFix/>
          </a:blip>
          <a:stretch>
            <a:fillRect/>
          </a:stretch>
        </p:blipFill>
        <p:spPr>
          <a:xfrm>
            <a:off x="6420871" y="1889947"/>
            <a:ext cx="794105" cy="965099"/>
          </a:xfrm>
          <a:prstGeom prst="rect">
            <a:avLst/>
          </a:prstGeom>
          <a:noFill/>
          <a:ln cap="flat" cmpd="sng" w="9525">
            <a:solidFill>
              <a:srgbClr val="FFFFFF"/>
            </a:solidFill>
            <a:prstDash val="solid"/>
            <a:round/>
            <a:headEnd len="sm" w="sm" type="none"/>
            <a:tailEnd len="sm" w="sm" type="none"/>
          </a:ln>
          <a:effectLst>
            <a:outerShdw blurRad="142875" rotWithShape="0" algn="bl" dir="5400000" dist="19050">
              <a:srgbClr val="000000">
                <a:alpha val="46000"/>
              </a:srgbClr>
            </a:outerShdw>
          </a:effectLst>
        </p:spPr>
      </p:pic>
      <p:pic>
        <p:nvPicPr>
          <p:cNvPr id="107" name="Google Shape;107;p22"/>
          <p:cNvPicPr preferRelativeResize="0"/>
          <p:nvPr/>
        </p:nvPicPr>
        <p:blipFill>
          <a:blip r:embed="rId6">
            <a:alphaModFix/>
          </a:blip>
          <a:stretch>
            <a:fillRect/>
          </a:stretch>
        </p:blipFill>
        <p:spPr>
          <a:xfrm>
            <a:off x="5222150" y="3046383"/>
            <a:ext cx="1543228" cy="1042874"/>
          </a:xfrm>
          <a:prstGeom prst="rect">
            <a:avLst/>
          </a:prstGeom>
          <a:noFill/>
          <a:ln>
            <a:noFill/>
          </a:ln>
          <a:effectLst>
            <a:outerShdw blurRad="142875" rotWithShape="0" algn="bl" dir="5400000" dist="19050">
              <a:srgbClr val="000000">
                <a:alpha val="46000"/>
              </a:srgbClr>
            </a:outerShdw>
          </a:effectLst>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1000"/>
                                        <p:tgtEl>
                                          <p:spTgt spid="1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11" name="Shape 111"/>
        <p:cNvGrpSpPr/>
        <p:nvPr/>
      </p:nvGrpSpPr>
      <p:grpSpPr>
        <a:xfrm>
          <a:off x="0" y="0"/>
          <a:ext cx="0" cy="0"/>
          <a:chOff x="0" y="0"/>
          <a:chExt cx="0" cy="0"/>
        </a:xfrm>
      </p:grpSpPr>
      <p:pic>
        <p:nvPicPr>
          <p:cNvPr id="112" name="Google Shape;112;p23"/>
          <p:cNvPicPr preferRelativeResize="0"/>
          <p:nvPr/>
        </p:nvPicPr>
        <p:blipFill>
          <a:blip r:embed="rId3">
            <a:alphaModFix/>
          </a:blip>
          <a:stretch>
            <a:fillRect/>
          </a:stretch>
        </p:blipFill>
        <p:spPr>
          <a:xfrm>
            <a:off x="5085375" y="1999466"/>
            <a:ext cx="1871210" cy="1247418"/>
          </a:xfrm>
          <a:prstGeom prst="rect">
            <a:avLst/>
          </a:prstGeom>
          <a:noFill/>
          <a:ln>
            <a:noFill/>
          </a:ln>
          <a:effectLst>
            <a:outerShdw blurRad="142875" rotWithShape="0" algn="bl" dir="5400000" dist="19050">
              <a:srgbClr val="000000">
                <a:alpha val="40000"/>
              </a:srgbClr>
            </a:outerShdw>
          </a:effectLst>
        </p:spPr>
      </p:pic>
      <p:sp>
        <p:nvSpPr>
          <p:cNvPr id="113" name="Google Shape;113;p23"/>
          <p:cNvSpPr txBox="1"/>
          <p:nvPr>
            <p:ph type="title"/>
          </p:nvPr>
        </p:nvSpPr>
        <p:spPr>
          <a:xfrm>
            <a:off x="420900" y="1123038"/>
            <a:ext cx="74526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Reflect together</a:t>
            </a:r>
            <a:endParaRPr b="1" sz="3200">
              <a:latin typeface="Wix Madefor Text"/>
              <a:ea typeface="Wix Madefor Text"/>
              <a:cs typeface="Wix Madefor Text"/>
              <a:sym typeface="Wix Madefor Text"/>
            </a:endParaRPr>
          </a:p>
        </p:txBody>
      </p:sp>
      <p:sp>
        <p:nvSpPr>
          <p:cNvPr id="114" name="Google Shape;114;p23"/>
          <p:cNvSpPr txBox="1"/>
          <p:nvPr/>
        </p:nvSpPr>
        <p:spPr>
          <a:xfrm>
            <a:off x="420900" y="2044363"/>
            <a:ext cx="4312200" cy="1976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they describe your partner’s </a:t>
            </a:r>
            <a:r>
              <a:rPr b="1" lang="en">
                <a:latin typeface="Wix Madefor Text"/>
                <a:ea typeface="Wix Madefor Text"/>
                <a:cs typeface="Wix Madefor Text"/>
                <a:sym typeface="Wix Madefor Text"/>
              </a:rPr>
              <a:t>visual identity</a:t>
            </a:r>
            <a:r>
              <a:rPr lang="en">
                <a:latin typeface="Wix Madefor Text"/>
                <a:ea typeface="Wix Madefor Text"/>
                <a:cs typeface="Wix Madefor Text"/>
                <a:sym typeface="Wix Madefor Text"/>
              </a:rPr>
              <a:t> (the “vibe” of the collection of images)?</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would you describe your own?</a:t>
            </a:r>
            <a:endParaRPr>
              <a:latin typeface="Wix Madefor Text"/>
              <a:ea typeface="Wix Madefor Text"/>
              <a:cs typeface="Wix Madefor Text"/>
              <a:sym typeface="Wix Madefor Text"/>
            </a:endParaRPr>
          </a:p>
        </p:txBody>
      </p:sp>
      <p:pic>
        <p:nvPicPr>
          <p:cNvPr id="115" name="Google Shape;115;p23"/>
          <p:cNvPicPr preferRelativeResize="0"/>
          <p:nvPr/>
        </p:nvPicPr>
        <p:blipFill>
          <a:blip r:embed="rId4">
            <a:alphaModFix/>
          </a:blip>
          <a:stretch>
            <a:fillRect/>
          </a:stretch>
        </p:blipFill>
        <p:spPr>
          <a:xfrm>
            <a:off x="6699214" y="770938"/>
            <a:ext cx="1302386" cy="2887500"/>
          </a:xfrm>
          <a:prstGeom prst="rect">
            <a:avLst/>
          </a:prstGeom>
          <a:noFill/>
          <a:ln>
            <a:noFill/>
          </a:ln>
          <a:effectLst>
            <a:outerShdw blurRad="142875" rotWithShape="0" algn="bl" dir="5400000" dist="19050">
              <a:srgbClr val="000000">
                <a:alpha val="40000"/>
              </a:srgbClr>
            </a:outerShdw>
          </a:effectLst>
        </p:spPr>
      </p:pic>
      <p:pic>
        <p:nvPicPr>
          <p:cNvPr id="116" name="Google Shape;116;p23"/>
          <p:cNvPicPr preferRelativeResize="0"/>
          <p:nvPr/>
        </p:nvPicPr>
        <p:blipFill>
          <a:blip r:embed="rId5">
            <a:alphaModFix/>
          </a:blip>
          <a:stretch>
            <a:fillRect/>
          </a:stretch>
        </p:blipFill>
        <p:spPr>
          <a:xfrm>
            <a:off x="5617643" y="2965049"/>
            <a:ext cx="1868513" cy="1247415"/>
          </a:xfrm>
          <a:prstGeom prst="rect">
            <a:avLst/>
          </a:prstGeom>
          <a:noFill/>
          <a:ln>
            <a:noFill/>
          </a:ln>
          <a:effectLst>
            <a:outerShdw blurRad="142875" rotWithShape="0" algn="bl" dir="5400000" dist="19050">
              <a:srgbClr val="000000">
                <a:alpha val="40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0" name="Shape 120"/>
        <p:cNvGrpSpPr/>
        <p:nvPr/>
      </p:nvGrpSpPr>
      <p:grpSpPr>
        <a:xfrm>
          <a:off x="0" y="0"/>
          <a:ext cx="0" cy="0"/>
          <a:chOff x="0" y="0"/>
          <a:chExt cx="0" cy="0"/>
        </a:xfrm>
      </p:grpSpPr>
      <p:sp>
        <p:nvSpPr>
          <p:cNvPr id="121" name="Google Shape;121;p24"/>
          <p:cNvSpPr txBox="1"/>
          <p:nvPr/>
        </p:nvSpPr>
        <p:spPr>
          <a:xfrm>
            <a:off x="586700" y="644900"/>
            <a:ext cx="7199400" cy="652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latin typeface="Wix Madefor Text"/>
                <a:ea typeface="Wix Madefor Text"/>
                <a:cs typeface="Wix Madefor Text"/>
                <a:sym typeface="Wix Madefor Text"/>
              </a:rPr>
              <a:t>Intellectual Property</a:t>
            </a:r>
            <a:endParaRPr sz="3200"/>
          </a:p>
        </p:txBody>
      </p:sp>
      <p:sp>
        <p:nvSpPr>
          <p:cNvPr id="122" name="Google Shape;122;p24"/>
          <p:cNvSpPr txBox="1"/>
          <p:nvPr/>
        </p:nvSpPr>
        <p:spPr>
          <a:xfrm>
            <a:off x="586700" y="1549575"/>
            <a:ext cx="4821600" cy="31191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Many images that you do not take are </a:t>
            </a:r>
            <a:r>
              <a:rPr b="1" lang="en">
                <a:latin typeface="Wix Madefor Text"/>
                <a:ea typeface="Wix Madefor Text"/>
                <a:cs typeface="Wix Madefor Text"/>
                <a:sym typeface="Wix Madefor Text"/>
              </a:rPr>
              <a:t>copyrighted</a:t>
            </a:r>
            <a:r>
              <a:rPr lang="en">
                <a:latin typeface="Wix Madefor Text"/>
                <a:ea typeface="Wix Madefor Text"/>
                <a:cs typeface="Wix Madefor Text"/>
                <a:sym typeface="Wix Madefor Text"/>
              </a:rPr>
              <a:t> (owned by someone else). This is called </a:t>
            </a:r>
            <a:r>
              <a:rPr b="1" lang="en">
                <a:latin typeface="Wix Madefor Text"/>
                <a:ea typeface="Wix Madefor Text"/>
                <a:cs typeface="Wix Madefor Text"/>
                <a:sym typeface="Wix Madefor Text"/>
              </a:rPr>
              <a:t>intellectual property</a:t>
            </a:r>
            <a:r>
              <a:rPr lang="en">
                <a:latin typeface="Wix Madefor Text"/>
                <a:ea typeface="Wix Madefor Text"/>
                <a:cs typeface="Wix Madefor Text"/>
                <a:sym typeface="Wix Madefor Text"/>
              </a:rPr>
              <a:t>: the image is someone else’s property, and you may or may not be able to use it for your own projects. </a:t>
            </a:r>
            <a:endParaRPr>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rPr lang="en">
                <a:latin typeface="Wix Madefor Text"/>
                <a:ea typeface="Wix Madefor Text"/>
                <a:cs typeface="Wix Madefor Text"/>
                <a:sym typeface="Wix Madefor Text"/>
              </a:rPr>
              <a:t>Don’t worry — all the images in the Media Library in Wix are free to use on your Wix sites. But if you upload your own image (and you didn’t take it), see if you can check its usage, and make sure you always give credit to images that aren’t yours.</a:t>
            </a:r>
            <a:endParaRPr>
              <a:latin typeface="Wix Madefor Text"/>
              <a:ea typeface="Wix Madefor Text"/>
              <a:cs typeface="Wix Madefor Text"/>
              <a:sym typeface="Wix Madefor Text"/>
            </a:endParaRPr>
          </a:p>
        </p:txBody>
      </p:sp>
      <p:sp>
        <p:nvSpPr>
          <p:cNvPr id="123" name="Google Shape;123;p24"/>
          <p:cNvSpPr txBox="1"/>
          <p:nvPr/>
        </p:nvSpPr>
        <p:spPr>
          <a:xfrm>
            <a:off x="5853575" y="1919225"/>
            <a:ext cx="2043900" cy="108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7000"/>
              <a:t>💡🔑</a:t>
            </a:r>
            <a:endParaRPr sz="7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27" name="Shape 127"/>
        <p:cNvGrpSpPr/>
        <p:nvPr/>
      </p:nvGrpSpPr>
      <p:grpSpPr>
        <a:xfrm>
          <a:off x="0" y="0"/>
          <a:ext cx="0" cy="0"/>
          <a:chOff x="0" y="0"/>
          <a:chExt cx="0" cy="0"/>
        </a:xfrm>
      </p:grpSpPr>
      <p:sp>
        <p:nvSpPr>
          <p:cNvPr id="128" name="Google Shape;128;p25"/>
          <p:cNvSpPr txBox="1"/>
          <p:nvPr>
            <p:ph type="title"/>
          </p:nvPr>
        </p:nvSpPr>
        <p:spPr>
          <a:xfrm>
            <a:off x="677100" y="0"/>
            <a:ext cx="51807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you use images in Wix?</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2" name="Shape 132"/>
        <p:cNvGrpSpPr/>
        <p:nvPr/>
      </p:nvGrpSpPr>
      <p:grpSpPr>
        <a:xfrm>
          <a:off x="0" y="0"/>
          <a:ext cx="0" cy="0"/>
          <a:chOff x="0" y="0"/>
          <a:chExt cx="0" cy="0"/>
        </a:xfrm>
      </p:grpSpPr>
      <p:sp>
        <p:nvSpPr>
          <p:cNvPr id="133" name="Google Shape;133;p26"/>
          <p:cNvSpPr txBox="1"/>
          <p:nvPr>
            <p:ph type="title"/>
          </p:nvPr>
        </p:nvSpPr>
        <p:spPr>
          <a:xfrm>
            <a:off x="234725" y="298650"/>
            <a:ext cx="7934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How to Work with Images</a:t>
            </a:r>
            <a:endParaRPr b="1" sz="3200">
              <a:latin typeface="Wix Madefor Text"/>
              <a:ea typeface="Wix Madefor Text"/>
              <a:cs typeface="Wix Madefor Text"/>
              <a:sym typeface="Wix Madefor Text"/>
            </a:endParaRPr>
          </a:p>
        </p:txBody>
      </p:sp>
      <p:pic>
        <p:nvPicPr>
          <p:cNvPr id="134" name="Google Shape;134;p26"/>
          <p:cNvPicPr preferRelativeResize="0"/>
          <p:nvPr/>
        </p:nvPicPr>
        <p:blipFill rotWithShape="1">
          <a:blip r:embed="rId3">
            <a:alphaModFix/>
          </a:blip>
          <a:srcRect b="4370" l="0" r="0" t="0"/>
          <a:stretch/>
        </p:blipFill>
        <p:spPr>
          <a:xfrm>
            <a:off x="1297450" y="1282925"/>
            <a:ext cx="5808951" cy="3246000"/>
          </a:xfrm>
          <a:prstGeom prst="rect">
            <a:avLst/>
          </a:prstGeom>
          <a:noFill/>
          <a:ln>
            <a:noFill/>
          </a:ln>
          <a:effectLst>
            <a:outerShdw blurRad="142875" rotWithShape="0" algn="bl" dir="6960000" dist="76200">
              <a:srgbClr val="666666">
                <a:alpha val="19000"/>
              </a:srgbClr>
            </a:outerShdw>
          </a:effectLst>
        </p:spPr>
      </p:pic>
      <p:pic>
        <p:nvPicPr>
          <p:cNvPr id="135" name="Google Shape;135;p26"/>
          <p:cNvPicPr preferRelativeResize="0"/>
          <p:nvPr/>
        </p:nvPicPr>
        <p:blipFill>
          <a:blip r:embed="rId4">
            <a:alphaModFix/>
          </a:blip>
          <a:stretch>
            <a:fillRect/>
          </a:stretch>
        </p:blipFill>
        <p:spPr>
          <a:xfrm>
            <a:off x="1297450" y="1445750"/>
            <a:ext cx="5808952" cy="308317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