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5"/>
    <p:sldMasterId id="2147483664" r:id="rId6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y="5143500" cx="9144000"/>
  <p:notesSz cx="6858000" cy="9144000"/>
  <p:embeddedFontLst>
    <p:embeddedFont>
      <p:font typeface="Wix Madefor Text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E81CE730-6BC7-4054-99EA-40B2C47EF23C}">
  <a:tblStyle styleId="{E81CE730-6BC7-4054-99EA-40B2C47EF23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3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4" Type="http://schemas.openxmlformats.org/officeDocument/2006/relationships/font" Target="fonts/WixMadeforText-bold.fntdata"/><Relationship Id="rId23" Type="http://schemas.openxmlformats.org/officeDocument/2006/relationships/font" Target="fonts/WixMadeforTex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2.xml"/><Relationship Id="rId26" Type="http://schemas.openxmlformats.org/officeDocument/2006/relationships/font" Target="fonts/WixMadeforText-boldItalic.fntdata"/><Relationship Id="rId25" Type="http://schemas.openxmlformats.org/officeDocument/2006/relationships/font" Target="fonts/WixMadeforText-italic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9" Type="http://schemas.openxmlformats.org/officeDocument/2006/relationships/slide" Target="slides/slide12.xml"/><Relationship Id="rId18" Type="http://schemas.openxmlformats.org/officeDocument/2006/relationships/slide" Target="slides/slide1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commonsense.org/education/videos/private-and-personal-information" TargetMode="External"/><Relationship Id="rId3" Type="http://schemas.openxmlformats.org/officeDocument/2006/relationships/hyperlink" Target="https://www.commonsense.org/education/videos/private-and-personal-information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b1a8ad043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b1a8ad043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adc696b52f_0_5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adc696b52f_0_5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adc696b52f_0_2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adc696b52f_0_2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adc696b52f_0_5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adc696b52f_0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adc696b52f_0_5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adc696b52f_0_5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adc696b52f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adc696b52f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cac34f8c5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cac34f8c5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adc696b52f_0_2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adc696b52f_0_2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418C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11418C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Note: to view video with closed captioning, or in Spanish, click </a:t>
            </a:r>
            <a:r>
              <a:rPr lang="en" sz="1000" u="sng">
                <a:solidFill>
                  <a:schemeClr val="hlink"/>
                </a:solidFill>
                <a:latin typeface="Wix Madefor Text"/>
                <a:ea typeface="Wix Madefor Text"/>
                <a:cs typeface="Wix Madefor Text"/>
                <a:sym typeface="Wix Madefor Text"/>
                <a:hlinkClick r:id="rId2"/>
              </a:rPr>
              <a:t>here</a:t>
            </a:r>
            <a:r>
              <a:rPr lang="en" sz="1000">
                <a:solidFill>
                  <a:srgbClr val="11418C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. </a:t>
            </a:r>
            <a:endParaRPr sz="1000">
              <a:solidFill>
                <a:srgbClr val="11418C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1143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1418C"/>
              </a:buClr>
              <a:buSzPts val="1100"/>
              <a:buFont typeface="Arial"/>
              <a:buNone/>
            </a:pPr>
            <a:r>
              <a:rPr lang="en" sz="1000">
                <a:solidFill>
                  <a:srgbClr val="11418C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With your students, </a:t>
            </a:r>
            <a:r>
              <a:rPr lang="en" sz="1000" u="sng">
                <a:solidFill>
                  <a:srgbClr val="1155CC"/>
                </a:solidFill>
                <a:latin typeface="Wix Madefor Text"/>
                <a:ea typeface="Wix Madefor Text"/>
                <a:cs typeface="Wix Madefor Text"/>
                <a:sym typeface="Wix Madefor Tex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watch this short video</a:t>
            </a:r>
            <a:r>
              <a:rPr lang="en" sz="1000">
                <a:solidFill>
                  <a:srgbClr val="11418C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 from Common Sense Media on posting private vs. personal information online. Then, discuss the content as a class.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785207a37c_1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785207a37c_1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b18e8158b0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b18e8158b0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785207a37c_1_1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785207a37c_1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99d824aad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299d824aad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02: Intro to the Wix Editor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8279" l="-4634" r="-10083" t="-74279"/>
          <a:stretch/>
        </p:blipFill>
        <p:spPr>
          <a:xfrm rot="5400000">
            <a:off x="8211462" y="710938"/>
            <a:ext cx="1355075" cy="31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">
  <p:cSld name="CUSTOM_1_2">
    <p:bg>
      <p:bgPr>
        <a:solidFill>
          <a:srgbClr val="D6E6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02: Intro to the Wix Editor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02: Intro to the Wix Editor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Google Shape;65;p17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6" name="Google Shape;66;p17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02: Intro to the Wix Editor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7" name="Google Shape;67;p17"/>
          <p:cNvPicPr preferRelativeResize="0"/>
          <p:nvPr/>
        </p:nvPicPr>
        <p:blipFill rotWithShape="1">
          <a:blip r:embed="rId2">
            <a:alphaModFix/>
          </a:blip>
          <a:srcRect b="-58279" l="-4634" r="-10083" t="-74279"/>
          <a:stretch/>
        </p:blipFill>
        <p:spPr>
          <a:xfrm rot="5400000">
            <a:off x="8211462" y="710938"/>
            <a:ext cx="1355075" cy="314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d1pmarobgdhgjx.cloudfront.net/education/DigCit2_PersonalPrivateInfo_SITE_FIXED.mp4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8"/>
          <p:cNvPicPr preferRelativeResize="0"/>
          <p:nvPr/>
        </p:nvPicPr>
        <p:blipFill rotWithShape="1">
          <a:blip r:embed="rId3">
            <a:alphaModFix/>
          </a:blip>
          <a:srcRect b="0" l="709" r="709" t="0"/>
          <a:stretch/>
        </p:blipFill>
        <p:spPr>
          <a:xfrm>
            <a:off x="5714105" y="0"/>
            <a:ext cx="3429989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8"/>
          <p:cNvSpPr txBox="1"/>
          <p:nvPr>
            <p:ph type="title"/>
          </p:nvPr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02: Intro to the Wix Editor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4" name="Google Shape;74;p18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8"/>
          <p:cNvSpPr txBox="1"/>
          <p:nvPr>
            <p:ph idx="2"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02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Intro to </a:t>
            </a:r>
            <a:b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</a:b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Wix Editor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6" name="Google Shape;76;p18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7" name="Google Shape;77;p18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Intro to Wix and the Web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8" name="Google Shape;78;p18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79" name="Google Shape;7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7"/>
          <p:cNvSpPr txBox="1"/>
          <p:nvPr>
            <p:ph type="title"/>
          </p:nvPr>
        </p:nvSpPr>
        <p:spPr>
          <a:xfrm>
            <a:off x="677100" y="0"/>
            <a:ext cx="54564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did you create?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8"/>
          <p:cNvSpPr txBox="1"/>
          <p:nvPr>
            <p:ph type="title"/>
          </p:nvPr>
        </p:nvSpPr>
        <p:spPr>
          <a:xfrm>
            <a:off x="633524" y="298650"/>
            <a:ext cx="7535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SbS Activity: Get to Know the Editor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41" name="Google Shape;141;p28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1138775" y="1216250"/>
            <a:ext cx="6525200" cy="335635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42" name="Google Shape;142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8775" y="1373650"/>
            <a:ext cx="6525194" cy="3198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9"/>
          <p:cNvSpPr txBox="1"/>
          <p:nvPr>
            <p:ph type="title"/>
          </p:nvPr>
        </p:nvSpPr>
        <p:spPr>
          <a:xfrm>
            <a:off x="677100" y="0"/>
            <a:ext cx="6991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choices did you make?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0"/>
          <p:cNvSpPr txBox="1"/>
          <p:nvPr>
            <p:ph type="title"/>
          </p:nvPr>
        </p:nvSpPr>
        <p:spPr>
          <a:xfrm>
            <a:off x="491775" y="594075"/>
            <a:ext cx="53292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Turn &amp; Talk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3" name="Google Shape;153;p30"/>
          <p:cNvSpPr txBox="1"/>
          <p:nvPr/>
        </p:nvSpPr>
        <p:spPr>
          <a:xfrm>
            <a:off x="491775" y="1454400"/>
            <a:ext cx="5835600" cy="25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Questions to ask each other: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Tell me more about the choices you made to personalize your website and why.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want to know more about with the Wix editor?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do you want to learn by the end of this course?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1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2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9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5" name="Google Shape;85;p19"/>
          <p:cNvSpPr txBox="1"/>
          <p:nvPr/>
        </p:nvSpPr>
        <p:spPr>
          <a:xfrm>
            <a:off x="673650" y="1421900"/>
            <a:ext cx="51801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2385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500"/>
              <a:buFont typeface="Wix Madefor Text"/>
              <a:buChar char="●"/>
            </a:pPr>
            <a:r>
              <a:rPr lang="en" sz="1500">
                <a:latin typeface="Wix Madefor Text"/>
                <a:ea typeface="Wix Madefor Text"/>
                <a:cs typeface="Wix Madefor Text"/>
                <a:sym typeface="Wix Madefor Text"/>
              </a:rPr>
              <a:t>Students will begin to express themselves by creating websites with the Wix editor by customizing visual basics like text, images, and other visual elements.</a:t>
            </a:r>
            <a:endParaRPr sz="15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2385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500"/>
              <a:buFont typeface="Wix Madefor Text"/>
              <a:buChar char="●"/>
            </a:pPr>
            <a:r>
              <a:rPr lang="en" sz="1500">
                <a:latin typeface="Wix Madefor Text"/>
                <a:ea typeface="Wix Madefor Text"/>
                <a:cs typeface="Wix Madefor Text"/>
                <a:sym typeface="Wix Madefor Text"/>
              </a:rPr>
              <a:t>Students will be able to articulate the importance of maintaining digital privacy online.</a:t>
            </a:r>
            <a:endParaRPr sz="15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23850" lvl="0" marL="45720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500"/>
              <a:buFont typeface="Wix Madefor Text"/>
              <a:buChar char="●"/>
            </a:pPr>
            <a:r>
              <a:rPr lang="en" sz="1500">
                <a:latin typeface="Wix Madefor Text"/>
                <a:ea typeface="Wix Madefor Text"/>
                <a:cs typeface="Wix Madefor Text"/>
                <a:sym typeface="Wix Madefor Text"/>
              </a:rPr>
              <a:t>Students will be able to determine what information is safe to publish online.</a:t>
            </a:r>
            <a:endParaRPr sz="15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1" name="Google Shape;91;p20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/>
          <p:nvPr>
            <p:ph type="title"/>
          </p:nvPr>
        </p:nvSpPr>
        <p:spPr>
          <a:xfrm>
            <a:off x="677100" y="0"/>
            <a:ext cx="48135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kind of information about myself can I share online?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2"/>
          <p:cNvSpPr txBox="1"/>
          <p:nvPr>
            <p:ph type="title"/>
          </p:nvPr>
        </p:nvSpPr>
        <p:spPr>
          <a:xfrm rot="5400000">
            <a:off x="7666050" y="3457425"/>
            <a:ext cx="23724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11: Your Site is Not a Poster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02" name="Google Shape;102;p22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76200" y="0"/>
            <a:ext cx="9294917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3"/>
          <p:cNvSpPr txBox="1"/>
          <p:nvPr>
            <p:ph type="title"/>
          </p:nvPr>
        </p:nvSpPr>
        <p:spPr>
          <a:xfrm>
            <a:off x="633752" y="9809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Private information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8" name="Google Shape;108;p23"/>
          <p:cNvSpPr txBox="1"/>
          <p:nvPr/>
        </p:nvSpPr>
        <p:spPr>
          <a:xfrm>
            <a:off x="633750" y="1836025"/>
            <a:ext cx="3564600" cy="15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other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private information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about yourself would be unsafe to post online?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Create a list of items that fall under the “private information” category.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9" name="Google Shape;109;p23"/>
          <p:cNvSpPr txBox="1"/>
          <p:nvPr/>
        </p:nvSpPr>
        <p:spPr>
          <a:xfrm>
            <a:off x="633750" y="3413925"/>
            <a:ext cx="3801000" cy="104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What are some of the reasons we don’t want to post private information online?</a:t>
            </a:r>
            <a:endParaRPr b="1"/>
          </a:p>
        </p:txBody>
      </p:sp>
      <p:sp>
        <p:nvSpPr>
          <p:cNvPr id="110" name="Google Shape;110;p23"/>
          <p:cNvSpPr txBox="1"/>
          <p:nvPr/>
        </p:nvSpPr>
        <p:spPr>
          <a:xfrm>
            <a:off x="5796025" y="2024725"/>
            <a:ext cx="1189800" cy="131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/>
              <a:t>🔐</a:t>
            </a:r>
            <a:endParaRPr sz="80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4"/>
          <p:cNvSpPr txBox="1"/>
          <p:nvPr>
            <p:ph type="title"/>
          </p:nvPr>
        </p:nvSpPr>
        <p:spPr>
          <a:xfrm>
            <a:off x="633752" y="1438125"/>
            <a:ext cx="4472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Personal</a:t>
            </a: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 information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6" name="Google Shape;116;p24"/>
          <p:cNvSpPr txBox="1"/>
          <p:nvPr/>
        </p:nvSpPr>
        <p:spPr>
          <a:xfrm>
            <a:off x="633750" y="2293225"/>
            <a:ext cx="3564600" cy="18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kind of personal information about yourself would be okay to post online?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7" name="Google Shape;117;p24"/>
          <p:cNvSpPr txBox="1"/>
          <p:nvPr/>
        </p:nvSpPr>
        <p:spPr>
          <a:xfrm>
            <a:off x="5882400" y="1645700"/>
            <a:ext cx="1458600" cy="156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/>
              <a:t>✅</a:t>
            </a:r>
            <a:endParaRPr sz="80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5"/>
          <p:cNvSpPr txBox="1"/>
          <p:nvPr/>
        </p:nvSpPr>
        <p:spPr>
          <a:xfrm>
            <a:off x="670825" y="584000"/>
            <a:ext cx="65913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Activity: Three Personal Things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aphicFrame>
        <p:nvGraphicFramePr>
          <p:cNvPr id="123" name="Google Shape;123;p25"/>
          <p:cNvGraphicFramePr/>
          <p:nvPr/>
        </p:nvGraphicFramePr>
        <p:xfrm>
          <a:off x="779725" y="16090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{E81CE730-6BC7-4054-99EA-40B2C47EF23C}</a:tableStyleId>
              </a:tblPr>
              <a:tblGrid>
                <a:gridCol w="2330550"/>
                <a:gridCol w="2431450"/>
                <a:gridCol w="2370900"/>
              </a:tblGrid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One general thing about you that lots of people would relate to:</a:t>
                      </a:r>
                      <a:endParaRPr b="1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One personal thing about you that others might relate to:</a:t>
                      </a:r>
                      <a:endParaRPr b="1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One specific thing about you that not many people would relate to:</a:t>
                      </a:r>
                      <a:endParaRPr b="1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7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Ex: I love pizza</a:t>
                      </a:r>
                      <a:endParaRPr i="1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Ex: Math is my favorite subject</a:t>
                      </a:r>
                      <a:endParaRPr i="1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Ex: I have a pet turtle</a:t>
                      </a:r>
                      <a:endParaRPr i="1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303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Your answer:</a:t>
                      </a:r>
                      <a:endParaRPr sz="1100"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Your answer:</a:t>
                      </a:r>
                      <a:endParaRPr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Wix Madefor Text"/>
                          <a:ea typeface="Wix Madefor Text"/>
                          <a:cs typeface="Wix Madefor Text"/>
                          <a:sym typeface="Wix Madefor Text"/>
                        </a:rPr>
                        <a:t>Your answer:</a:t>
                      </a:r>
                      <a:endParaRPr>
                        <a:latin typeface="Wix Madefor Text"/>
                        <a:ea typeface="Wix Madefor Text"/>
                        <a:cs typeface="Wix Madefor Text"/>
                        <a:sym typeface="Wix Madefor Text"/>
                      </a:endParaRPr>
                    </a:p>
                  </a:txBody>
                  <a:tcPr marT="63500" marB="63500" marR="63500" marL="63500">
                    <a:lnL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6C48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24" name="Google Shape;124;p25"/>
          <p:cNvSpPr txBox="1"/>
          <p:nvPr/>
        </p:nvSpPr>
        <p:spPr>
          <a:xfrm>
            <a:off x="670825" y="4263650"/>
            <a:ext cx="72417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Wix Madefor Text"/>
                <a:ea typeface="Wix Madefor Text"/>
                <a:cs typeface="Wix Madefor Text"/>
                <a:sym typeface="Wix Madefor Text"/>
              </a:rPr>
              <a:t>Finding your digital identity: </a:t>
            </a: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What are some other personal things about you that you would want to share with others?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6"/>
          <p:cNvSpPr txBox="1"/>
          <p:nvPr>
            <p:ph type="title"/>
          </p:nvPr>
        </p:nvSpPr>
        <p:spPr>
          <a:xfrm>
            <a:off x="633750" y="620000"/>
            <a:ext cx="4787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What happens on the web, stays on the web.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30" name="Google Shape;130;p26"/>
          <p:cNvSpPr txBox="1"/>
          <p:nvPr/>
        </p:nvSpPr>
        <p:spPr>
          <a:xfrm>
            <a:off x="633750" y="1988425"/>
            <a:ext cx="5988000" cy="25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Did you know that even if you delete a comment or edit a photo, it’s likely that the original is archived somewhere on the web?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What you put on the web is part of your digital </a:t>
            </a: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identity (also called a digital footprint), even if you think it’s deleted or private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. This is why it’s so important to think about 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everything</a:t>
            </a: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 you post or say online.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do you want others to see you online? How will you make sure the decisions you make now will help you in positive ways in the future?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