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5"/>
    <p:sldMasterId id="214748366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</p:sldIdLst>
  <p:sldSz cy="5143500" cx="9144000"/>
  <p:notesSz cx="6858000" cy="9144000"/>
  <p:embeddedFontLst>
    <p:embeddedFont>
      <p:font typeface="Amatic SC"/>
      <p:regular r:id="rId21"/>
      <p:bold r:id="rId22"/>
    </p:embeddedFont>
    <p:embeddedFont>
      <p:font typeface="Rock Salt"/>
      <p:regular r:id="rId23"/>
    </p:embeddedFont>
    <p:embeddedFont>
      <p:font typeface="Josefin Sans"/>
      <p:regular r:id="rId24"/>
      <p:bold r:id="rId25"/>
      <p:italic r:id="rId26"/>
      <p:boldItalic r:id="rId27"/>
    </p:embeddedFont>
    <p:embeddedFont>
      <p:font typeface="Helvetica Neue"/>
      <p:regular r:id="rId28"/>
      <p:bold r:id="rId29"/>
      <p:italic r:id="rId30"/>
      <p:boldItalic r:id="rId31"/>
    </p:embeddedFont>
    <p:embeddedFont>
      <p:font typeface="Wix Madefor Text"/>
      <p:regular r:id="rId32"/>
      <p:bold r:id="rId33"/>
      <p:italic r:id="rId34"/>
      <p:boldItalic r:id="rId3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C6F0C87-A24D-4DEE-B789-AA13AB0F85B9}">
  <a:tblStyle styleId="{0C6F0C87-A24D-4DEE-B789-AA13AB0F85B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font" Target="fonts/AmaticSC-bold.fntdata"/><Relationship Id="rId21" Type="http://schemas.openxmlformats.org/officeDocument/2006/relationships/font" Target="fonts/AmaticSC-regular.fntdata"/><Relationship Id="rId24" Type="http://schemas.openxmlformats.org/officeDocument/2006/relationships/font" Target="fonts/JosefinSans-regular.fntdata"/><Relationship Id="rId23" Type="http://schemas.openxmlformats.org/officeDocument/2006/relationships/font" Target="fonts/RockSal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font" Target="fonts/JosefinSans-italic.fntdata"/><Relationship Id="rId25" Type="http://schemas.openxmlformats.org/officeDocument/2006/relationships/font" Target="fonts/JosefinSans-bold.fntdata"/><Relationship Id="rId28" Type="http://schemas.openxmlformats.org/officeDocument/2006/relationships/font" Target="fonts/HelveticaNeue-regular.fntdata"/><Relationship Id="rId27" Type="http://schemas.openxmlformats.org/officeDocument/2006/relationships/font" Target="fonts/JosefinSans-bold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HelveticaNeue-bold.fntdata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31" Type="http://schemas.openxmlformats.org/officeDocument/2006/relationships/font" Target="fonts/HelveticaNeue-boldItalic.fntdata"/><Relationship Id="rId30" Type="http://schemas.openxmlformats.org/officeDocument/2006/relationships/font" Target="fonts/HelveticaNeue-italic.fntdata"/><Relationship Id="rId11" Type="http://schemas.openxmlformats.org/officeDocument/2006/relationships/slide" Target="slides/slide4.xml"/><Relationship Id="rId33" Type="http://schemas.openxmlformats.org/officeDocument/2006/relationships/font" Target="fonts/WixMadeforText-bold.fntdata"/><Relationship Id="rId10" Type="http://schemas.openxmlformats.org/officeDocument/2006/relationships/slide" Target="slides/slide3.xml"/><Relationship Id="rId32" Type="http://schemas.openxmlformats.org/officeDocument/2006/relationships/font" Target="fonts/WixMadeforText-regular.fntdata"/><Relationship Id="rId13" Type="http://schemas.openxmlformats.org/officeDocument/2006/relationships/slide" Target="slides/slide6.xml"/><Relationship Id="rId35" Type="http://schemas.openxmlformats.org/officeDocument/2006/relationships/font" Target="fonts/WixMadeforText-boldItalic.fntdata"/><Relationship Id="rId12" Type="http://schemas.openxmlformats.org/officeDocument/2006/relationships/slide" Target="slides/slide5.xml"/><Relationship Id="rId34" Type="http://schemas.openxmlformats.org/officeDocument/2006/relationships/font" Target="fonts/WixMadeforText-italic.fntdata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adc696b52f_0_2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adc696b52f_0_2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adc696b52f_0_5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adc696b52f_0_5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7a0a026f6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7a0a026f6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785207a37c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785207a37c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b1b7b341a7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b1b7b341a7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a94c1ad96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a94c1ad96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adc696b52f_0_5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adc696b52f_0_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adc696b52f_0_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adc696b52f_0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03: Working with Text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8279" l="-4634" r="-10083" t="-74279"/>
          <a:stretch/>
        </p:blipFill>
        <p:spPr>
          <a:xfrm rot="5400000">
            <a:off x="8211462" y="710938"/>
            <a:ext cx="1355075" cy="31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03: Working with Text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62" name="Google Shape;62;p16"/>
          <p:cNvPicPr preferRelativeResize="0"/>
          <p:nvPr/>
        </p:nvPicPr>
        <p:blipFill rotWithShape="1">
          <a:blip r:embed="rId2">
            <a:alphaModFix/>
          </a:blip>
          <a:srcRect b="-58279" l="-4634" r="-10083" t="-74279"/>
          <a:stretch/>
        </p:blipFill>
        <p:spPr>
          <a:xfrm rot="5400000">
            <a:off x="8211462" y="710938"/>
            <a:ext cx="1355075" cy="31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7"/>
          <p:cNvPicPr preferRelativeResize="0"/>
          <p:nvPr/>
        </p:nvPicPr>
        <p:blipFill rotWithShape="1">
          <a:blip r:embed="rId3">
            <a:alphaModFix/>
          </a:blip>
          <a:srcRect b="13268" l="12639" r="1146" t="517"/>
          <a:stretch/>
        </p:blipFill>
        <p:spPr>
          <a:xfrm>
            <a:off x="5714090" y="0"/>
            <a:ext cx="342702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7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03: Working with Text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69" name="Google Shape;69;p17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7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03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Working</a:t>
            </a: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with Text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1" name="Google Shape;71;p17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2" name="Google Shape;72;p17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Intro to Wix and the Web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3" name="Google Shape;73;p17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4" name="Google Shape;7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6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choices did you make?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0" name="Google Shape;130;p26"/>
          <p:cNvSpPr txBox="1"/>
          <p:nvPr>
            <p:ph idx="2" type="title"/>
          </p:nvPr>
        </p:nvSpPr>
        <p:spPr>
          <a:xfrm rot="5400000">
            <a:off x="7666050" y="3381225"/>
            <a:ext cx="2372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Lesson 11: Your Site is Not a Poster</a:t>
            </a:r>
            <a:endParaRPr sz="9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/>
          <p:nvPr>
            <p:ph type="title"/>
          </p:nvPr>
        </p:nvSpPr>
        <p:spPr>
          <a:xfrm>
            <a:off x="491775" y="59407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Reflect Together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6" name="Google Shape;136;p27"/>
          <p:cNvSpPr txBox="1"/>
          <p:nvPr/>
        </p:nvSpPr>
        <p:spPr>
          <a:xfrm>
            <a:off x="491775" y="1454400"/>
            <a:ext cx="5508900" cy="25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Meet with a partner to show each other your sites, and take turns explaining your design.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kind of tone do you want your final project website to have? How does your font reflect this tone?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kinds of fonts do you feel more drawn to? Why?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Can you easily read the text? Why or why not?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5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8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9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0" name="Google Shape;80;p18"/>
          <p:cNvSpPr txBox="1"/>
          <p:nvPr/>
        </p:nvSpPr>
        <p:spPr>
          <a:xfrm>
            <a:off x="673650" y="1421900"/>
            <a:ext cx="6246600" cy="358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customize text on their websites, including color, font style, size, and effects.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learn techniques to choose fonts that convey their personal style and message.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learn about the basics of typography.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analyze the legibility of the text on their site, taking external audiences into consideration.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6" name="Google Shape;86;p19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/>
          <p:nvPr>
            <p:ph type="title"/>
          </p:nvPr>
        </p:nvSpPr>
        <p:spPr>
          <a:xfrm>
            <a:off x="677100" y="0"/>
            <a:ext cx="59463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do you use text styles to communicate tone, emotion, and ideas?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/>
          <p:nvPr>
            <p:ph type="title"/>
          </p:nvPr>
        </p:nvSpPr>
        <p:spPr>
          <a:xfrm>
            <a:off x="328952" y="11333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How do different fonts make you feel?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7" name="Google Shape;97;p21"/>
          <p:cNvSpPr txBox="1"/>
          <p:nvPr/>
        </p:nvSpPr>
        <p:spPr>
          <a:xfrm>
            <a:off x="328950" y="2371325"/>
            <a:ext cx="39213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Use Google Fonts to find a font that feels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silly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a font that feels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serious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a font that feels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futuristic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and a font that feels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classic.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8" name="Google Shape;98;p21"/>
          <p:cNvSpPr txBox="1"/>
          <p:nvPr/>
        </p:nvSpPr>
        <p:spPr>
          <a:xfrm>
            <a:off x="4980375" y="902025"/>
            <a:ext cx="3118800" cy="2821200"/>
          </a:xfrm>
          <a:prstGeom prst="rect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Amatic SC"/>
                <a:ea typeface="Amatic SC"/>
                <a:cs typeface="Amatic SC"/>
                <a:sym typeface="Amatic SC"/>
              </a:rPr>
              <a:t>The quick brown fox jumps over the lazy dog.</a:t>
            </a:r>
            <a:endParaRPr sz="18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Josefin Sans"/>
                <a:ea typeface="Josefin Sans"/>
                <a:cs typeface="Josefin Sans"/>
                <a:sym typeface="Josefin Sans"/>
              </a:rPr>
              <a:t>The quick brown fox jumps over the lazy dog.</a:t>
            </a:r>
            <a:endParaRPr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ck Salt"/>
                <a:ea typeface="Rock Salt"/>
                <a:cs typeface="Rock Salt"/>
                <a:sym typeface="Rock Salt"/>
              </a:rPr>
              <a:t>The quick brown fox jumps over the lazy dog.</a:t>
            </a:r>
            <a:endParaRPr>
              <a:latin typeface="Rock Salt"/>
              <a:ea typeface="Rock Salt"/>
              <a:cs typeface="Rock Salt"/>
              <a:sym typeface="Rock Sal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urier New"/>
                <a:ea typeface="Courier New"/>
                <a:cs typeface="Courier New"/>
                <a:sym typeface="Courier New"/>
              </a:rPr>
              <a:t>The quick brown fox jumps over the lazy dog.</a:t>
            </a:r>
            <a:endParaRPr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2"/>
          <p:cNvSpPr txBox="1"/>
          <p:nvPr>
            <p:ph type="title"/>
          </p:nvPr>
        </p:nvSpPr>
        <p:spPr>
          <a:xfrm>
            <a:off x="709952" y="5237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Your turn!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4" name="Google Shape;104;p22"/>
          <p:cNvSpPr txBox="1"/>
          <p:nvPr/>
        </p:nvSpPr>
        <p:spPr>
          <a:xfrm>
            <a:off x="709950" y="1378925"/>
            <a:ext cx="3921300" cy="249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Pick a quote, then find fonts that feel: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Silly / playful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Authoritative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Futuristic / innovative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Informal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Classic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Younger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Older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kind of font works best for your quote? Why?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5" name="Google Shape;105;p22"/>
          <p:cNvSpPr txBox="1"/>
          <p:nvPr/>
        </p:nvSpPr>
        <p:spPr>
          <a:xfrm>
            <a:off x="5132775" y="1054425"/>
            <a:ext cx="3118800" cy="2821200"/>
          </a:xfrm>
          <a:prstGeom prst="rect">
            <a:avLst/>
          </a:prstGeom>
          <a:noFill/>
          <a:ln cap="flat" cmpd="sng" w="9525">
            <a:solidFill>
              <a:srgbClr val="1F77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Amatic SC"/>
                <a:ea typeface="Amatic SC"/>
                <a:cs typeface="Amatic SC"/>
                <a:sym typeface="Amatic SC"/>
              </a:rPr>
              <a:t>The quick brown fox jumps over the lazy dog.</a:t>
            </a:r>
            <a:endParaRPr sz="1800">
              <a:latin typeface="Amatic SC"/>
              <a:ea typeface="Amatic SC"/>
              <a:cs typeface="Amatic SC"/>
              <a:sym typeface="Amatic SC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Josefin Sans"/>
                <a:ea typeface="Josefin Sans"/>
                <a:cs typeface="Josefin Sans"/>
                <a:sym typeface="Josefin Sans"/>
              </a:rPr>
              <a:t>The quick brown fox jumps over the lazy dog.</a:t>
            </a:r>
            <a:endParaRPr>
              <a:latin typeface="Josefin Sans"/>
              <a:ea typeface="Josefin Sans"/>
              <a:cs typeface="Josefin Sans"/>
              <a:sym typeface="Josefin Sa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ck Salt"/>
                <a:ea typeface="Rock Salt"/>
                <a:cs typeface="Rock Salt"/>
                <a:sym typeface="Rock Salt"/>
              </a:rPr>
              <a:t>The quick brown fox jumps over the lazy dog.</a:t>
            </a:r>
            <a:endParaRPr>
              <a:latin typeface="Rock Salt"/>
              <a:ea typeface="Rock Salt"/>
              <a:cs typeface="Rock Salt"/>
              <a:sym typeface="Rock Sal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Courier New"/>
                <a:ea typeface="Courier New"/>
                <a:cs typeface="Courier New"/>
                <a:sym typeface="Courier New"/>
              </a:rPr>
              <a:t>The quick brown fox jumps over the lazy dog.</a:t>
            </a:r>
            <a:endParaRPr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3"/>
          <p:cNvSpPr txBox="1"/>
          <p:nvPr>
            <p:ph type="title"/>
          </p:nvPr>
        </p:nvSpPr>
        <p:spPr>
          <a:xfrm>
            <a:off x="709952" y="5237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Your turn!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aphicFrame>
        <p:nvGraphicFramePr>
          <p:cNvPr id="111" name="Google Shape;111;p23"/>
          <p:cNvGraphicFramePr/>
          <p:nvPr/>
        </p:nvGraphicFramePr>
        <p:xfrm>
          <a:off x="856550" y="1601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{0C6F0C87-A24D-4DEE-B789-AA13AB0F85B9}</a:tableStyleId>
              </a:tblPr>
              <a:tblGrid>
                <a:gridCol w="1371600"/>
                <a:gridCol w="2286000"/>
                <a:gridCol w="2286000"/>
              </a:tblGrid>
              <a:tr h="12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6C48EF"/>
                          </a:solidFill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Adjective</a:t>
                      </a:r>
                      <a:endParaRPr b="1" sz="1000">
                        <a:solidFill>
                          <a:srgbClr val="6C48EF"/>
                        </a:solidFill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D7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6C48EF"/>
                          </a:solidFill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Font name</a:t>
                      </a:r>
                      <a:endParaRPr b="1" sz="1000">
                        <a:solidFill>
                          <a:srgbClr val="6C48EF"/>
                        </a:solidFill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D7F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rgbClr val="6C48EF"/>
                          </a:solidFill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Why?</a:t>
                      </a:r>
                      <a:endParaRPr b="1" sz="1000">
                        <a:solidFill>
                          <a:srgbClr val="6C48EF"/>
                        </a:solidFill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D7F9"/>
                    </a:solidFill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Silly / playful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Authoritative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Futuristic / innovative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Informal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Classic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Younger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Older</a:t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0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4"/>
          <p:cNvSpPr txBox="1"/>
          <p:nvPr>
            <p:ph type="title"/>
          </p:nvPr>
        </p:nvSpPr>
        <p:spPr>
          <a:xfrm>
            <a:off x="677100" y="0"/>
            <a:ext cx="45645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can you customize the text on your website?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7" name="Google Shape;117;p24"/>
          <p:cNvSpPr txBox="1"/>
          <p:nvPr>
            <p:ph idx="2" type="title"/>
          </p:nvPr>
        </p:nvSpPr>
        <p:spPr>
          <a:xfrm rot="5400000">
            <a:off x="7666050" y="3381225"/>
            <a:ext cx="2372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Lesson 11: Your Site is Not a Poster</a:t>
            </a:r>
            <a:endParaRPr sz="900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5"/>
          <p:cNvSpPr txBox="1"/>
          <p:nvPr>
            <p:ph type="title"/>
          </p:nvPr>
        </p:nvSpPr>
        <p:spPr>
          <a:xfrm>
            <a:off x="633524" y="298650"/>
            <a:ext cx="7535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Working with Text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3" name="Google Shape;123;p25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370225" y="1359125"/>
            <a:ext cx="5808951" cy="32455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24" name="Google Shape;12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0225" y="1504700"/>
            <a:ext cx="5763676" cy="3050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