
<file path=[Content_Types].xml><?xml version="1.0" encoding="utf-8"?>
<Types xmlns="http://schemas.openxmlformats.org/package/2006/content-types">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 id="214748366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Lst>
  <p:sldSz cy="5143500" cx="9144000"/>
  <p:notesSz cx="6858000" cy="9144000"/>
  <p:embeddedFontLst>
    <p:embeddedFont>
      <p:font typeface="Wix Madefor Text"/>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font" Target="fonts/WixMadeforText-regular.fntdata"/><Relationship Id="rId23" Type="http://schemas.openxmlformats.org/officeDocument/2006/relationships/slide" Target="slides/slide17.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font" Target="fonts/WixMadeforText-italic.fntdata"/><Relationship Id="rId25" Type="http://schemas.openxmlformats.org/officeDocument/2006/relationships/font" Target="fonts/WixMadeforText-bold.fntdata"/><Relationship Id="rId27" Type="http://schemas.openxmlformats.org/officeDocument/2006/relationships/font" Target="fonts/WixMadeforText-bold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b1a8ad043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b1a8ad043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adc696b52f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adc696b52f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adc696b52f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adc696b52f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247355e01d9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247355e01d9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247355e01d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247355e01d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adc696b52f_0_5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adc696b52f_0_5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adc696b52f_0_5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adc696b52f_0_5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adc696b52f_0_4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adc696b52f_0_4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cac18121f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cac18121f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adc696b52f_0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adc696b52f_0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adc696b52f_0_4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adc696b52f_0_4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adc696b52f_0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adc696b52f_0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785207a37c_1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785207a37c_1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b1fee83a65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b1fee83a65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b47de9b0a4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b47de9b0a4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b47de9b0a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b47de9b0a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b47de9b0a4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b47de9b0a4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1">
  <p:cSld name="BLANK_1_1">
    <p:bg>
      <p:bgPr>
        <a:solidFill>
          <a:srgbClr val="1F77FF"/>
        </a:solidFill>
      </p:bgPr>
    </p:bg>
    <p:spTree>
      <p:nvGrpSpPr>
        <p:cNvPr id="52" name="Shape 52"/>
        <p:cNvGrpSpPr/>
        <p:nvPr/>
      </p:nvGrpSpPr>
      <p:grpSpPr>
        <a:xfrm>
          <a:off x="0" y="0"/>
          <a:ext cx="0" cy="0"/>
          <a:chOff x="0" y="0"/>
          <a:chExt cx="0" cy="0"/>
        </a:xfrm>
      </p:grpSpPr>
      <p:cxnSp>
        <p:nvCxnSpPr>
          <p:cNvPr id="53" name="Google Shape;53;p14"/>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54" name="Google Shape;54;p14"/>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08: Designing with Strips</a:t>
            </a:r>
            <a:endParaRPr sz="900">
              <a:solidFill>
                <a:srgbClr val="FFFFFF"/>
              </a:solidFill>
              <a:latin typeface="Wix Madefor Text"/>
              <a:ea typeface="Wix Madefor Text"/>
              <a:cs typeface="Wix Madefor Text"/>
              <a:sym typeface="Wix Madefor Text"/>
            </a:endParaRPr>
          </a:p>
        </p:txBody>
      </p:sp>
      <p:pic>
        <p:nvPicPr>
          <p:cNvPr id="55" name="Google Shape;55;p14"/>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2">
  <p:cSld name="CUSTOM_1_2">
    <p:bg>
      <p:bgPr>
        <a:solidFill>
          <a:srgbClr val="D6E6FF"/>
        </a:solidFill>
      </p:bgPr>
    </p:bg>
    <p:spTree>
      <p:nvGrpSpPr>
        <p:cNvPr id="56" name="Shape 56"/>
        <p:cNvGrpSpPr/>
        <p:nvPr/>
      </p:nvGrpSpPr>
      <p:grpSpPr>
        <a:xfrm>
          <a:off x="0" y="0"/>
          <a:ext cx="0" cy="0"/>
          <a:chOff x="0" y="0"/>
          <a:chExt cx="0" cy="0"/>
        </a:xfrm>
      </p:grpSpPr>
      <p:cxnSp>
        <p:nvCxnSpPr>
          <p:cNvPr id="57" name="Google Shape;57;p15"/>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58" name="Google Shape;58;p15"/>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08: Designing with Strips</a:t>
            </a:r>
            <a:endParaRPr sz="900">
              <a:latin typeface="Wix Madefor Text"/>
              <a:ea typeface="Wix Madefor Text"/>
              <a:cs typeface="Wix Madefor Text"/>
              <a:sym typeface="Wix Madefor Text"/>
            </a:endParaRPr>
          </a:p>
        </p:txBody>
      </p:sp>
      <p:pic>
        <p:nvPicPr>
          <p:cNvPr id="59" name="Google Shape;59;p15"/>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Regular 3">
  <p:cSld name="CUSTOM_1_1">
    <p:bg>
      <p:bgPr>
        <a:solidFill>
          <a:srgbClr val="FFFFFF"/>
        </a:solidFill>
      </p:bgPr>
    </p:bg>
    <p:spTree>
      <p:nvGrpSpPr>
        <p:cNvPr id="60" name="Shape 60"/>
        <p:cNvGrpSpPr/>
        <p:nvPr/>
      </p:nvGrpSpPr>
      <p:grpSpPr>
        <a:xfrm>
          <a:off x="0" y="0"/>
          <a:ext cx="0" cy="0"/>
          <a:chOff x="0" y="0"/>
          <a:chExt cx="0" cy="0"/>
        </a:xfrm>
      </p:grpSpPr>
      <p:cxnSp>
        <p:nvCxnSpPr>
          <p:cNvPr id="61" name="Google Shape;61;p16"/>
          <p:cNvCxnSpPr/>
          <p:nvPr/>
        </p:nvCxnSpPr>
        <p:spPr>
          <a:xfrm>
            <a:off x="8569500" y="-17950"/>
            <a:ext cx="0" cy="5184300"/>
          </a:xfrm>
          <a:prstGeom prst="straightConnector1">
            <a:avLst/>
          </a:prstGeom>
          <a:noFill/>
          <a:ln cap="flat" cmpd="sng" w="9525">
            <a:solidFill>
              <a:srgbClr val="000000"/>
            </a:solidFill>
            <a:prstDash val="solid"/>
            <a:round/>
            <a:headEnd len="med" w="med" type="none"/>
            <a:tailEnd len="med" w="med" type="none"/>
          </a:ln>
        </p:spPr>
      </p:cxnSp>
      <p:sp>
        <p:nvSpPr>
          <p:cNvPr id="62" name="Google Shape;62;p16"/>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08: Designing with Strips</a:t>
            </a:r>
            <a:endParaRPr sz="900">
              <a:latin typeface="Wix Madefor Text"/>
              <a:ea typeface="Wix Madefor Text"/>
              <a:cs typeface="Wix Madefor Text"/>
              <a:sym typeface="Wix Madefor Text"/>
            </a:endParaRPr>
          </a:p>
        </p:txBody>
      </p:sp>
      <p:pic>
        <p:nvPicPr>
          <p:cNvPr id="63" name="Google Shape;63;p16"/>
          <p:cNvPicPr preferRelativeResize="0"/>
          <p:nvPr/>
        </p:nvPicPr>
        <p:blipFill>
          <a:blip r:embed="rId2">
            <a:alphaModFix/>
          </a:blip>
          <a:stretch>
            <a:fillRect/>
          </a:stretch>
        </p:blipFill>
        <p:spPr>
          <a:xfrm rot="5400000">
            <a:off x="8288777" y="749887"/>
            <a:ext cx="1154325" cy="132350"/>
          </a:xfrm>
          <a:prstGeom prst="rect">
            <a:avLst/>
          </a:prstGeom>
          <a:noFill/>
          <a:ln>
            <a:noFill/>
          </a:ln>
        </p:spPr>
      </p:pic>
    </p:spTree>
  </p:cSld>
  <p:clrMapOvr>
    <a:masterClrMapping/>
  </p:clrMapOvr>
  <p:extLst>
    <p:ext uri="{DCECCB84-F9BA-43D5-87BE-67443E8EF086}">
      <p15:sldGuideLst>
        <p15:guide id="1" orient="horz" pos="677">
          <p15:clr>
            <a:srgbClr val="FA7B17"/>
          </p15:clr>
        </p15:guide>
        <p15:guide id="2" orient="horz" pos="1080">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ement 2">
  <p:cSld name="CUSTOM_1_1_1">
    <p:bg>
      <p:bgPr>
        <a:solidFill>
          <a:srgbClr val="6C48EF"/>
        </a:solidFill>
      </p:bgPr>
    </p:bg>
    <p:spTree>
      <p:nvGrpSpPr>
        <p:cNvPr id="64" name="Shape 64"/>
        <p:cNvGrpSpPr/>
        <p:nvPr/>
      </p:nvGrpSpPr>
      <p:grpSpPr>
        <a:xfrm>
          <a:off x="0" y="0"/>
          <a:ext cx="0" cy="0"/>
          <a:chOff x="0" y="0"/>
          <a:chExt cx="0" cy="0"/>
        </a:xfrm>
      </p:grpSpPr>
      <p:cxnSp>
        <p:nvCxnSpPr>
          <p:cNvPr id="65" name="Google Shape;65;p17"/>
          <p:cNvCxnSpPr/>
          <p:nvPr/>
        </p:nvCxnSpPr>
        <p:spPr>
          <a:xfrm>
            <a:off x="8569500" y="-17950"/>
            <a:ext cx="0" cy="5196900"/>
          </a:xfrm>
          <a:prstGeom prst="straightConnector1">
            <a:avLst/>
          </a:prstGeom>
          <a:noFill/>
          <a:ln cap="flat" cmpd="sng" w="9525">
            <a:solidFill>
              <a:srgbClr val="FFFFFF"/>
            </a:solidFill>
            <a:prstDash val="solid"/>
            <a:round/>
            <a:headEnd len="med" w="med" type="none"/>
            <a:tailEnd len="med" w="med" type="none"/>
          </a:ln>
        </p:spPr>
      </p:cxnSp>
      <p:sp>
        <p:nvSpPr>
          <p:cNvPr id="66" name="Google Shape;66;p17"/>
          <p:cNvSpPr txBox="1"/>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solidFill>
                  <a:srgbClr val="FFFFFF"/>
                </a:solidFill>
                <a:latin typeface="Wix Madefor Text"/>
                <a:ea typeface="Wix Madefor Text"/>
                <a:cs typeface="Wix Madefor Text"/>
                <a:sym typeface="Wix Madefor Text"/>
              </a:rPr>
              <a:t>Lesson 08: Designing with Strips</a:t>
            </a:r>
            <a:endParaRPr sz="900">
              <a:solidFill>
                <a:srgbClr val="FFFFFF"/>
              </a:solidFill>
              <a:latin typeface="Wix Madefor Text"/>
              <a:ea typeface="Wix Madefor Text"/>
              <a:cs typeface="Wix Madefor Text"/>
              <a:sym typeface="Wix Madefor Text"/>
            </a:endParaRPr>
          </a:p>
        </p:txBody>
      </p:sp>
      <p:pic>
        <p:nvPicPr>
          <p:cNvPr id="67" name="Google Shape;67;p17"/>
          <p:cNvPicPr preferRelativeResize="0"/>
          <p:nvPr/>
        </p:nvPicPr>
        <p:blipFill rotWithShape="1">
          <a:blip r:embed="rId2">
            <a:alphaModFix/>
          </a:blip>
          <a:srcRect b="-51223" l="-2212" r="-3630" t="-67212"/>
          <a:stretch/>
        </p:blipFill>
        <p:spPr>
          <a:xfrm rot="5400000">
            <a:off x="8263935" y="696612"/>
            <a:ext cx="1250099" cy="2958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3.png"/><Relationship Id="rId4" Type="http://schemas.openxmlformats.org/officeDocument/2006/relationships/image" Target="../media/image4.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3.png"/><Relationship Id="rId4" Type="http://schemas.openxmlformats.org/officeDocument/2006/relationships/hyperlink" Target="https://www.wix.com/website-template/view/html/3520" TargetMode="External"/><Relationship Id="rId5" Type="http://schemas.openxmlformats.org/officeDocument/2006/relationships/image" Target="../media/image8.gi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hyperlink" Target="https://www.wix.com/website-template/view/html/3627" TargetMode="External"/><Relationship Id="rId5"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 name="Shape 71"/>
        <p:cNvGrpSpPr/>
        <p:nvPr/>
      </p:nvGrpSpPr>
      <p:grpSpPr>
        <a:xfrm>
          <a:off x="0" y="0"/>
          <a:ext cx="0" cy="0"/>
          <a:chOff x="0" y="0"/>
          <a:chExt cx="0" cy="0"/>
        </a:xfrm>
      </p:grpSpPr>
      <p:pic>
        <p:nvPicPr>
          <p:cNvPr id="72" name="Google Shape;72;p18"/>
          <p:cNvPicPr preferRelativeResize="0"/>
          <p:nvPr/>
        </p:nvPicPr>
        <p:blipFill>
          <a:blip r:embed="rId3">
            <a:alphaModFix/>
          </a:blip>
          <a:stretch>
            <a:fillRect/>
          </a:stretch>
        </p:blipFill>
        <p:spPr>
          <a:xfrm>
            <a:off x="5664562" y="100"/>
            <a:ext cx="3479426" cy="5143500"/>
          </a:xfrm>
          <a:prstGeom prst="rect">
            <a:avLst/>
          </a:prstGeom>
          <a:noFill/>
          <a:ln>
            <a:noFill/>
          </a:ln>
        </p:spPr>
      </p:pic>
      <p:sp>
        <p:nvSpPr>
          <p:cNvPr id="73" name="Google Shape;73;p18"/>
          <p:cNvSpPr txBox="1"/>
          <p:nvPr>
            <p:ph type="title"/>
          </p:nvPr>
        </p:nvSpPr>
        <p:spPr>
          <a:xfrm rot="5400000">
            <a:off x="7641900" y="3481575"/>
            <a:ext cx="2420700" cy="296100"/>
          </a:xfrm>
          <a:prstGeom prst="rect">
            <a:avLst/>
          </a:prstGeom>
          <a:noFill/>
          <a:ln>
            <a:noFill/>
          </a:ln>
        </p:spPr>
        <p:txBody>
          <a:bodyPr anchorCtr="0" anchor="ctr" bIns="91425" lIns="91425" spcFirstLastPara="1" rIns="91425" wrap="square" tIns="91425">
            <a:noAutofit/>
          </a:bodyPr>
          <a:lstStyle/>
          <a:p>
            <a:pPr indent="0" lvl="0" marL="0" rtl="0" algn="r">
              <a:spcBef>
                <a:spcPts val="0"/>
              </a:spcBef>
              <a:spcAft>
                <a:spcPts val="0"/>
              </a:spcAft>
              <a:buNone/>
            </a:pPr>
            <a:r>
              <a:rPr lang="en" sz="900">
                <a:latin typeface="Wix Madefor Text"/>
                <a:ea typeface="Wix Madefor Text"/>
                <a:cs typeface="Wix Madefor Text"/>
                <a:sym typeface="Wix Madefor Text"/>
              </a:rPr>
              <a:t>Lesson 08: </a:t>
            </a:r>
            <a:r>
              <a:rPr lang="en" sz="900">
                <a:latin typeface="Wix Madefor Text"/>
                <a:ea typeface="Wix Madefor Text"/>
                <a:cs typeface="Wix Madefor Text"/>
                <a:sym typeface="Wix Madefor Text"/>
              </a:rPr>
              <a:t>Designing</a:t>
            </a:r>
            <a:r>
              <a:rPr lang="en" sz="900">
                <a:latin typeface="Wix Madefor Text"/>
                <a:ea typeface="Wix Madefor Text"/>
                <a:cs typeface="Wix Madefor Text"/>
                <a:sym typeface="Wix Madefor Text"/>
              </a:rPr>
              <a:t> with Strips</a:t>
            </a:r>
            <a:endParaRPr sz="900">
              <a:latin typeface="Wix Madefor Text"/>
              <a:ea typeface="Wix Madefor Text"/>
              <a:cs typeface="Wix Madefor Text"/>
              <a:sym typeface="Wix Madefor Text"/>
            </a:endParaRPr>
          </a:p>
        </p:txBody>
      </p:sp>
      <p:sp>
        <p:nvSpPr>
          <p:cNvPr id="74" name="Google Shape;74;p18"/>
          <p:cNvSpPr/>
          <p:nvPr/>
        </p:nvSpPr>
        <p:spPr>
          <a:xfrm>
            <a:off x="0" y="100"/>
            <a:ext cx="5714100" cy="5143500"/>
          </a:xfrm>
          <a:prstGeom prst="rect">
            <a:avLst/>
          </a:prstGeom>
          <a:solidFill>
            <a:srgbClr val="1F77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8"/>
          <p:cNvSpPr txBox="1"/>
          <p:nvPr>
            <p:ph idx="2" type="title"/>
          </p:nvPr>
        </p:nvSpPr>
        <p:spPr>
          <a:xfrm>
            <a:off x="678325" y="759125"/>
            <a:ext cx="4543800" cy="26856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a:solidFill>
                  <a:srgbClr val="FFFFFF"/>
                </a:solidFill>
                <a:latin typeface="Wix Madefor Text"/>
                <a:ea typeface="Wix Madefor Text"/>
                <a:cs typeface="Wix Madefor Text"/>
                <a:sym typeface="Wix Madefor Text"/>
              </a:rPr>
              <a:t>Lesson 08</a:t>
            </a:r>
            <a:endParaRPr b="1">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Designing with Strips &amp; Sections</a:t>
            </a:r>
            <a:endParaRPr b="1" sz="4800">
              <a:solidFill>
                <a:srgbClr val="FFFFFF"/>
              </a:solidFill>
              <a:latin typeface="Wix Madefor Text"/>
              <a:ea typeface="Wix Madefor Text"/>
              <a:cs typeface="Wix Madefor Text"/>
              <a:sym typeface="Wix Madefor Text"/>
            </a:endParaRPr>
          </a:p>
        </p:txBody>
      </p:sp>
      <p:grpSp>
        <p:nvGrpSpPr>
          <p:cNvPr id="76" name="Google Shape;76;p18"/>
          <p:cNvGrpSpPr/>
          <p:nvPr/>
        </p:nvGrpSpPr>
        <p:grpSpPr>
          <a:xfrm>
            <a:off x="743450" y="4506575"/>
            <a:ext cx="3436500" cy="257550"/>
            <a:chOff x="743450" y="4506575"/>
            <a:chExt cx="3436500" cy="257550"/>
          </a:xfrm>
        </p:grpSpPr>
        <p:sp>
          <p:nvSpPr>
            <p:cNvPr id="77" name="Google Shape;77;p18"/>
            <p:cNvSpPr txBox="1"/>
            <p:nvPr/>
          </p:nvSpPr>
          <p:spPr>
            <a:xfrm>
              <a:off x="743450" y="4627625"/>
              <a:ext cx="2966400" cy="136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rgbClr val="FFFFFF"/>
                  </a:solidFill>
                  <a:latin typeface="Wix Madefor Text"/>
                  <a:ea typeface="Wix Madefor Text"/>
                  <a:cs typeface="Wix Madefor Text"/>
                  <a:sym typeface="Wix Madefor Text"/>
                </a:rPr>
                <a:t>Intro to Wix and the Web</a:t>
              </a:r>
              <a:endParaRPr>
                <a:solidFill>
                  <a:srgbClr val="FFFFFF"/>
                </a:solidFill>
                <a:latin typeface="Wix Madefor Text"/>
                <a:ea typeface="Wix Madefor Text"/>
                <a:cs typeface="Wix Madefor Text"/>
                <a:sym typeface="Wix Madefor Text"/>
              </a:endParaRPr>
            </a:p>
          </p:txBody>
        </p:sp>
        <p:cxnSp>
          <p:nvCxnSpPr>
            <p:cNvPr id="78" name="Google Shape;78;p18"/>
            <p:cNvCxnSpPr/>
            <p:nvPr/>
          </p:nvCxnSpPr>
          <p:spPr>
            <a:xfrm>
              <a:off x="796550" y="4506575"/>
              <a:ext cx="3383400" cy="0"/>
            </a:xfrm>
            <a:prstGeom prst="straightConnector1">
              <a:avLst/>
            </a:prstGeom>
            <a:noFill/>
            <a:ln cap="flat" cmpd="sng" w="9525">
              <a:solidFill>
                <a:srgbClr val="FFFFFF"/>
              </a:solidFill>
              <a:prstDash val="solid"/>
              <a:round/>
              <a:headEnd len="med" w="med" type="none"/>
              <a:tailEnd len="med" w="med" type="none"/>
            </a:ln>
          </p:spPr>
        </p:cxnSp>
      </p:grpSp>
      <p:pic>
        <p:nvPicPr>
          <p:cNvPr id="79" name="Google Shape;79;p18"/>
          <p:cNvPicPr preferRelativeResize="0"/>
          <p:nvPr/>
        </p:nvPicPr>
        <p:blipFill>
          <a:blip r:embed="rId4">
            <a:alphaModFix/>
          </a:blip>
          <a:stretch>
            <a:fillRect/>
          </a:stretch>
        </p:blipFill>
        <p:spPr>
          <a:xfrm rot="5400000">
            <a:off x="8288777" y="749887"/>
            <a:ext cx="1154325" cy="1323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42" name="Shape 142"/>
        <p:cNvGrpSpPr/>
        <p:nvPr/>
      </p:nvGrpSpPr>
      <p:grpSpPr>
        <a:xfrm>
          <a:off x="0" y="0"/>
          <a:ext cx="0" cy="0"/>
          <a:chOff x="0" y="0"/>
          <a:chExt cx="0" cy="0"/>
        </a:xfrm>
      </p:grpSpPr>
      <p:sp>
        <p:nvSpPr>
          <p:cNvPr id="143" name="Google Shape;143;p27"/>
          <p:cNvSpPr txBox="1"/>
          <p:nvPr>
            <p:ph type="title"/>
          </p:nvPr>
        </p:nvSpPr>
        <p:spPr>
          <a:xfrm>
            <a:off x="677100" y="0"/>
            <a:ext cx="51807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Create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 kinds of strips will you add to your 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7" name="Shape 147"/>
        <p:cNvGrpSpPr/>
        <p:nvPr/>
      </p:nvGrpSpPr>
      <p:grpSpPr>
        <a:xfrm>
          <a:off x="0" y="0"/>
          <a:ext cx="0" cy="0"/>
          <a:chOff x="0" y="0"/>
          <a:chExt cx="0" cy="0"/>
        </a:xfrm>
      </p:grpSpPr>
      <p:sp>
        <p:nvSpPr>
          <p:cNvPr id="148" name="Google Shape;148;p28"/>
          <p:cNvSpPr txBox="1"/>
          <p:nvPr>
            <p:ph type="title"/>
          </p:nvPr>
        </p:nvSpPr>
        <p:spPr>
          <a:xfrm>
            <a:off x="234725" y="298650"/>
            <a:ext cx="7934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are sections?</a:t>
            </a:r>
            <a:endParaRPr b="1" sz="3200">
              <a:latin typeface="Wix Madefor Text"/>
              <a:ea typeface="Wix Madefor Text"/>
              <a:cs typeface="Wix Madefor Text"/>
              <a:sym typeface="Wix Madefor Text"/>
            </a:endParaRPr>
          </a:p>
        </p:txBody>
      </p:sp>
      <p:pic>
        <p:nvPicPr>
          <p:cNvPr id="149" name="Google Shape;149;p28"/>
          <p:cNvPicPr preferRelativeResize="0"/>
          <p:nvPr/>
        </p:nvPicPr>
        <p:blipFill>
          <a:blip r:embed="rId3">
            <a:alphaModFix/>
          </a:blip>
          <a:stretch>
            <a:fillRect/>
          </a:stretch>
        </p:blipFill>
        <p:spPr>
          <a:xfrm>
            <a:off x="3934675" y="1221700"/>
            <a:ext cx="4256273" cy="3358724"/>
          </a:xfrm>
          <a:prstGeom prst="rect">
            <a:avLst/>
          </a:prstGeom>
          <a:noFill/>
          <a:ln>
            <a:noFill/>
          </a:ln>
          <a:effectLst>
            <a:outerShdw blurRad="214313" rotWithShape="0" algn="bl" dir="2940000" dist="76200">
              <a:srgbClr val="000000">
                <a:alpha val="11000"/>
              </a:srgbClr>
            </a:outerShdw>
          </a:effectLst>
        </p:spPr>
      </p:pic>
      <p:sp>
        <p:nvSpPr>
          <p:cNvPr id="150" name="Google Shape;150;p28"/>
          <p:cNvSpPr txBox="1"/>
          <p:nvPr/>
        </p:nvSpPr>
        <p:spPr>
          <a:xfrm>
            <a:off x="361850" y="1221700"/>
            <a:ext cx="3067200" cy="115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Sections</a:t>
            </a:r>
            <a:r>
              <a:rPr lang="en">
                <a:latin typeface="Wix Madefor Text"/>
                <a:ea typeface="Wix Madefor Text"/>
                <a:cs typeface="Wix Madefor Text"/>
                <a:sym typeface="Wix Madefor Text"/>
              </a:rPr>
              <a:t> are horizontal “chunks” that help you divide your website’s pages so that you can organize and structure content easily.</a:t>
            </a:r>
            <a:endParaRPr/>
          </a:p>
        </p:txBody>
      </p:sp>
      <p:sp>
        <p:nvSpPr>
          <p:cNvPr id="151" name="Google Shape;151;p28"/>
          <p:cNvSpPr/>
          <p:nvPr/>
        </p:nvSpPr>
        <p:spPr>
          <a:xfrm>
            <a:off x="3562475" y="1211450"/>
            <a:ext cx="256800" cy="2946600"/>
          </a:xfrm>
          <a:prstGeom prst="leftBrace">
            <a:avLst>
              <a:gd fmla="val 50000" name="adj1"/>
              <a:gd fmla="val 74561" name="adj2"/>
            </a:avLst>
          </a:prstGeom>
          <a:noFill/>
          <a:ln cap="flat" cmpd="sng" w="19050">
            <a:solidFill>
              <a:srgbClr val="6C48E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52" name="Google Shape;152;p28"/>
          <p:cNvSpPr txBox="1"/>
          <p:nvPr/>
        </p:nvSpPr>
        <p:spPr>
          <a:xfrm>
            <a:off x="2842308" y="3201534"/>
            <a:ext cx="740700" cy="369300"/>
          </a:xfrm>
          <a:prstGeom prst="rect">
            <a:avLst/>
          </a:prstGeom>
          <a:noFill/>
          <a:ln>
            <a:noFill/>
          </a:ln>
        </p:spPr>
        <p:txBody>
          <a:bodyPr anchorCtr="0" anchor="t" bIns="91425" lIns="91425" spcFirstLastPara="1" rIns="91425" wrap="square" tIns="91425">
            <a:spAutoFit/>
          </a:bodyPr>
          <a:lstStyle/>
          <a:p>
            <a:pPr indent="0" lvl="0" marL="0" rtl="0" algn="l">
              <a:lnSpc>
                <a:spcPct val="130000"/>
              </a:lnSpc>
              <a:spcBef>
                <a:spcPts val="0"/>
              </a:spcBef>
              <a:spcAft>
                <a:spcPts val="0"/>
              </a:spcAft>
              <a:buNone/>
            </a:pPr>
            <a:r>
              <a:rPr lang="en" sz="1200">
                <a:solidFill>
                  <a:srgbClr val="6C48EF"/>
                </a:solidFill>
                <a:latin typeface="Wix Madefor Text"/>
                <a:ea typeface="Wix Madefor Text"/>
                <a:cs typeface="Wix Madefor Text"/>
                <a:sym typeface="Wix Madefor Text"/>
              </a:rPr>
              <a:t>Section</a:t>
            </a:r>
            <a:endParaRPr sz="1200">
              <a:solidFill>
                <a:srgbClr val="6C48E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6" name="Shape 156"/>
        <p:cNvGrpSpPr/>
        <p:nvPr/>
      </p:nvGrpSpPr>
      <p:grpSpPr>
        <a:xfrm>
          <a:off x="0" y="0"/>
          <a:ext cx="0" cy="0"/>
          <a:chOff x="0" y="0"/>
          <a:chExt cx="0" cy="0"/>
        </a:xfrm>
      </p:grpSpPr>
      <p:pic>
        <p:nvPicPr>
          <p:cNvPr id="157" name="Google Shape;157;p29"/>
          <p:cNvPicPr preferRelativeResize="0"/>
          <p:nvPr/>
        </p:nvPicPr>
        <p:blipFill rotWithShape="1">
          <a:blip r:embed="rId3">
            <a:alphaModFix/>
          </a:blip>
          <a:srcRect b="1117" l="0" r="0" t="0"/>
          <a:stretch/>
        </p:blipFill>
        <p:spPr>
          <a:xfrm>
            <a:off x="4058225" y="1159275"/>
            <a:ext cx="4183926" cy="2710500"/>
          </a:xfrm>
          <a:prstGeom prst="rect">
            <a:avLst/>
          </a:prstGeom>
          <a:noFill/>
          <a:ln>
            <a:noFill/>
          </a:ln>
          <a:effectLst>
            <a:outerShdw blurRad="142875" rotWithShape="0" algn="bl" dir="6960000" dist="76200">
              <a:srgbClr val="666666">
                <a:alpha val="19000"/>
              </a:srgbClr>
            </a:outerShdw>
          </a:effectLst>
        </p:spPr>
      </p:pic>
      <p:sp>
        <p:nvSpPr>
          <p:cNvPr id="158" name="Google Shape;158;p29"/>
          <p:cNvSpPr txBox="1"/>
          <p:nvPr>
            <p:ph type="title"/>
          </p:nvPr>
        </p:nvSpPr>
        <p:spPr>
          <a:xfrm>
            <a:off x="234725" y="298650"/>
            <a:ext cx="7934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What are strips?</a:t>
            </a:r>
            <a:endParaRPr b="1" sz="3200">
              <a:latin typeface="Wix Madefor Text"/>
              <a:ea typeface="Wix Madefor Text"/>
              <a:cs typeface="Wix Madefor Text"/>
              <a:sym typeface="Wix Madefor Text"/>
            </a:endParaRPr>
          </a:p>
        </p:txBody>
      </p:sp>
      <p:sp>
        <p:nvSpPr>
          <p:cNvPr id="159" name="Google Shape;159;p29"/>
          <p:cNvSpPr txBox="1"/>
          <p:nvPr/>
        </p:nvSpPr>
        <p:spPr>
          <a:xfrm>
            <a:off x="361850" y="1221700"/>
            <a:ext cx="3067200" cy="3010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b="1" lang="en">
                <a:latin typeface="Wix Madefor Text"/>
                <a:ea typeface="Wix Madefor Text"/>
                <a:cs typeface="Wix Madefor Text"/>
                <a:sym typeface="Wix Madefor Text"/>
              </a:rPr>
              <a:t>Strips </a:t>
            </a:r>
            <a:r>
              <a:rPr lang="en">
                <a:latin typeface="Wix Madefor Text"/>
                <a:ea typeface="Wix Madefor Text"/>
                <a:cs typeface="Wix Madefor Text"/>
                <a:sym typeface="Wix Madefor Text"/>
              </a:rPr>
              <a:t>allow you to create dynamic layouts within sections. There can be multiple strips within a section.</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While </a:t>
            </a:r>
            <a:r>
              <a:rPr b="1" lang="en">
                <a:latin typeface="Wix Madefor Text"/>
                <a:ea typeface="Wix Madefor Text"/>
                <a:cs typeface="Wix Madefor Text"/>
                <a:sym typeface="Wix Madefor Text"/>
              </a:rPr>
              <a:t>sections</a:t>
            </a:r>
            <a:r>
              <a:rPr lang="en">
                <a:latin typeface="Wix Madefor Text"/>
                <a:ea typeface="Wix Madefor Text"/>
                <a:cs typeface="Wix Madefor Text"/>
                <a:sym typeface="Wix Madefor Text"/>
              </a:rPr>
              <a:t> are containers for your content, </a:t>
            </a:r>
            <a:r>
              <a:rPr b="1" lang="en">
                <a:latin typeface="Wix Madefor Text"/>
                <a:ea typeface="Wix Madefor Text"/>
                <a:cs typeface="Wix Madefor Text"/>
                <a:sym typeface="Wix Madefor Text"/>
              </a:rPr>
              <a:t>strips</a:t>
            </a:r>
            <a:r>
              <a:rPr lang="en">
                <a:latin typeface="Wix Madefor Text"/>
                <a:ea typeface="Wix Madefor Text"/>
                <a:cs typeface="Wix Madefor Text"/>
                <a:sym typeface="Wix Madefor Text"/>
              </a:rPr>
              <a:t> allow you to customize each section with different layouts and backgrounds.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t/>
            </a:r>
            <a:endParaRPr>
              <a:latin typeface="Wix Madefor Text"/>
              <a:ea typeface="Wix Madefor Text"/>
              <a:cs typeface="Wix Madefor Text"/>
              <a:sym typeface="Wix Madefor Text"/>
            </a:endParaRPr>
          </a:p>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This activity focuses on </a:t>
            </a:r>
            <a:r>
              <a:rPr b="1" lang="en">
                <a:latin typeface="Wix Madefor Text"/>
                <a:ea typeface="Wix Madefor Text"/>
                <a:cs typeface="Wix Madefor Text"/>
                <a:sym typeface="Wix Madefor Text"/>
              </a:rPr>
              <a:t>strips</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p:txBody>
      </p:sp>
      <p:pic>
        <p:nvPicPr>
          <p:cNvPr id="160" name="Google Shape;160;p29"/>
          <p:cNvPicPr preferRelativeResize="0"/>
          <p:nvPr/>
        </p:nvPicPr>
        <p:blipFill>
          <a:blip r:embed="rId4">
            <a:alphaModFix/>
          </a:blip>
          <a:stretch>
            <a:fillRect/>
          </a:stretch>
        </p:blipFill>
        <p:spPr>
          <a:xfrm>
            <a:off x="4058213" y="1284112"/>
            <a:ext cx="4183938" cy="25856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4" name="Shape 164"/>
        <p:cNvGrpSpPr/>
        <p:nvPr/>
      </p:nvGrpSpPr>
      <p:grpSpPr>
        <a:xfrm>
          <a:off x="0" y="0"/>
          <a:ext cx="0" cy="0"/>
          <a:chOff x="0" y="0"/>
          <a:chExt cx="0" cy="0"/>
        </a:xfrm>
      </p:grpSpPr>
      <p:sp>
        <p:nvSpPr>
          <p:cNvPr id="165" name="Google Shape;165;p30"/>
          <p:cNvSpPr txBox="1"/>
          <p:nvPr>
            <p:ph type="title"/>
          </p:nvPr>
        </p:nvSpPr>
        <p:spPr>
          <a:xfrm>
            <a:off x="234725" y="298650"/>
            <a:ext cx="7934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SbS Activity: Designing with Strips</a:t>
            </a:r>
            <a:endParaRPr b="1" sz="3200">
              <a:latin typeface="Wix Madefor Text"/>
              <a:ea typeface="Wix Madefor Text"/>
              <a:cs typeface="Wix Madefor Text"/>
              <a:sym typeface="Wix Madefor Text"/>
            </a:endParaRPr>
          </a:p>
        </p:txBody>
      </p:sp>
      <p:pic>
        <p:nvPicPr>
          <p:cNvPr id="166" name="Google Shape;166;p30"/>
          <p:cNvPicPr preferRelativeResize="0"/>
          <p:nvPr/>
        </p:nvPicPr>
        <p:blipFill rotWithShape="1">
          <a:blip r:embed="rId3">
            <a:alphaModFix/>
          </a:blip>
          <a:srcRect b="1117" l="0" r="0" t="0"/>
          <a:stretch/>
        </p:blipFill>
        <p:spPr>
          <a:xfrm>
            <a:off x="1219950" y="1282950"/>
            <a:ext cx="5963925" cy="3320225"/>
          </a:xfrm>
          <a:prstGeom prst="rect">
            <a:avLst/>
          </a:prstGeom>
          <a:noFill/>
          <a:ln>
            <a:noFill/>
          </a:ln>
          <a:effectLst>
            <a:outerShdw blurRad="142875" rotWithShape="0" algn="bl" dir="6960000" dist="76200">
              <a:srgbClr val="666666">
                <a:alpha val="19000"/>
              </a:srgbClr>
            </a:outerShdw>
          </a:effectLst>
        </p:spPr>
      </p:pic>
      <p:pic>
        <p:nvPicPr>
          <p:cNvPr id="167" name="Google Shape;167;p30"/>
          <p:cNvPicPr preferRelativeResize="0"/>
          <p:nvPr/>
        </p:nvPicPr>
        <p:blipFill rotWithShape="1">
          <a:blip r:embed="rId4">
            <a:alphaModFix/>
          </a:blip>
          <a:srcRect b="3044" l="0" r="0" t="0"/>
          <a:stretch/>
        </p:blipFill>
        <p:spPr>
          <a:xfrm>
            <a:off x="1229350" y="1427825"/>
            <a:ext cx="5954530" cy="3175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71" name="Shape 171"/>
        <p:cNvGrpSpPr/>
        <p:nvPr/>
      </p:nvGrpSpPr>
      <p:grpSpPr>
        <a:xfrm>
          <a:off x="0" y="0"/>
          <a:ext cx="0" cy="0"/>
          <a:chOff x="0" y="0"/>
          <a:chExt cx="0" cy="0"/>
        </a:xfrm>
      </p:grpSpPr>
      <p:sp>
        <p:nvSpPr>
          <p:cNvPr id="172" name="Google Shape;172;p31"/>
          <p:cNvSpPr txBox="1"/>
          <p:nvPr>
            <p:ph type="title"/>
          </p:nvPr>
        </p:nvSpPr>
        <p:spPr>
          <a:xfrm>
            <a:off x="677100" y="0"/>
            <a:ext cx="69918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Share &amp; Reflect</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How can you use strips to add </a:t>
            </a:r>
            <a:r>
              <a:rPr b="1" lang="en" sz="2400">
                <a:solidFill>
                  <a:srgbClr val="FFFFFF"/>
                </a:solidFill>
                <a:latin typeface="Wix Madefor Text"/>
                <a:ea typeface="Wix Madefor Text"/>
                <a:cs typeface="Wix Madefor Text"/>
                <a:sym typeface="Wix Madefor Text"/>
              </a:rPr>
              <a:t>balance</a:t>
            </a:r>
            <a:r>
              <a:rPr lang="en" sz="2400">
                <a:solidFill>
                  <a:srgbClr val="FFFFFF"/>
                </a:solidFill>
                <a:latin typeface="Wix Madefor Text"/>
                <a:ea typeface="Wix Madefor Text"/>
                <a:cs typeface="Wix Madefor Text"/>
                <a:sym typeface="Wix Madefor Text"/>
              </a:rPr>
              <a:t> and </a:t>
            </a:r>
            <a:r>
              <a:rPr b="1" lang="en" sz="2400">
                <a:solidFill>
                  <a:srgbClr val="FFFFFF"/>
                </a:solidFill>
                <a:latin typeface="Wix Madefor Text"/>
                <a:ea typeface="Wix Madefor Text"/>
                <a:cs typeface="Wix Madefor Text"/>
                <a:sym typeface="Wix Madefor Text"/>
              </a:rPr>
              <a:t>harmony</a:t>
            </a:r>
            <a:r>
              <a:rPr lang="en" sz="2400">
                <a:solidFill>
                  <a:srgbClr val="FFFFFF"/>
                </a:solidFill>
                <a:latin typeface="Wix Madefor Text"/>
                <a:ea typeface="Wix Madefor Text"/>
                <a:cs typeface="Wix Madefor Text"/>
                <a:sym typeface="Wix Madefor Text"/>
              </a:rPr>
              <a:t> to your site?</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6" name="Shape 176"/>
        <p:cNvGrpSpPr/>
        <p:nvPr/>
      </p:nvGrpSpPr>
      <p:grpSpPr>
        <a:xfrm>
          <a:off x="0" y="0"/>
          <a:ext cx="0" cy="0"/>
          <a:chOff x="0" y="0"/>
          <a:chExt cx="0" cy="0"/>
        </a:xfrm>
      </p:grpSpPr>
      <p:sp>
        <p:nvSpPr>
          <p:cNvPr id="177" name="Google Shape;177;p32"/>
          <p:cNvSpPr txBox="1"/>
          <p:nvPr>
            <p:ph type="title"/>
          </p:nvPr>
        </p:nvSpPr>
        <p:spPr>
          <a:xfrm>
            <a:off x="491775" y="594075"/>
            <a:ext cx="67848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Design Journal Reflection</a:t>
            </a:r>
            <a:endParaRPr b="1" sz="3200">
              <a:latin typeface="Wix Madefor Text"/>
              <a:ea typeface="Wix Madefor Text"/>
              <a:cs typeface="Wix Madefor Text"/>
              <a:sym typeface="Wix Madefor Text"/>
            </a:endParaRPr>
          </a:p>
        </p:txBody>
      </p:sp>
      <p:sp>
        <p:nvSpPr>
          <p:cNvPr id="178" name="Google Shape;178;p32"/>
          <p:cNvSpPr txBox="1"/>
          <p:nvPr/>
        </p:nvSpPr>
        <p:spPr>
          <a:xfrm>
            <a:off x="491775" y="1566675"/>
            <a:ext cx="4794600" cy="2547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Use your Design Journal to reflect more on what your strips look like:</a:t>
            </a:r>
            <a:endParaRPr>
              <a:latin typeface="Wix Madefor Text"/>
              <a:ea typeface="Wix Madefor Text"/>
              <a:cs typeface="Wix Madefor Text"/>
              <a:sym typeface="Wix Madefor Text"/>
            </a:endParaRPr>
          </a:p>
          <a:p>
            <a:pPr indent="-317500" lvl="0" marL="457200" rtl="0" algn="l">
              <a:lnSpc>
                <a:spcPct val="130000"/>
              </a:lnSpc>
              <a:spcBef>
                <a:spcPts val="1100"/>
              </a:spcBef>
              <a:spcAft>
                <a:spcPts val="0"/>
              </a:spcAft>
              <a:buSzPts val="1400"/>
              <a:buFont typeface="Wix Madefor Text"/>
              <a:buChar char="●"/>
            </a:pPr>
            <a:r>
              <a:rPr lang="en">
                <a:latin typeface="Wix Madefor Text"/>
                <a:ea typeface="Wix Madefor Text"/>
                <a:cs typeface="Wix Madefor Text"/>
                <a:sym typeface="Wix Madefor Text"/>
              </a:rPr>
              <a:t>What’s the </a:t>
            </a:r>
            <a:r>
              <a:rPr b="1" lang="en">
                <a:latin typeface="Wix Madefor Text"/>
                <a:ea typeface="Wix Madefor Text"/>
                <a:cs typeface="Wix Madefor Text"/>
                <a:sym typeface="Wix Madefor Text"/>
              </a:rPr>
              <a:t>hierarchy</a:t>
            </a:r>
            <a:r>
              <a:rPr lang="en">
                <a:latin typeface="Wix Madefor Text"/>
                <a:ea typeface="Wix Madefor Text"/>
                <a:cs typeface="Wix Madefor Text"/>
                <a:sym typeface="Wix Madefor Text"/>
              </a:rPr>
              <a:t> of your strip?</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did you </a:t>
            </a:r>
            <a:r>
              <a:rPr b="1" lang="en">
                <a:latin typeface="Wix Madefor Text"/>
                <a:ea typeface="Wix Madefor Text"/>
                <a:cs typeface="Wix Madefor Text"/>
                <a:sym typeface="Wix Madefor Text"/>
              </a:rPr>
              <a:t>balance</a:t>
            </a:r>
            <a:r>
              <a:rPr lang="en">
                <a:latin typeface="Wix Madefor Text"/>
                <a:ea typeface="Wix Madefor Text"/>
                <a:cs typeface="Wix Madefor Text"/>
                <a:sym typeface="Wix Madefor Text"/>
              </a:rPr>
              <a:t> information?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lang="en">
                <a:latin typeface="Wix Madefor Text"/>
                <a:ea typeface="Wix Madefor Text"/>
                <a:cs typeface="Wix Madefor Text"/>
                <a:sym typeface="Wix Madefor Text"/>
              </a:rPr>
              <a:t>How did you design with </a:t>
            </a:r>
            <a:r>
              <a:rPr b="1" lang="en">
                <a:latin typeface="Wix Madefor Text"/>
                <a:ea typeface="Wix Madefor Text"/>
                <a:cs typeface="Wix Madefor Text"/>
                <a:sym typeface="Wix Madefor Text"/>
              </a:rPr>
              <a:t>harmony</a:t>
            </a:r>
            <a:r>
              <a:rPr lang="en">
                <a:latin typeface="Wix Madefor Text"/>
                <a:ea typeface="Wix Madefor Text"/>
                <a:cs typeface="Wix Madefor Text"/>
                <a:sym typeface="Wix Madefor Text"/>
              </a:rPr>
              <a:t>?</a:t>
            </a:r>
            <a:endParaRPr>
              <a:latin typeface="Wix Madefor Text"/>
              <a:ea typeface="Wix Madefor Text"/>
              <a:cs typeface="Wix Madefor Text"/>
              <a:sym typeface="Wix Madefor Text"/>
            </a:endParaRPr>
          </a:p>
          <a:p>
            <a:pPr indent="0" lvl="0" marL="0" rtl="0" algn="l">
              <a:lnSpc>
                <a:spcPct val="130000"/>
              </a:lnSpc>
              <a:spcBef>
                <a:spcPts val="1000"/>
              </a:spcBef>
              <a:spcAft>
                <a:spcPts val="1100"/>
              </a:spcAft>
              <a:buNone/>
            </a:pPr>
            <a:r>
              <a:t/>
            </a:r>
            <a:endParaRPr>
              <a:latin typeface="Wix Madefor Text"/>
              <a:ea typeface="Wix Madefor Text"/>
              <a:cs typeface="Wix Madefor Text"/>
              <a:sym typeface="Wix Madefor Tex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182" name="Shape 182"/>
        <p:cNvGrpSpPr/>
        <p:nvPr/>
      </p:nvGrpSpPr>
      <p:grpSpPr>
        <a:xfrm>
          <a:off x="0" y="0"/>
          <a:ext cx="0" cy="0"/>
          <a:chOff x="0" y="0"/>
          <a:chExt cx="0" cy="0"/>
        </a:xfrm>
      </p:grpSpPr>
      <p:sp>
        <p:nvSpPr>
          <p:cNvPr id="183" name="Google Shape;183;p33"/>
          <p:cNvSpPr txBox="1"/>
          <p:nvPr>
            <p:ph type="title"/>
          </p:nvPr>
        </p:nvSpPr>
        <p:spPr>
          <a:xfrm>
            <a:off x="678316" y="100"/>
            <a:ext cx="39606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b="1" lang="en" sz="4800">
                <a:solidFill>
                  <a:srgbClr val="FFFFFF"/>
                </a:solidFill>
                <a:latin typeface="Wix Madefor Text"/>
                <a:ea typeface="Wix Madefor Text"/>
                <a:cs typeface="Wix Madefor Text"/>
                <a:sym typeface="Wix Madefor Text"/>
              </a:rPr>
              <a:t>The end!</a:t>
            </a:r>
            <a:endParaRPr b="1" sz="4800">
              <a:solidFill>
                <a:srgbClr val="FFFFFF"/>
              </a:solidFill>
              <a:latin typeface="Wix Madefor Text"/>
              <a:ea typeface="Wix Madefor Text"/>
              <a:cs typeface="Wix Madefor Text"/>
              <a:sym typeface="Wix Madefor Text"/>
            </a:endParaRPr>
          </a:p>
          <a:p>
            <a:pPr indent="0" lvl="0" marL="0" rtl="0" algn="l">
              <a:spcBef>
                <a:spcPts val="0"/>
              </a:spcBef>
              <a:spcAft>
                <a:spcPts val="0"/>
              </a:spcAft>
              <a:buNone/>
            </a:pPr>
            <a:r>
              <a:rPr lang="en" sz="2400">
                <a:solidFill>
                  <a:srgbClr val="FFFFFF"/>
                </a:solidFill>
                <a:latin typeface="Wix Madefor Text"/>
                <a:ea typeface="Wix Madefor Text"/>
                <a:cs typeface="Wix Madefor Text"/>
                <a:sym typeface="Wix Madefor Text"/>
              </a:rPr>
              <a:t>Any questions?</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4"/>
          <p:cNvSpPr txBox="1"/>
          <p:nvPr/>
        </p:nvSpPr>
        <p:spPr>
          <a:xfrm>
            <a:off x="238800" y="4379800"/>
            <a:ext cx="4263300" cy="532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50">
                <a:solidFill>
                  <a:srgbClr val="FFFFFF"/>
                </a:solidFill>
              </a:rPr>
              <a:t>This presentation is provided for educational purposes only and in accordance with the Wix Tomorrow platform. © 2025 Wix.com, Inc.</a:t>
            </a:r>
            <a:endParaRPr sz="1050">
              <a:solidFill>
                <a:srgbClr val="FFFFFF"/>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 name="Shape 83"/>
        <p:cNvGrpSpPr/>
        <p:nvPr/>
      </p:nvGrpSpPr>
      <p:grpSpPr>
        <a:xfrm>
          <a:off x="0" y="0"/>
          <a:ext cx="0" cy="0"/>
          <a:chOff x="0" y="0"/>
          <a:chExt cx="0" cy="0"/>
        </a:xfrm>
      </p:grpSpPr>
      <p:sp>
        <p:nvSpPr>
          <p:cNvPr id="84" name="Google Shape;84;p19"/>
          <p:cNvSpPr txBox="1"/>
          <p:nvPr>
            <p:ph type="title"/>
          </p:nvPr>
        </p:nvSpPr>
        <p:spPr>
          <a:xfrm>
            <a:off x="673638" y="58433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accent1"/>
                </a:solidFill>
                <a:latin typeface="Wix Madefor Text"/>
                <a:ea typeface="Wix Madefor Text"/>
                <a:cs typeface="Wix Madefor Text"/>
                <a:sym typeface="Wix Madefor Text"/>
              </a:rPr>
              <a:t>Objectives</a:t>
            </a:r>
            <a:endParaRPr b="1" sz="3200">
              <a:solidFill>
                <a:schemeClr val="accent1"/>
              </a:solidFill>
              <a:latin typeface="Wix Madefor Text"/>
              <a:ea typeface="Wix Madefor Text"/>
              <a:cs typeface="Wix Madefor Text"/>
              <a:sym typeface="Wix Madefor Text"/>
            </a:endParaRPr>
          </a:p>
        </p:txBody>
      </p:sp>
      <p:sp>
        <p:nvSpPr>
          <p:cNvPr id="85" name="Google Shape;85;p19"/>
          <p:cNvSpPr txBox="1"/>
          <p:nvPr/>
        </p:nvSpPr>
        <p:spPr>
          <a:xfrm>
            <a:off x="673650" y="1421900"/>
            <a:ext cx="4929000" cy="2901900"/>
          </a:xfrm>
          <a:prstGeom prst="rect">
            <a:avLst/>
          </a:prstGeom>
          <a:noFill/>
          <a:ln>
            <a:noFill/>
          </a:ln>
        </p:spPr>
        <p:txBody>
          <a:bodyPr anchorCtr="0" anchor="t" bIns="91425" lIns="91425" spcFirstLastPara="1" rIns="91425" wrap="square" tIns="91425">
            <a:noAutofit/>
          </a:bodyPr>
          <a:lstStyle/>
          <a:p>
            <a:pPr indent="-330200" lvl="0" marL="457200" rtl="0" algn="l">
              <a:lnSpc>
                <a:spcPct val="130000"/>
              </a:lnSpc>
              <a:spcBef>
                <a:spcPts val="0"/>
              </a:spcBef>
              <a:spcAft>
                <a:spcPts val="0"/>
              </a:spcAft>
              <a:buClr>
                <a:srgbClr val="1F77FF"/>
              </a:buClr>
              <a:buSzPts val="1600"/>
              <a:buFont typeface="Wix Madefor Text"/>
              <a:buChar char="●"/>
            </a:pPr>
            <a:r>
              <a:rPr lang="en" sz="1600">
                <a:latin typeface="Wix Madefor Text"/>
                <a:ea typeface="Wix Madefor Text"/>
                <a:cs typeface="Wix Madefor Text"/>
                <a:sym typeface="Wix Madefor Text"/>
              </a:rPr>
              <a:t>Students will be able to use strips and sections to organize and structure information on their sites.</a:t>
            </a:r>
            <a:endParaRPr sz="1600">
              <a:latin typeface="Wix Madefor Text"/>
              <a:ea typeface="Wix Madefor Text"/>
              <a:cs typeface="Wix Madefor Text"/>
              <a:sym typeface="Wix Madefor Text"/>
            </a:endParaRPr>
          </a:p>
          <a:p>
            <a:pPr indent="-330200" lvl="0" marL="457200" rtl="0" algn="l">
              <a:lnSpc>
                <a:spcPct val="130000"/>
              </a:lnSpc>
              <a:spcBef>
                <a:spcPts val="1000"/>
              </a:spcBef>
              <a:spcAft>
                <a:spcPts val="0"/>
              </a:spcAft>
              <a:buClr>
                <a:srgbClr val="1F77FF"/>
              </a:buClr>
              <a:buSzPts val="1600"/>
              <a:buFont typeface="Wix Madefor Text"/>
              <a:buChar char="●"/>
            </a:pPr>
            <a:r>
              <a:rPr lang="en" sz="1600">
                <a:latin typeface="Wix Madefor Text"/>
                <a:ea typeface="Wix Madefor Text"/>
                <a:cs typeface="Wix Madefor Text"/>
                <a:sym typeface="Wix Madefor Text"/>
              </a:rPr>
              <a:t>Students will be able to brainstorm multiple uses for different kinds of strips and sections.</a:t>
            </a:r>
            <a:endParaRPr sz="1600">
              <a:latin typeface="Wix Madefor Text"/>
              <a:ea typeface="Wix Madefor Text"/>
              <a:cs typeface="Wix Madefor Text"/>
              <a:sym typeface="Wix Madefor Text"/>
            </a:endParaRPr>
          </a:p>
          <a:p>
            <a:pPr indent="-330200" lvl="0" marL="457200" rtl="0" algn="l">
              <a:lnSpc>
                <a:spcPct val="130000"/>
              </a:lnSpc>
              <a:spcBef>
                <a:spcPts val="1000"/>
              </a:spcBef>
              <a:spcAft>
                <a:spcPts val="0"/>
              </a:spcAft>
              <a:buClr>
                <a:srgbClr val="1F77FF"/>
              </a:buClr>
              <a:buSzPts val="1600"/>
              <a:buFont typeface="Wix Madefor Text"/>
              <a:buChar char="●"/>
            </a:pPr>
            <a:r>
              <a:rPr lang="en" sz="1600">
                <a:latin typeface="Wix Madefor Text"/>
                <a:ea typeface="Wix Madefor Text"/>
                <a:cs typeface="Wix Madefor Text"/>
                <a:sym typeface="Wix Madefor Text"/>
              </a:rPr>
              <a:t>Students will be able to customize the design of their strips and sections.</a:t>
            </a:r>
            <a:endParaRPr sz="1600">
              <a:latin typeface="Wix Madefor Text"/>
              <a:ea typeface="Wix Madefor Text"/>
              <a:cs typeface="Wix Madefor Text"/>
              <a:sym typeface="Wix Madefor Text"/>
            </a:endParaRPr>
          </a:p>
          <a:p>
            <a:pPr indent="0" lvl="0" marL="0" rtl="0" algn="l">
              <a:lnSpc>
                <a:spcPct val="130000"/>
              </a:lnSpc>
              <a:spcBef>
                <a:spcPts val="1000"/>
              </a:spcBef>
              <a:spcAft>
                <a:spcPts val="1000"/>
              </a:spcAft>
              <a:buNone/>
            </a:pPr>
            <a:r>
              <a:t/>
            </a:r>
            <a:endParaRPr sz="1600">
              <a:latin typeface="Wix Madefor Text"/>
              <a:ea typeface="Wix Madefor Text"/>
              <a:cs typeface="Wix Madefor Text"/>
              <a:sym typeface="Wix Madefor Tex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 name="Shape 89"/>
        <p:cNvGrpSpPr/>
        <p:nvPr/>
      </p:nvGrpSpPr>
      <p:grpSpPr>
        <a:xfrm>
          <a:off x="0" y="0"/>
          <a:ext cx="0" cy="0"/>
          <a:chOff x="0" y="0"/>
          <a:chExt cx="0" cy="0"/>
        </a:xfrm>
      </p:grpSpPr>
      <p:sp>
        <p:nvSpPr>
          <p:cNvPr id="90" name="Google Shape;90;p20"/>
          <p:cNvSpPr txBox="1"/>
          <p:nvPr>
            <p:ph type="title"/>
          </p:nvPr>
        </p:nvSpPr>
        <p:spPr>
          <a:xfrm>
            <a:off x="673638" y="606486"/>
            <a:ext cx="3268800" cy="572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3200">
                <a:solidFill>
                  <a:schemeClr val="dk2"/>
                </a:solidFill>
                <a:latin typeface="Wix Madefor Text"/>
                <a:ea typeface="Wix Madefor Text"/>
                <a:cs typeface="Wix Madefor Text"/>
                <a:sym typeface="Wix Madefor Text"/>
              </a:rPr>
              <a:t>Agenda</a:t>
            </a:r>
            <a:endParaRPr b="1" sz="3200">
              <a:solidFill>
                <a:schemeClr val="dk2"/>
              </a:solidFill>
              <a:latin typeface="Wix Madefor Text"/>
              <a:ea typeface="Wix Madefor Text"/>
              <a:cs typeface="Wix Madefor Text"/>
              <a:sym typeface="Wix Madefor Text"/>
            </a:endParaRPr>
          </a:p>
        </p:txBody>
      </p:sp>
      <p:sp>
        <p:nvSpPr>
          <p:cNvPr id="91" name="Google Shape;91;p20"/>
          <p:cNvSpPr txBox="1"/>
          <p:nvPr/>
        </p:nvSpPr>
        <p:spPr>
          <a:xfrm>
            <a:off x="670150" y="1404425"/>
            <a:ext cx="4375500" cy="1572600"/>
          </a:xfrm>
          <a:prstGeom prst="rect">
            <a:avLst/>
          </a:prstGeom>
          <a:noFill/>
          <a:ln>
            <a:noFill/>
          </a:ln>
        </p:spPr>
        <p:txBody>
          <a:bodyPr anchorCtr="0" anchor="t" bIns="91425" lIns="91425" spcFirstLastPara="1" rIns="91425" wrap="square" tIns="91425">
            <a:noAutofit/>
          </a:bodyPr>
          <a:lstStyle/>
          <a:p>
            <a:pPr indent="-342900" lvl="0" marL="457200" rtl="0" algn="l">
              <a:lnSpc>
                <a:spcPct val="150000"/>
              </a:lnSpc>
              <a:spcBef>
                <a:spcPts val="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Explore</a:t>
            </a:r>
            <a:r>
              <a:rPr lang="en" sz="1800">
                <a:latin typeface="Wix Madefor Text"/>
                <a:ea typeface="Wix Madefor Text"/>
                <a:cs typeface="Wix Madefor Text"/>
                <a:sym typeface="Wix Madefor Text"/>
              </a:rPr>
              <a:t> (15 m</a:t>
            </a:r>
            <a:r>
              <a:rPr lang="en" sz="1800">
                <a:latin typeface="Wix Madefor Text"/>
                <a:ea typeface="Wix Madefor Text"/>
                <a:cs typeface="Wix Madefor Text"/>
                <a:sym typeface="Wix Madefor Text"/>
              </a:rPr>
              <a:t>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0"/>
              </a:spcAft>
              <a:buClr>
                <a:srgbClr val="1F77FF"/>
              </a:buClr>
              <a:buSzPts val="1800"/>
              <a:buFont typeface="Wix Madefor Text"/>
              <a:buChar char="●"/>
            </a:pPr>
            <a:r>
              <a:rPr b="1" lang="en" sz="1800">
                <a:latin typeface="Wix Madefor Text"/>
                <a:ea typeface="Wix Madefor Text"/>
                <a:cs typeface="Wix Madefor Text"/>
                <a:sym typeface="Wix Madefor Text"/>
              </a:rPr>
              <a:t>Create</a:t>
            </a:r>
            <a:r>
              <a:rPr lang="en" sz="1800">
                <a:latin typeface="Wix Madefor Text"/>
                <a:ea typeface="Wix Madefor Text"/>
                <a:cs typeface="Wix Madefor Text"/>
                <a:sym typeface="Wix Madefor Text"/>
              </a:rPr>
              <a:t> (25 mins)</a:t>
            </a:r>
            <a:endParaRPr sz="1800">
              <a:latin typeface="Wix Madefor Text"/>
              <a:ea typeface="Wix Madefor Text"/>
              <a:cs typeface="Wix Madefor Text"/>
              <a:sym typeface="Wix Madefor Text"/>
            </a:endParaRPr>
          </a:p>
          <a:p>
            <a:pPr indent="-342900" lvl="0" marL="457200" rtl="0" algn="l">
              <a:lnSpc>
                <a:spcPct val="150000"/>
              </a:lnSpc>
              <a:spcBef>
                <a:spcPts val="1000"/>
              </a:spcBef>
              <a:spcAft>
                <a:spcPts val="1000"/>
              </a:spcAft>
              <a:buClr>
                <a:srgbClr val="1F77FF"/>
              </a:buClr>
              <a:buSzPts val="1800"/>
              <a:buFont typeface="Wix Madefor Text"/>
              <a:buChar char="●"/>
            </a:pPr>
            <a:r>
              <a:rPr b="1" lang="en" sz="1800">
                <a:latin typeface="Wix Madefor Text"/>
                <a:ea typeface="Wix Madefor Text"/>
                <a:cs typeface="Wix Madefor Text"/>
                <a:sym typeface="Wix Madefor Text"/>
              </a:rPr>
              <a:t>Share &amp; Reflect</a:t>
            </a:r>
            <a:r>
              <a:rPr lang="en" sz="1800">
                <a:latin typeface="Wix Madefor Text"/>
                <a:ea typeface="Wix Madefor Text"/>
                <a:cs typeface="Wix Madefor Text"/>
                <a:sym typeface="Wix Madefor Text"/>
              </a:rPr>
              <a:t> (5 mins)</a:t>
            </a:r>
            <a:endParaRPr sz="1800">
              <a:latin typeface="Wix Madefor Text"/>
              <a:ea typeface="Wix Madefor Text"/>
              <a:cs typeface="Wix Madefor Text"/>
              <a:sym typeface="Wix Madefor Tex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F77FF"/>
        </a:solidFill>
      </p:bgPr>
    </p:bg>
    <p:spTree>
      <p:nvGrpSpPr>
        <p:cNvPr id="95" name="Shape 95"/>
        <p:cNvGrpSpPr/>
        <p:nvPr/>
      </p:nvGrpSpPr>
      <p:grpSpPr>
        <a:xfrm>
          <a:off x="0" y="0"/>
          <a:ext cx="0" cy="0"/>
          <a:chOff x="0" y="0"/>
          <a:chExt cx="0" cy="0"/>
        </a:xfrm>
      </p:grpSpPr>
      <p:sp>
        <p:nvSpPr>
          <p:cNvPr id="96" name="Google Shape;96;p21"/>
          <p:cNvSpPr txBox="1"/>
          <p:nvPr>
            <p:ph type="title"/>
          </p:nvPr>
        </p:nvSpPr>
        <p:spPr>
          <a:xfrm>
            <a:off x="677100" y="0"/>
            <a:ext cx="4803300" cy="5143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4800">
                <a:solidFill>
                  <a:srgbClr val="FFFFFF"/>
                </a:solidFill>
                <a:latin typeface="Wix Madefor Text"/>
                <a:ea typeface="Wix Madefor Text"/>
                <a:cs typeface="Wix Madefor Text"/>
                <a:sym typeface="Wix Madefor Text"/>
              </a:rPr>
              <a:t>Explore</a:t>
            </a:r>
            <a:endParaRPr b="1" sz="4800">
              <a:solidFill>
                <a:srgbClr val="FFFFFF"/>
              </a:solidFill>
              <a:latin typeface="Wix Madefor Text"/>
              <a:ea typeface="Wix Madefor Text"/>
              <a:cs typeface="Wix Madefor Text"/>
              <a:sym typeface="Wix Madefor Text"/>
            </a:endParaRPr>
          </a:p>
          <a:p>
            <a:pPr indent="0" lvl="0" marL="0" rtl="0" algn="l">
              <a:spcBef>
                <a:spcPts val="1000"/>
              </a:spcBef>
              <a:spcAft>
                <a:spcPts val="1000"/>
              </a:spcAft>
              <a:buNone/>
            </a:pPr>
            <a:r>
              <a:rPr lang="en" sz="2400">
                <a:solidFill>
                  <a:srgbClr val="FFFFFF"/>
                </a:solidFill>
                <a:latin typeface="Wix Madefor Text"/>
                <a:ea typeface="Wix Madefor Text"/>
                <a:cs typeface="Wix Madefor Text"/>
                <a:sym typeface="Wix Madefor Text"/>
              </a:rPr>
              <a:t>What’s a section? How do sections and strips work together?</a:t>
            </a:r>
            <a:endParaRPr sz="2400">
              <a:solidFill>
                <a:srgbClr val="FFFFFF"/>
              </a:solidFill>
              <a:latin typeface="Wix Madefor Text"/>
              <a:ea typeface="Wix Madefor Text"/>
              <a:cs typeface="Wix Madefor Text"/>
              <a:sym typeface="Wix Madefor Text"/>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00" name="Shape 100"/>
        <p:cNvGrpSpPr/>
        <p:nvPr/>
      </p:nvGrpSpPr>
      <p:grpSpPr>
        <a:xfrm>
          <a:off x="0" y="0"/>
          <a:ext cx="0" cy="0"/>
          <a:chOff x="0" y="0"/>
          <a:chExt cx="0" cy="0"/>
        </a:xfrm>
      </p:grpSpPr>
      <p:sp>
        <p:nvSpPr>
          <p:cNvPr id="101" name="Google Shape;101;p22"/>
          <p:cNvSpPr txBox="1"/>
          <p:nvPr>
            <p:ph type="title"/>
          </p:nvPr>
        </p:nvSpPr>
        <p:spPr>
          <a:xfrm>
            <a:off x="344700" y="156075"/>
            <a:ext cx="7886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Activity: Storytelling with IRL Sections</a:t>
            </a:r>
            <a:endParaRPr b="1" sz="3200">
              <a:latin typeface="Wix Madefor Text"/>
              <a:ea typeface="Wix Madefor Text"/>
              <a:cs typeface="Wix Madefor Text"/>
              <a:sym typeface="Wix Madefor Text"/>
            </a:endParaRPr>
          </a:p>
        </p:txBody>
      </p:sp>
      <p:sp>
        <p:nvSpPr>
          <p:cNvPr id="102" name="Google Shape;102;p22"/>
          <p:cNvSpPr txBox="1"/>
          <p:nvPr/>
        </p:nvSpPr>
        <p:spPr>
          <a:xfrm>
            <a:off x="273275" y="959150"/>
            <a:ext cx="6447300" cy="3378000"/>
          </a:xfrm>
          <a:prstGeom prst="rect">
            <a:avLst/>
          </a:prstGeom>
          <a:noFill/>
          <a:ln>
            <a:noFill/>
          </a:ln>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rgbClr val="6C48EF"/>
              </a:buClr>
              <a:buSzPts val="1300"/>
              <a:buAutoNum type="arabicPeriod"/>
            </a:pPr>
            <a:r>
              <a:rPr b="1" lang="en" sz="1300">
                <a:latin typeface="Wix Madefor Text"/>
                <a:ea typeface="Wix Madefor Text"/>
                <a:cs typeface="Wix Madefor Text"/>
                <a:sym typeface="Wix Madefor Text"/>
              </a:rPr>
              <a:t>Fold</a:t>
            </a:r>
            <a:r>
              <a:rPr lang="en" sz="1300">
                <a:latin typeface="Wix Madefor Text"/>
                <a:ea typeface="Wix Madefor Text"/>
                <a:cs typeface="Wix Madefor Text"/>
                <a:sym typeface="Wix Madefor Text"/>
              </a:rPr>
              <a:t>: Fold you paper into four parts. Each section of the paper will be a separate “section”, and that the paper is a “webpage.”</a:t>
            </a:r>
            <a:endParaRPr sz="13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300">
              <a:latin typeface="Wix Madefor Text"/>
              <a:ea typeface="Wix Madefor Text"/>
              <a:cs typeface="Wix Madefor Text"/>
              <a:sym typeface="Wix Madefor Text"/>
            </a:endParaRPr>
          </a:p>
          <a:p>
            <a:pPr indent="-311150" lvl="0" marL="457200" rtl="0" algn="l">
              <a:lnSpc>
                <a:spcPct val="115000"/>
              </a:lnSpc>
              <a:spcBef>
                <a:spcPts val="0"/>
              </a:spcBef>
              <a:spcAft>
                <a:spcPts val="0"/>
              </a:spcAft>
              <a:buClr>
                <a:srgbClr val="6C48EF"/>
              </a:buClr>
              <a:buSzPts val="1300"/>
              <a:buAutoNum type="arabicPeriod"/>
            </a:pPr>
            <a:r>
              <a:rPr b="1" lang="en" sz="1300">
                <a:latin typeface="Wix Madefor Text"/>
                <a:ea typeface="Wix Madefor Text"/>
                <a:cs typeface="Wix Madefor Text"/>
                <a:sym typeface="Wix Madefor Text"/>
              </a:rPr>
              <a:t>Draw the first strip</a:t>
            </a:r>
            <a:r>
              <a:rPr lang="en" sz="1300">
                <a:latin typeface="Wix Madefor Text"/>
                <a:ea typeface="Wix Madefor Text"/>
                <a:cs typeface="Wix Madefor Text"/>
                <a:sym typeface="Wix Madefor Text"/>
              </a:rPr>
              <a:t>: Use the top strip to create a visual illustration in one minute. Your goal is to create something abstract, be as silly as possible, and keep in mind that the next person is going to add to the drawing. </a:t>
            </a:r>
            <a:r>
              <a:rPr b="1" lang="en" sz="1300">
                <a:latin typeface="Wix Madefor Text"/>
                <a:ea typeface="Wix Madefor Text"/>
                <a:cs typeface="Wix Madefor Text"/>
                <a:sym typeface="Wix Madefor Text"/>
              </a:rPr>
              <a:t>Add your name to this strip.</a:t>
            </a:r>
            <a:endParaRPr sz="13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300">
              <a:latin typeface="Wix Madefor Text"/>
              <a:ea typeface="Wix Madefor Text"/>
              <a:cs typeface="Wix Madefor Text"/>
              <a:sym typeface="Wix Madefor Text"/>
            </a:endParaRPr>
          </a:p>
          <a:p>
            <a:pPr indent="-311150" lvl="0" marL="457200" rtl="0" algn="l">
              <a:lnSpc>
                <a:spcPct val="115000"/>
              </a:lnSpc>
              <a:spcBef>
                <a:spcPts val="0"/>
              </a:spcBef>
              <a:spcAft>
                <a:spcPts val="0"/>
              </a:spcAft>
              <a:buClr>
                <a:srgbClr val="6C48EF"/>
              </a:buClr>
              <a:buSzPts val="1300"/>
              <a:buAutoNum type="arabicPeriod"/>
            </a:pPr>
            <a:r>
              <a:rPr b="1" lang="en" sz="1300">
                <a:latin typeface="Wix Madefor Text"/>
                <a:ea typeface="Wix Madefor Text"/>
                <a:cs typeface="Wix Madefor Text"/>
                <a:sym typeface="Wix Madefor Text"/>
              </a:rPr>
              <a:t>Pass, pass, pass: </a:t>
            </a:r>
            <a:r>
              <a:rPr lang="en" sz="1300">
                <a:latin typeface="Wix Madefor Text"/>
                <a:ea typeface="Wix Madefor Text"/>
                <a:cs typeface="Wix Madefor Text"/>
                <a:sym typeface="Wix Madefor Text"/>
              </a:rPr>
              <a:t>You have 10 seconds to pass your paper to someone else as far away as possible in the classroom!</a:t>
            </a:r>
            <a:endParaRPr sz="13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300">
              <a:latin typeface="Wix Madefor Text"/>
              <a:ea typeface="Wix Madefor Text"/>
              <a:cs typeface="Wix Madefor Text"/>
              <a:sym typeface="Wix Madefor Text"/>
            </a:endParaRPr>
          </a:p>
          <a:p>
            <a:pPr indent="-311150" lvl="0" marL="457200" rtl="0" algn="l">
              <a:lnSpc>
                <a:spcPct val="115000"/>
              </a:lnSpc>
              <a:spcBef>
                <a:spcPts val="0"/>
              </a:spcBef>
              <a:spcAft>
                <a:spcPts val="0"/>
              </a:spcAft>
              <a:buClr>
                <a:srgbClr val="6C48EF"/>
              </a:buClr>
              <a:buSzPts val="1300"/>
              <a:buAutoNum type="arabicPeriod"/>
            </a:pPr>
            <a:r>
              <a:rPr b="1" lang="en" sz="1300">
                <a:latin typeface="Wix Madefor Text"/>
                <a:ea typeface="Wix Madefor Text"/>
                <a:cs typeface="Wix Madefor Text"/>
                <a:sym typeface="Wix Madefor Text"/>
              </a:rPr>
              <a:t>Draw the second strip</a:t>
            </a:r>
            <a:r>
              <a:rPr lang="en" sz="1300">
                <a:latin typeface="Wix Madefor Text"/>
                <a:ea typeface="Wix Madefor Text"/>
                <a:cs typeface="Wix Madefor Text"/>
                <a:sym typeface="Wix Madefor Text"/>
              </a:rPr>
              <a:t>: Add a second “strip” that adds to the illustrations of the first strip. Get as creative and silly as you want! </a:t>
            </a:r>
            <a:r>
              <a:rPr b="1" lang="en" sz="1300">
                <a:latin typeface="Wix Madefor Text"/>
                <a:ea typeface="Wix Madefor Text"/>
                <a:cs typeface="Wix Madefor Text"/>
                <a:sym typeface="Wix Madefor Text"/>
              </a:rPr>
              <a:t>Fold down the first strip so only the second strip is showing. </a:t>
            </a:r>
            <a:endParaRPr sz="13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sz="1300">
              <a:latin typeface="Wix Madefor Text"/>
              <a:ea typeface="Wix Madefor Text"/>
              <a:cs typeface="Wix Madefor Text"/>
              <a:sym typeface="Wix Madefor Text"/>
            </a:endParaRPr>
          </a:p>
          <a:p>
            <a:pPr indent="-311150" lvl="0" marL="457200" rtl="0" algn="l">
              <a:lnSpc>
                <a:spcPct val="115000"/>
              </a:lnSpc>
              <a:spcBef>
                <a:spcPts val="0"/>
              </a:spcBef>
              <a:spcAft>
                <a:spcPts val="0"/>
              </a:spcAft>
              <a:buClr>
                <a:srgbClr val="6C48EF"/>
              </a:buClr>
              <a:buSzPts val="1300"/>
              <a:buAutoNum type="arabicPeriod"/>
            </a:pPr>
            <a:r>
              <a:rPr b="1" lang="en" sz="1300">
                <a:latin typeface="Wix Madefor Text"/>
                <a:ea typeface="Wix Madefor Text"/>
                <a:cs typeface="Wix Madefor Text"/>
                <a:sym typeface="Wix Madefor Text"/>
              </a:rPr>
              <a:t>Repeat</a:t>
            </a:r>
            <a:r>
              <a:rPr lang="en" sz="1300">
                <a:latin typeface="Wix Madefor Text"/>
                <a:ea typeface="Wix Madefor Text"/>
                <a:cs typeface="Wix Madefor Text"/>
                <a:sym typeface="Wix Madefor Text"/>
              </a:rPr>
              <a:t>: Repeat steps 3 and 4 until all four strips have illustrations.</a:t>
            </a:r>
            <a:endParaRPr>
              <a:latin typeface="Wix Madefor Text"/>
              <a:ea typeface="Wix Madefor Text"/>
              <a:cs typeface="Wix Madefor Text"/>
              <a:sym typeface="Wix Madefor Text"/>
            </a:endParaRPr>
          </a:p>
        </p:txBody>
      </p:sp>
      <p:grpSp>
        <p:nvGrpSpPr>
          <p:cNvPr id="103" name="Google Shape;103;p22"/>
          <p:cNvGrpSpPr/>
          <p:nvPr/>
        </p:nvGrpSpPr>
        <p:grpSpPr>
          <a:xfrm>
            <a:off x="6817182" y="1051169"/>
            <a:ext cx="1349910" cy="1653367"/>
            <a:chOff x="846975" y="398050"/>
            <a:chExt cx="2268375" cy="2408400"/>
          </a:xfrm>
        </p:grpSpPr>
        <p:sp>
          <p:nvSpPr>
            <p:cNvPr id="104" name="Google Shape;104;p22"/>
            <p:cNvSpPr/>
            <p:nvPr/>
          </p:nvSpPr>
          <p:spPr>
            <a:xfrm>
              <a:off x="847050" y="2204350"/>
              <a:ext cx="2268300" cy="602100"/>
            </a:xfrm>
            <a:prstGeom prst="parallelogram">
              <a:avLst>
                <a:gd fmla="val 25000" name="adj"/>
              </a:avLst>
            </a:prstGeom>
            <a:gradFill>
              <a:gsLst>
                <a:gs pos="0">
                  <a:srgbClr val="FFFFFF"/>
                </a:gs>
                <a:gs pos="37000">
                  <a:srgbClr val="FFFFFF"/>
                </a:gs>
                <a:gs pos="100000">
                  <a:srgbClr val="EFEFEF"/>
                </a:gs>
              </a:gsLst>
              <a:lin ang="5400012" scaled="0"/>
            </a:gra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22"/>
            <p:cNvSpPr/>
            <p:nvPr/>
          </p:nvSpPr>
          <p:spPr>
            <a:xfrm flipH="1">
              <a:off x="846975" y="1602250"/>
              <a:ext cx="2268300" cy="602100"/>
            </a:xfrm>
            <a:prstGeom prst="parallelogram">
              <a:avLst>
                <a:gd fmla="val 25000" name="adj"/>
              </a:avLst>
            </a:prstGeom>
            <a:solidFill>
              <a:srgbClr val="FFFFFF"/>
            </a:solidFill>
            <a:ln cap="flat" cmpd="sng" w="9525">
              <a:solidFill>
                <a:srgbClr val="1F77FF"/>
              </a:solidFill>
              <a:prstDash val="solid"/>
              <a:round/>
              <a:headEnd len="sm" w="sm" type="none"/>
              <a:tailEnd len="sm" w="sm" type="none"/>
            </a:ln>
            <a:effectLst>
              <a:outerShdw blurRad="142875" rotWithShape="0" algn="bl" dir="9300000" dist="85725">
                <a:srgbClr val="CCCCCC">
                  <a:alpha val="3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2"/>
            <p:cNvSpPr/>
            <p:nvPr/>
          </p:nvSpPr>
          <p:spPr>
            <a:xfrm>
              <a:off x="847050" y="1000150"/>
              <a:ext cx="2268300" cy="602100"/>
            </a:xfrm>
            <a:prstGeom prst="parallelogram">
              <a:avLst>
                <a:gd fmla="val 25000" name="adj"/>
              </a:avLst>
            </a:prstGeom>
            <a:gradFill>
              <a:gsLst>
                <a:gs pos="0">
                  <a:srgbClr val="FFFFFF"/>
                </a:gs>
                <a:gs pos="37000">
                  <a:srgbClr val="FFFFFF"/>
                </a:gs>
                <a:gs pos="100000">
                  <a:srgbClr val="EFEFEF"/>
                </a:gs>
              </a:gsLst>
              <a:lin ang="5400012" scaled="0"/>
            </a:gra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2"/>
            <p:cNvSpPr/>
            <p:nvPr/>
          </p:nvSpPr>
          <p:spPr>
            <a:xfrm flipH="1">
              <a:off x="846975" y="398050"/>
              <a:ext cx="2268300" cy="602100"/>
            </a:xfrm>
            <a:prstGeom prst="parallelogram">
              <a:avLst>
                <a:gd fmla="val 25000" name="adj"/>
              </a:avLst>
            </a:prstGeom>
            <a:solidFill>
              <a:srgbClr val="FFFFFF"/>
            </a:solidFill>
            <a:ln cap="flat" cmpd="sng" w="9525">
              <a:solidFill>
                <a:srgbClr val="1F77FF"/>
              </a:solidFill>
              <a:prstDash val="solid"/>
              <a:round/>
              <a:headEnd len="sm" w="sm" type="none"/>
              <a:tailEnd len="sm" w="sm" type="none"/>
            </a:ln>
            <a:effectLst>
              <a:outerShdw blurRad="142875" rotWithShape="0" algn="bl" dir="9300000" dist="85725">
                <a:srgbClr val="CCCCCC">
                  <a:alpha val="3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D7F9"/>
        </a:solidFill>
      </p:bgPr>
    </p:bg>
    <p:spTree>
      <p:nvGrpSpPr>
        <p:cNvPr id="111" name="Shape 111"/>
        <p:cNvGrpSpPr/>
        <p:nvPr/>
      </p:nvGrpSpPr>
      <p:grpSpPr>
        <a:xfrm>
          <a:off x="0" y="0"/>
          <a:ext cx="0" cy="0"/>
          <a:chOff x="0" y="0"/>
          <a:chExt cx="0" cy="0"/>
        </a:xfrm>
      </p:grpSpPr>
      <p:sp>
        <p:nvSpPr>
          <p:cNvPr id="112" name="Google Shape;112;p23"/>
          <p:cNvSpPr txBox="1"/>
          <p:nvPr>
            <p:ph type="title"/>
          </p:nvPr>
        </p:nvSpPr>
        <p:spPr>
          <a:xfrm>
            <a:off x="344700" y="156075"/>
            <a:ext cx="7886400" cy="63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Activity: Storytelling with IRL Strips</a:t>
            </a:r>
            <a:endParaRPr b="1" sz="3200">
              <a:latin typeface="Wix Madefor Text"/>
              <a:ea typeface="Wix Madefor Text"/>
              <a:cs typeface="Wix Madefor Text"/>
              <a:sym typeface="Wix Madefor Text"/>
            </a:endParaRPr>
          </a:p>
        </p:txBody>
      </p:sp>
      <p:sp>
        <p:nvSpPr>
          <p:cNvPr id="113" name="Google Shape;113;p23"/>
          <p:cNvSpPr txBox="1"/>
          <p:nvPr/>
        </p:nvSpPr>
        <p:spPr>
          <a:xfrm>
            <a:off x="273275" y="959150"/>
            <a:ext cx="6186600" cy="3378000"/>
          </a:xfrm>
          <a:prstGeom prst="rect">
            <a:avLst/>
          </a:prstGeom>
          <a:noFill/>
          <a:ln>
            <a:noFill/>
          </a:ln>
        </p:spPr>
        <p:txBody>
          <a:bodyPr anchorCtr="0" anchor="t" bIns="91425" lIns="91425" spcFirstLastPara="1" rIns="91425" wrap="square" tIns="91425">
            <a:noAutofit/>
          </a:bodyPr>
          <a:lstStyle/>
          <a:p>
            <a:pPr indent="-311150" lvl="0" marL="457200" rtl="0" algn="l">
              <a:lnSpc>
                <a:spcPct val="115000"/>
              </a:lnSpc>
              <a:spcBef>
                <a:spcPts val="0"/>
              </a:spcBef>
              <a:spcAft>
                <a:spcPts val="0"/>
              </a:spcAft>
              <a:buClr>
                <a:srgbClr val="6C48EF"/>
              </a:buClr>
              <a:buSzPts val="1300"/>
              <a:buAutoNum type="arabicPeriod" startAt="6"/>
            </a:pPr>
            <a:r>
              <a:rPr b="1" lang="en" sz="1300">
                <a:latin typeface="Wix Madefor Text"/>
                <a:ea typeface="Wix Madefor Text"/>
                <a:cs typeface="Wix Madefor Text"/>
                <a:sym typeface="Wix Madefor Text"/>
              </a:rPr>
              <a:t>Return &amp; share: </a:t>
            </a:r>
            <a:r>
              <a:rPr lang="en" sz="1300">
                <a:latin typeface="Wix Madefor Text"/>
                <a:ea typeface="Wix Madefor Text"/>
                <a:cs typeface="Wix Madefor Text"/>
                <a:sym typeface="Wix Madefor Text"/>
              </a:rPr>
              <a:t>Return your papers to the person who wrote their name on the first strip. Then, unfold your papers and share your creations with a partner. Looking at your papers, how do you feel about the overall design?</a:t>
            </a:r>
            <a:endParaRPr sz="1300">
              <a:latin typeface="Wix Madefor Text"/>
              <a:ea typeface="Wix Madefor Text"/>
              <a:cs typeface="Wix Madefor Text"/>
              <a:sym typeface="Wix Madefor Text"/>
            </a:endParaRPr>
          </a:p>
          <a:p>
            <a:pPr indent="0" lvl="0" marL="0" rtl="0" algn="l">
              <a:lnSpc>
                <a:spcPct val="115000"/>
              </a:lnSpc>
              <a:spcBef>
                <a:spcPts val="0"/>
              </a:spcBef>
              <a:spcAft>
                <a:spcPts val="0"/>
              </a:spcAft>
              <a:buNone/>
            </a:pPr>
            <a:r>
              <a:t/>
            </a:r>
            <a:endParaRPr b="1" sz="1300">
              <a:latin typeface="Wix Madefor Text"/>
              <a:ea typeface="Wix Madefor Text"/>
              <a:cs typeface="Wix Madefor Text"/>
              <a:sym typeface="Wix Madefor Text"/>
            </a:endParaRPr>
          </a:p>
          <a:p>
            <a:pPr indent="-311150" lvl="0" marL="457200" rtl="0" algn="l">
              <a:lnSpc>
                <a:spcPct val="115000"/>
              </a:lnSpc>
              <a:spcBef>
                <a:spcPts val="0"/>
              </a:spcBef>
              <a:spcAft>
                <a:spcPts val="0"/>
              </a:spcAft>
              <a:buClr>
                <a:srgbClr val="6C48EF"/>
              </a:buClr>
              <a:buSzPts val="1300"/>
              <a:buAutoNum type="arabicPeriod" startAt="6"/>
            </a:pPr>
            <a:r>
              <a:rPr b="1" lang="en" sz="1300">
                <a:latin typeface="Wix Madefor Text"/>
                <a:ea typeface="Wix Madefor Text"/>
                <a:cs typeface="Wix Madefor Text"/>
                <a:sym typeface="Wix Madefor Text"/>
              </a:rPr>
              <a:t>Reflect: </a:t>
            </a:r>
            <a:r>
              <a:rPr lang="en" sz="1300">
                <a:latin typeface="Wix Madefor Text"/>
                <a:ea typeface="Wix Madefor Text"/>
                <a:cs typeface="Wix Madefor Text"/>
                <a:sym typeface="Wix Madefor Text"/>
              </a:rPr>
              <a:t>What would you change about your paper to make it feel like it has </a:t>
            </a:r>
            <a:r>
              <a:rPr b="1" lang="en" sz="1300">
                <a:latin typeface="Wix Madefor Text"/>
                <a:ea typeface="Wix Madefor Text"/>
                <a:cs typeface="Wix Madefor Text"/>
                <a:sym typeface="Wix Madefor Text"/>
              </a:rPr>
              <a:t>balance</a:t>
            </a:r>
            <a:r>
              <a:rPr lang="en" sz="1300">
                <a:latin typeface="Wix Madefor Text"/>
                <a:ea typeface="Wix Madefor Text"/>
                <a:cs typeface="Wix Madefor Text"/>
                <a:sym typeface="Wix Madefor Text"/>
              </a:rPr>
              <a:t> and </a:t>
            </a:r>
            <a:r>
              <a:rPr b="1" lang="en" sz="1300">
                <a:latin typeface="Wix Madefor Text"/>
                <a:ea typeface="Wix Madefor Text"/>
                <a:cs typeface="Wix Madefor Text"/>
                <a:sym typeface="Wix Madefor Text"/>
              </a:rPr>
              <a:t>harmony</a:t>
            </a:r>
            <a:r>
              <a:rPr lang="en" sz="1300">
                <a:latin typeface="Wix Madefor Text"/>
                <a:ea typeface="Wix Madefor Text"/>
                <a:cs typeface="Wix Madefor Text"/>
                <a:sym typeface="Wix Madefor Text"/>
              </a:rPr>
              <a:t>? </a:t>
            </a:r>
            <a:r>
              <a:rPr b="1" lang="en" sz="1300">
                <a:latin typeface="Wix Madefor Text"/>
                <a:ea typeface="Wix Madefor Text"/>
                <a:cs typeface="Wix Madefor Text"/>
                <a:sym typeface="Wix Madefor Text"/>
              </a:rPr>
              <a:t>What are ways you can add balance and harmony to your site?</a:t>
            </a:r>
            <a:endParaRPr b="1" sz="1300">
              <a:latin typeface="Wix Madefor Text"/>
              <a:ea typeface="Wix Madefor Text"/>
              <a:cs typeface="Wix Madefor Text"/>
              <a:sym typeface="Wix Madefor Text"/>
            </a:endParaRPr>
          </a:p>
        </p:txBody>
      </p:sp>
      <p:grpSp>
        <p:nvGrpSpPr>
          <p:cNvPr id="114" name="Google Shape;114;p23"/>
          <p:cNvGrpSpPr/>
          <p:nvPr/>
        </p:nvGrpSpPr>
        <p:grpSpPr>
          <a:xfrm>
            <a:off x="6817182" y="1051169"/>
            <a:ext cx="1349910" cy="1653367"/>
            <a:chOff x="846975" y="398050"/>
            <a:chExt cx="2268375" cy="2408400"/>
          </a:xfrm>
        </p:grpSpPr>
        <p:sp>
          <p:nvSpPr>
            <p:cNvPr id="115" name="Google Shape;115;p23"/>
            <p:cNvSpPr/>
            <p:nvPr/>
          </p:nvSpPr>
          <p:spPr>
            <a:xfrm>
              <a:off x="847050" y="2204350"/>
              <a:ext cx="2268300" cy="602100"/>
            </a:xfrm>
            <a:prstGeom prst="parallelogram">
              <a:avLst>
                <a:gd fmla="val 25000" name="adj"/>
              </a:avLst>
            </a:prstGeom>
            <a:gradFill>
              <a:gsLst>
                <a:gs pos="0">
                  <a:srgbClr val="FFFFFF"/>
                </a:gs>
                <a:gs pos="37000">
                  <a:srgbClr val="FFFFFF"/>
                </a:gs>
                <a:gs pos="100000">
                  <a:srgbClr val="EFEFEF"/>
                </a:gs>
              </a:gsLst>
              <a:lin ang="5400012" scaled="0"/>
            </a:gra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3"/>
            <p:cNvSpPr/>
            <p:nvPr/>
          </p:nvSpPr>
          <p:spPr>
            <a:xfrm flipH="1">
              <a:off x="846975" y="1602250"/>
              <a:ext cx="2268300" cy="602100"/>
            </a:xfrm>
            <a:prstGeom prst="parallelogram">
              <a:avLst>
                <a:gd fmla="val 25000" name="adj"/>
              </a:avLst>
            </a:prstGeom>
            <a:solidFill>
              <a:srgbClr val="FFFFFF"/>
            </a:solidFill>
            <a:ln cap="flat" cmpd="sng" w="9525">
              <a:solidFill>
                <a:srgbClr val="1F77FF"/>
              </a:solidFill>
              <a:prstDash val="solid"/>
              <a:round/>
              <a:headEnd len="sm" w="sm" type="none"/>
              <a:tailEnd len="sm" w="sm" type="none"/>
            </a:ln>
            <a:effectLst>
              <a:outerShdw blurRad="142875" rotWithShape="0" algn="bl" dir="9300000" dist="85725">
                <a:srgbClr val="CCCCCC">
                  <a:alpha val="3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23"/>
            <p:cNvSpPr/>
            <p:nvPr/>
          </p:nvSpPr>
          <p:spPr>
            <a:xfrm>
              <a:off x="847050" y="1000150"/>
              <a:ext cx="2268300" cy="602100"/>
            </a:xfrm>
            <a:prstGeom prst="parallelogram">
              <a:avLst>
                <a:gd fmla="val 25000" name="adj"/>
              </a:avLst>
            </a:prstGeom>
            <a:gradFill>
              <a:gsLst>
                <a:gs pos="0">
                  <a:srgbClr val="FFFFFF"/>
                </a:gs>
                <a:gs pos="37000">
                  <a:srgbClr val="FFFFFF"/>
                </a:gs>
                <a:gs pos="100000">
                  <a:srgbClr val="EFEFEF"/>
                </a:gs>
              </a:gsLst>
              <a:lin ang="5400012" scaled="0"/>
            </a:gradFill>
            <a:ln cap="flat" cmpd="sng" w="9525">
              <a:solidFill>
                <a:srgbClr val="1F77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3"/>
            <p:cNvSpPr/>
            <p:nvPr/>
          </p:nvSpPr>
          <p:spPr>
            <a:xfrm flipH="1">
              <a:off x="846975" y="398050"/>
              <a:ext cx="2268300" cy="602100"/>
            </a:xfrm>
            <a:prstGeom prst="parallelogram">
              <a:avLst>
                <a:gd fmla="val 25000" name="adj"/>
              </a:avLst>
            </a:prstGeom>
            <a:solidFill>
              <a:srgbClr val="FFFFFF"/>
            </a:solidFill>
            <a:ln cap="flat" cmpd="sng" w="9525">
              <a:solidFill>
                <a:srgbClr val="1F77FF"/>
              </a:solidFill>
              <a:prstDash val="solid"/>
              <a:round/>
              <a:headEnd len="sm" w="sm" type="none"/>
              <a:tailEnd len="sm" w="sm" type="none"/>
            </a:ln>
            <a:effectLst>
              <a:outerShdw blurRad="142875" rotWithShape="0" algn="bl" dir="9300000" dist="85725">
                <a:srgbClr val="CCCCCC">
                  <a:alpha val="3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2" name="Shape 122"/>
        <p:cNvGrpSpPr/>
        <p:nvPr/>
      </p:nvGrpSpPr>
      <p:grpSpPr>
        <a:xfrm>
          <a:off x="0" y="0"/>
          <a:ext cx="0" cy="0"/>
          <a:chOff x="0" y="0"/>
          <a:chExt cx="0" cy="0"/>
        </a:xfrm>
      </p:grpSpPr>
      <p:sp>
        <p:nvSpPr>
          <p:cNvPr id="123" name="Google Shape;123;p24"/>
          <p:cNvSpPr txBox="1"/>
          <p:nvPr>
            <p:ph type="title"/>
          </p:nvPr>
        </p:nvSpPr>
        <p:spPr>
          <a:xfrm>
            <a:off x="421225" y="545800"/>
            <a:ext cx="79344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200">
                <a:latin typeface="Wix Madefor Text"/>
                <a:ea typeface="Wix Madefor Text"/>
                <a:cs typeface="Wix Madefor Text"/>
                <a:sym typeface="Wix Madefor Text"/>
              </a:rPr>
              <a:t>Balance, Harmony, and Hierarchy</a:t>
            </a:r>
            <a:endParaRPr b="1" sz="3200">
              <a:latin typeface="Wix Madefor Text"/>
              <a:ea typeface="Wix Madefor Text"/>
              <a:cs typeface="Wix Madefor Text"/>
              <a:sym typeface="Wix Madefor Text"/>
            </a:endParaRPr>
          </a:p>
        </p:txBody>
      </p:sp>
      <p:sp>
        <p:nvSpPr>
          <p:cNvPr id="124" name="Google Shape;124;p24"/>
          <p:cNvSpPr txBox="1"/>
          <p:nvPr/>
        </p:nvSpPr>
        <p:spPr>
          <a:xfrm>
            <a:off x="549950" y="1469700"/>
            <a:ext cx="4995900" cy="30102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The goal is to make the website feel like it </a:t>
            </a:r>
            <a:r>
              <a:rPr b="1" lang="en">
                <a:latin typeface="Wix Madefor Text"/>
                <a:ea typeface="Wix Madefor Text"/>
                <a:cs typeface="Wix Madefor Text"/>
                <a:sym typeface="Wix Madefor Text"/>
              </a:rPr>
              <a:t>flows</a:t>
            </a:r>
            <a:r>
              <a:rPr lang="en">
                <a:latin typeface="Wix Madefor Text"/>
                <a:ea typeface="Wix Madefor Text"/>
                <a:cs typeface="Wix Madefor Text"/>
                <a:sym typeface="Wix Madefor Text"/>
              </a:rPr>
              <a:t> using balance, harmony, and hierarchy.</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Balance</a:t>
            </a:r>
            <a:r>
              <a:rPr lang="en">
                <a:latin typeface="Wix Madefor Text"/>
                <a:ea typeface="Wix Madefor Text"/>
                <a:cs typeface="Wix Madefor Text"/>
                <a:sym typeface="Wix Madefor Text"/>
              </a:rPr>
              <a:t>: Balancing shapes, colors, and text so that the site feels visually even.</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Harmony</a:t>
            </a:r>
            <a:r>
              <a:rPr lang="en">
                <a:latin typeface="Wix Madefor Text"/>
                <a:ea typeface="Wix Madefor Text"/>
                <a:cs typeface="Wix Madefor Text"/>
                <a:sym typeface="Wix Madefor Text"/>
              </a:rPr>
              <a:t>: Repeating visual ides (like colors and images)</a:t>
            </a:r>
            <a:endParaRPr>
              <a:latin typeface="Wix Madefor Text"/>
              <a:ea typeface="Wix Madefor Text"/>
              <a:cs typeface="Wix Madefor Text"/>
              <a:sym typeface="Wix Madefor Text"/>
            </a:endParaRPr>
          </a:p>
          <a:p>
            <a:pPr indent="-317500" lvl="0" marL="457200" rtl="0" algn="l">
              <a:lnSpc>
                <a:spcPct val="130000"/>
              </a:lnSpc>
              <a:spcBef>
                <a:spcPts val="1000"/>
              </a:spcBef>
              <a:spcAft>
                <a:spcPts val="0"/>
              </a:spcAft>
              <a:buSzPts val="1400"/>
              <a:buFont typeface="Wix Madefor Text"/>
              <a:buChar char="●"/>
            </a:pPr>
            <a:r>
              <a:rPr b="1" lang="en">
                <a:latin typeface="Wix Madefor Text"/>
                <a:ea typeface="Wix Madefor Text"/>
                <a:cs typeface="Wix Madefor Text"/>
                <a:sym typeface="Wix Madefor Text"/>
              </a:rPr>
              <a:t>Hierarchy</a:t>
            </a:r>
            <a:r>
              <a:rPr lang="en">
                <a:latin typeface="Wix Madefor Text"/>
                <a:ea typeface="Wix Madefor Text"/>
                <a:cs typeface="Wix Madefor Text"/>
                <a:sym typeface="Wix Madefor Text"/>
              </a:rPr>
              <a:t>: Organizing information so that the most important information is closer to the top.</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8" name="Shape 128"/>
        <p:cNvGrpSpPr/>
        <p:nvPr/>
      </p:nvGrpSpPr>
      <p:grpSpPr>
        <a:xfrm>
          <a:off x="0" y="0"/>
          <a:ext cx="0" cy="0"/>
          <a:chOff x="0" y="0"/>
          <a:chExt cx="0" cy="0"/>
        </a:xfrm>
      </p:grpSpPr>
      <p:pic>
        <p:nvPicPr>
          <p:cNvPr id="129" name="Google Shape;129;p25"/>
          <p:cNvPicPr preferRelativeResize="0"/>
          <p:nvPr/>
        </p:nvPicPr>
        <p:blipFill rotWithShape="1">
          <a:blip r:embed="rId3">
            <a:alphaModFix/>
          </a:blip>
          <a:srcRect b="17471" l="0" r="0" t="0"/>
          <a:stretch/>
        </p:blipFill>
        <p:spPr>
          <a:xfrm>
            <a:off x="2885850" y="1124787"/>
            <a:ext cx="5263750" cy="2893925"/>
          </a:xfrm>
          <a:prstGeom prst="rect">
            <a:avLst/>
          </a:prstGeom>
          <a:noFill/>
          <a:ln>
            <a:noFill/>
          </a:ln>
          <a:effectLst>
            <a:outerShdw blurRad="142875" rotWithShape="0" algn="bl" dir="6960000" dist="76200">
              <a:srgbClr val="666666">
                <a:alpha val="19000"/>
              </a:srgbClr>
            </a:outerShdw>
          </a:effectLst>
        </p:spPr>
      </p:pic>
      <p:sp>
        <p:nvSpPr>
          <p:cNvPr id="130" name="Google Shape;130;p25"/>
          <p:cNvSpPr txBox="1"/>
          <p:nvPr/>
        </p:nvSpPr>
        <p:spPr>
          <a:xfrm>
            <a:off x="392650" y="1849150"/>
            <a:ext cx="2218500" cy="115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does this site use </a:t>
            </a:r>
            <a:r>
              <a:rPr b="1" lang="en">
                <a:latin typeface="Wix Madefor Text"/>
                <a:ea typeface="Wix Madefor Text"/>
                <a:cs typeface="Wix Madefor Text"/>
                <a:sym typeface="Wix Madefor Text"/>
              </a:rPr>
              <a:t>balance</a:t>
            </a:r>
            <a:r>
              <a:rPr lang="en">
                <a:latin typeface="Wix Madefor Text"/>
                <a:ea typeface="Wix Madefor Text"/>
                <a:cs typeface="Wix Madefor Text"/>
                <a:sym typeface="Wix Madefor Text"/>
              </a:rPr>
              <a:t>, </a:t>
            </a:r>
            <a:r>
              <a:rPr b="1" lang="en">
                <a:latin typeface="Wix Madefor Text"/>
                <a:ea typeface="Wix Madefor Text"/>
                <a:cs typeface="Wix Madefor Text"/>
                <a:sym typeface="Wix Madefor Text"/>
              </a:rPr>
              <a:t>harmony</a:t>
            </a:r>
            <a:r>
              <a:rPr lang="en">
                <a:latin typeface="Wix Madefor Text"/>
                <a:ea typeface="Wix Madefor Text"/>
                <a:cs typeface="Wix Madefor Text"/>
                <a:sym typeface="Wix Madefor Text"/>
              </a:rPr>
              <a:t>, and </a:t>
            </a:r>
            <a:r>
              <a:rPr b="1" lang="en">
                <a:latin typeface="Wix Madefor Text"/>
                <a:ea typeface="Wix Madefor Text"/>
                <a:cs typeface="Wix Madefor Text"/>
                <a:sym typeface="Wix Madefor Text"/>
              </a:rPr>
              <a:t>hierarchy</a:t>
            </a:r>
            <a:r>
              <a:rPr lang="en">
                <a:latin typeface="Wix Madefor Text"/>
                <a:ea typeface="Wix Madefor Text"/>
                <a:cs typeface="Wix Madefor Text"/>
                <a:sym typeface="Wix Madefor Text"/>
              </a:rPr>
              <a:t> in its sections?</a:t>
            </a:r>
            <a:endParaRPr/>
          </a:p>
        </p:txBody>
      </p:sp>
      <p:pic>
        <p:nvPicPr>
          <p:cNvPr id="131" name="Google Shape;131;p25" title="9996c4ceb06c93704e87cb72fd481375.gif">
            <a:hlinkClick r:id="rId4"/>
          </p:cNvPr>
          <p:cNvPicPr preferRelativeResize="0"/>
          <p:nvPr/>
        </p:nvPicPr>
        <p:blipFill>
          <a:blip r:embed="rId5">
            <a:alphaModFix/>
          </a:blip>
          <a:stretch>
            <a:fillRect/>
          </a:stretch>
        </p:blipFill>
        <p:spPr>
          <a:xfrm>
            <a:off x="2885850" y="1281563"/>
            <a:ext cx="5263751" cy="27371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5" name="Shape 135"/>
        <p:cNvGrpSpPr/>
        <p:nvPr/>
      </p:nvGrpSpPr>
      <p:grpSpPr>
        <a:xfrm>
          <a:off x="0" y="0"/>
          <a:ext cx="0" cy="0"/>
          <a:chOff x="0" y="0"/>
          <a:chExt cx="0" cy="0"/>
        </a:xfrm>
      </p:grpSpPr>
      <p:pic>
        <p:nvPicPr>
          <p:cNvPr id="136" name="Google Shape;136;p26"/>
          <p:cNvPicPr preferRelativeResize="0"/>
          <p:nvPr/>
        </p:nvPicPr>
        <p:blipFill rotWithShape="1">
          <a:blip r:embed="rId3">
            <a:alphaModFix/>
          </a:blip>
          <a:srcRect b="1117" l="0" r="0" t="0"/>
          <a:stretch/>
        </p:blipFill>
        <p:spPr>
          <a:xfrm>
            <a:off x="2885850" y="961775"/>
            <a:ext cx="5305099" cy="3064950"/>
          </a:xfrm>
          <a:prstGeom prst="rect">
            <a:avLst/>
          </a:prstGeom>
          <a:noFill/>
          <a:ln>
            <a:noFill/>
          </a:ln>
          <a:effectLst>
            <a:outerShdw blurRad="142875" rotWithShape="0" algn="bl" dir="6960000" dist="76200">
              <a:srgbClr val="666666">
                <a:alpha val="19000"/>
              </a:srgbClr>
            </a:outerShdw>
          </a:effectLst>
        </p:spPr>
      </p:pic>
      <p:sp>
        <p:nvSpPr>
          <p:cNvPr id="137" name="Google Shape;137;p26"/>
          <p:cNvSpPr txBox="1"/>
          <p:nvPr/>
        </p:nvSpPr>
        <p:spPr>
          <a:xfrm>
            <a:off x="392650" y="1849150"/>
            <a:ext cx="2218500" cy="1158300"/>
          </a:xfrm>
          <a:prstGeom prst="rect">
            <a:avLst/>
          </a:prstGeom>
          <a:noFill/>
          <a:ln>
            <a:noFill/>
          </a:ln>
        </p:spPr>
        <p:txBody>
          <a:bodyPr anchorCtr="0" anchor="t" bIns="91425" lIns="91425" spcFirstLastPara="1" rIns="91425" wrap="square" tIns="91425">
            <a:noAutofit/>
          </a:bodyPr>
          <a:lstStyle/>
          <a:p>
            <a:pPr indent="0" lvl="0" marL="0" rtl="0" algn="l">
              <a:lnSpc>
                <a:spcPct val="130000"/>
              </a:lnSpc>
              <a:spcBef>
                <a:spcPts val="0"/>
              </a:spcBef>
              <a:spcAft>
                <a:spcPts val="0"/>
              </a:spcAft>
              <a:buNone/>
            </a:pPr>
            <a:r>
              <a:rPr lang="en">
                <a:latin typeface="Wix Madefor Text"/>
                <a:ea typeface="Wix Madefor Text"/>
                <a:cs typeface="Wix Madefor Text"/>
                <a:sym typeface="Wix Madefor Text"/>
              </a:rPr>
              <a:t>How does this site use </a:t>
            </a:r>
            <a:r>
              <a:rPr b="1" lang="en">
                <a:latin typeface="Wix Madefor Text"/>
                <a:ea typeface="Wix Madefor Text"/>
                <a:cs typeface="Wix Madefor Text"/>
                <a:sym typeface="Wix Madefor Text"/>
              </a:rPr>
              <a:t>balance</a:t>
            </a:r>
            <a:r>
              <a:rPr lang="en">
                <a:latin typeface="Wix Madefor Text"/>
                <a:ea typeface="Wix Madefor Text"/>
                <a:cs typeface="Wix Madefor Text"/>
                <a:sym typeface="Wix Madefor Text"/>
              </a:rPr>
              <a:t>, </a:t>
            </a:r>
            <a:r>
              <a:rPr b="1" lang="en">
                <a:latin typeface="Wix Madefor Text"/>
                <a:ea typeface="Wix Madefor Text"/>
                <a:cs typeface="Wix Madefor Text"/>
                <a:sym typeface="Wix Madefor Text"/>
              </a:rPr>
              <a:t>harmony</a:t>
            </a:r>
            <a:r>
              <a:rPr lang="en">
                <a:latin typeface="Wix Madefor Text"/>
                <a:ea typeface="Wix Madefor Text"/>
                <a:cs typeface="Wix Madefor Text"/>
                <a:sym typeface="Wix Madefor Text"/>
              </a:rPr>
              <a:t>, and </a:t>
            </a:r>
            <a:r>
              <a:rPr b="1" lang="en">
                <a:latin typeface="Wix Madefor Text"/>
                <a:ea typeface="Wix Madefor Text"/>
                <a:cs typeface="Wix Madefor Text"/>
                <a:sym typeface="Wix Madefor Text"/>
              </a:rPr>
              <a:t>hierarchy</a:t>
            </a:r>
            <a:r>
              <a:rPr lang="en">
                <a:latin typeface="Wix Madefor Text"/>
                <a:ea typeface="Wix Madefor Text"/>
                <a:cs typeface="Wix Madefor Text"/>
                <a:sym typeface="Wix Madefor Text"/>
              </a:rPr>
              <a:t> in its sections?</a:t>
            </a:r>
            <a:endParaRPr/>
          </a:p>
        </p:txBody>
      </p:sp>
      <p:pic>
        <p:nvPicPr>
          <p:cNvPr id="138" name="Google Shape;138;p26" title="5fa5c92a26da4601b43156fdba1ff8d8.gif">
            <a:hlinkClick r:id="rId4"/>
          </p:cNvPr>
          <p:cNvPicPr preferRelativeResize="0"/>
          <p:nvPr/>
        </p:nvPicPr>
        <p:blipFill>
          <a:blip r:embed="rId5">
            <a:alphaModFix/>
          </a:blip>
          <a:stretch>
            <a:fillRect/>
          </a:stretch>
        </p:blipFill>
        <p:spPr>
          <a:xfrm>
            <a:off x="2885850" y="1106925"/>
            <a:ext cx="5305099" cy="29198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11418C"/>
      </a:dk1>
      <a:lt1>
        <a:srgbClr val="FFFFFF"/>
      </a:lt1>
      <a:dk2>
        <a:srgbClr val="1F77FF"/>
      </a:dk2>
      <a:lt2>
        <a:srgbClr val="C7EFDB"/>
      </a:lt2>
      <a:accent1>
        <a:srgbClr val="1F77FF"/>
      </a:accent1>
      <a:accent2>
        <a:srgbClr val="11418C"/>
      </a:accent2>
      <a:accent3>
        <a:srgbClr val="FFFFFF"/>
      </a:accent3>
      <a:accent4>
        <a:srgbClr val="1F77FF"/>
      </a:accent4>
      <a:accent5>
        <a:srgbClr val="11418C"/>
      </a:accent5>
      <a:accent6>
        <a:srgbClr val="C7EFDB"/>
      </a:accent6>
      <a:hlink>
        <a:srgbClr val="1F77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