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5"/>
    <p:sldMasterId id="214748366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y="5143500" cx="9144000"/>
  <p:notesSz cx="6858000" cy="9144000"/>
  <p:embeddedFontLst>
    <p:embeddedFont>
      <p:font typeface="Wix Madefor Text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38012660-2D13-49F3-9430-56F3BEF8E21C}">
  <a:tblStyle styleId="{38012660-2D13-49F3-9430-56F3BEF8E21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font" Target="fonts/WixMadeforText-bold.fntdata"/><Relationship Id="rId23" Type="http://schemas.openxmlformats.org/officeDocument/2006/relationships/font" Target="fonts/WixMadeforText-regular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WixMadeforText-boldItalic.fntdata"/><Relationship Id="rId25" Type="http://schemas.openxmlformats.org/officeDocument/2006/relationships/font" Target="fonts/WixMadeforText-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adc696b52f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adc696b52f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adc696b52f_0_5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adc696b52f_0_5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cadfef76f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cadfef76f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89025dc98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89025dc98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b3de82696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b3de82696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789025dc98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789025dc98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000">
              <a:solidFill>
                <a:schemeClr val="dk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785207a37c_1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785207a37c_1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89025dc98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89025dc98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06: Make it Clickable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Make it Clickable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Make it Clickable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06: Make it Clickable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hyperlink" Target="https://www.wix.com/website-template/view/html/2651?siteId=9b30b49d-6992-4bc2-8b24-ebb2513664e5&amp;metaSiteId=cf4debe7-1313-4d0f-86f3-9bf7ea360126&amp;originUrl=https%3A%2F%2Fwww.wix.com%2Fwebsite%2Ftemplates&amp;tpClick=view_button" TargetMode="External"/><Relationship Id="rId5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 rotWithShape="1">
          <a:blip r:embed="rId3">
            <a:alphaModFix/>
          </a:blip>
          <a:srcRect b="0" l="709" r="709" t="0"/>
          <a:stretch/>
        </p:blipFill>
        <p:spPr>
          <a:xfrm>
            <a:off x="5714105" y="0"/>
            <a:ext cx="3429989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06: Make it Clickable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06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Make it Clickable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6" name="Google Shape;76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7" name="Google Shape;77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Intro to Wix and the Web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8" name="Google Shape;78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9" name="Google Shape;7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7"/>
          <p:cNvSpPr txBox="1"/>
          <p:nvPr>
            <p:ph type="title"/>
          </p:nvPr>
        </p:nvSpPr>
        <p:spPr>
          <a:xfrm>
            <a:off x="677100" y="0"/>
            <a:ext cx="3462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kinds of buttons can you add to your site?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8"/>
          <p:cNvSpPr txBox="1"/>
          <p:nvPr>
            <p:ph type="title"/>
          </p:nvPr>
        </p:nvSpPr>
        <p:spPr>
          <a:xfrm>
            <a:off x="234725" y="298650"/>
            <a:ext cx="7934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Make it Clickable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2" name="Google Shape;142;p28"/>
          <p:cNvPicPr preferRelativeResize="0"/>
          <p:nvPr/>
        </p:nvPicPr>
        <p:blipFill rotWithShape="1">
          <a:blip r:embed="rId3">
            <a:alphaModFix/>
          </a:blip>
          <a:srcRect b="4397" l="0" r="0" t="0"/>
          <a:stretch/>
        </p:blipFill>
        <p:spPr>
          <a:xfrm>
            <a:off x="1370225" y="1282925"/>
            <a:ext cx="5808951" cy="32101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43" name="Google Shape;143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70225" y="1421200"/>
            <a:ext cx="5808952" cy="3071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9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Can I click it? (Yes, you can!)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0"/>
          <p:cNvSpPr txBox="1"/>
          <p:nvPr>
            <p:ph type="title"/>
          </p:nvPr>
        </p:nvSpPr>
        <p:spPr>
          <a:xfrm>
            <a:off x="491775" y="594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Turn and Talk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4" name="Google Shape;154;p30"/>
          <p:cNvSpPr txBox="1"/>
          <p:nvPr/>
        </p:nvSpPr>
        <p:spPr>
          <a:xfrm>
            <a:off x="491775" y="1454400"/>
            <a:ext cx="55089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Take a moment to think about the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purpose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of websites and how this connects to CTAs. Think about common CTAs that you see: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some examples of what website creators want you to do?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Do you agree or disagree with what they want you to do, and why or why not?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1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2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make their sites interactive by adding calls to action.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explore how website creators use different strategies to encourage their site visitors to click.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(15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677100" y="0"/>
            <a:ext cx="4803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Exploring how interactivity and calls to action influence your decisions </a:t>
            </a:r>
            <a:b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</a:br>
            <a:r>
              <a:rPr lang="en" sz="20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(aka “Why’d you press that button?”)</a:t>
            </a:r>
            <a:endParaRPr sz="20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>
            <a:off x="633752" y="7523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a CTA?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2" name="Google Shape;102;p22"/>
          <p:cNvSpPr txBox="1"/>
          <p:nvPr/>
        </p:nvSpPr>
        <p:spPr>
          <a:xfrm>
            <a:off x="636675" y="1526875"/>
            <a:ext cx="4726800" cy="319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On websites, a CTA is a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Call To Action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— anything that asks the site visitor to do something, like click a link, a button, go to a certain part of the page, or fill out a form.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Calls to action are usually clickable, and designed to help site visitors accomplish their goals.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03" name="Google Shape;10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14730" y="-207450"/>
            <a:ext cx="2637350" cy="6039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3"/>
          <p:cNvSpPr txBox="1"/>
          <p:nvPr>
            <p:ph type="title"/>
          </p:nvPr>
        </p:nvSpPr>
        <p:spPr>
          <a:xfrm>
            <a:off x="633750" y="752325"/>
            <a:ext cx="3803100" cy="11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makes a good CTA?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3"/>
          <p:cNvSpPr txBox="1"/>
          <p:nvPr/>
        </p:nvSpPr>
        <p:spPr>
          <a:xfrm>
            <a:off x="633750" y="2145275"/>
            <a:ext cx="4215300" cy="177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Good CTAs are: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Easy to find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(close to where your eyes look for important information, and large)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Written to be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short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and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to the point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0" name="Google Shape;110;p23"/>
          <p:cNvPicPr preferRelativeResize="0"/>
          <p:nvPr/>
        </p:nvPicPr>
        <p:blipFill rotWithShape="1">
          <a:blip r:embed="rId3">
            <a:alphaModFix/>
          </a:blip>
          <a:srcRect b="0" l="709" r="709" t="25760"/>
          <a:stretch/>
        </p:blipFill>
        <p:spPr>
          <a:xfrm>
            <a:off x="5261376" y="889775"/>
            <a:ext cx="2568950" cy="2859900"/>
          </a:xfrm>
          <a:prstGeom prst="rect">
            <a:avLst/>
          </a:prstGeom>
          <a:noFill/>
          <a:ln>
            <a:noFill/>
          </a:ln>
          <a:effectLst>
            <a:outerShdw blurRad="114300" rotWithShape="0" algn="bl" dir="5400000" dist="19050">
              <a:srgbClr val="000000">
                <a:alpha val="38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4"/>
          <p:cNvSpPr txBox="1"/>
          <p:nvPr>
            <p:ph type="title"/>
          </p:nvPr>
        </p:nvSpPr>
        <p:spPr>
          <a:xfrm>
            <a:off x="633751" y="752325"/>
            <a:ext cx="2733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What’s the CTA?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6" name="Google Shape;116;p24"/>
          <p:cNvSpPr txBox="1"/>
          <p:nvPr/>
        </p:nvSpPr>
        <p:spPr>
          <a:xfrm>
            <a:off x="636675" y="2143125"/>
            <a:ext cx="2251500" cy="25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What’s the CTA in this example?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7" name="Google Shape;117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3367650" y="949100"/>
            <a:ext cx="4808948" cy="28594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8" name="Google Shape;118;p24">
            <a:hlinkClick r:id="rId4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67650" y="1077629"/>
            <a:ext cx="4808948" cy="2730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5"/>
          <p:cNvSpPr txBox="1"/>
          <p:nvPr>
            <p:ph type="title"/>
          </p:nvPr>
        </p:nvSpPr>
        <p:spPr>
          <a:xfrm>
            <a:off x="420900" y="431600"/>
            <a:ext cx="70800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CTAs can you find?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24" name="Google Shape;124;p25"/>
          <p:cNvSpPr txBox="1"/>
          <p:nvPr/>
        </p:nvSpPr>
        <p:spPr>
          <a:xfrm>
            <a:off x="420900" y="1418400"/>
            <a:ext cx="6755400" cy="33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Choose a website, and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make a list of 5-10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CTAs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that you see. Then, answer these questions together: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is the main call to action? What is the site trying to help you do?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are the secondary CTAs?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Why is it important for this site to get you to do this thing?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notice about the CTA?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Would you click it?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/>
          <p:nvPr>
            <p:ph type="title"/>
          </p:nvPr>
        </p:nvSpPr>
        <p:spPr>
          <a:xfrm>
            <a:off x="420900" y="355400"/>
            <a:ext cx="70800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What CTAs can you find?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0" name="Google Shape;130;p26"/>
          <p:cNvSpPr txBox="1"/>
          <p:nvPr/>
        </p:nvSpPr>
        <p:spPr>
          <a:xfrm>
            <a:off x="420900" y="1161300"/>
            <a:ext cx="6284100" cy="3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Pick a new website, and use this chart to explore: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aphicFrame>
        <p:nvGraphicFramePr>
          <p:cNvPr id="131" name="Google Shape;131;p26"/>
          <p:cNvGraphicFramePr/>
          <p:nvPr/>
        </p:nvGraphicFramePr>
        <p:xfrm>
          <a:off x="519775" y="16645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{38012660-2D13-49F3-9430-56F3BEF8E21C}</a:tableStyleId>
              </a:tblPr>
              <a:tblGrid>
                <a:gridCol w="1947050"/>
                <a:gridCol w="1947050"/>
                <a:gridCol w="1947050"/>
                <a:gridCol w="1947050"/>
              </a:tblGrid>
              <a:tr h="18394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What does this call to action want you to do? </a:t>
                      </a:r>
                      <a:r>
                        <a:rPr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(Ex: a button that says “Sign up here”)</a:t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Where does the button take you when you click it?</a:t>
                      </a:r>
                      <a:r>
                        <a:rPr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 (Ex: to a new page on the site where I can sign up for a newsletter)</a:t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What’s the motivation behind the call to action?</a:t>
                      </a:r>
                      <a:endParaRPr b="1"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(Ex: To ask me to sign up for a newsletter so it can send me more info when I’m not on the site)</a:t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What do you notice or observe about the call to action? Would you click it?</a:t>
                      </a:r>
                      <a:endParaRPr b="1"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(Ex: Color, location, font, interactivity)</a:t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3511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  <a:p>
                      <a:pPr indent="0" lvl="0" marL="0" rtl="0" algn="l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