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</p:sldIdLst>
  <p:sldSz cy="5143500" cx="9144000"/>
  <p:notesSz cx="6858000" cy="9144000"/>
  <p:embeddedFontLst>
    <p:embeddedFont>
      <p:font typeface="Wix Madefor Text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WixMadeforText-italic.fntdata"/><Relationship Id="rId20" Type="http://schemas.openxmlformats.org/officeDocument/2006/relationships/slide" Target="slides/slide14.xml"/><Relationship Id="rId41" Type="http://schemas.openxmlformats.org/officeDocument/2006/relationships/font" Target="fonts/WixMadeforText-boldItalic.fnt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WixMadeforText-bold.fntdata"/><Relationship Id="rId16" Type="http://schemas.openxmlformats.org/officeDocument/2006/relationships/slide" Target="slides/slide10.xml"/><Relationship Id="rId38" Type="http://schemas.openxmlformats.org/officeDocument/2006/relationships/font" Target="fonts/WixMadeforText-regular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b2e4b52896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b2e4b52896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b2e4b52896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b2e4b5289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b2e4b52896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b2e4b52896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b2e4b52896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b2e4b52896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611e482b9b_2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611e482b9b_2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b2e4b52896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b2e4b52896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b2e4b52896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b2e4b52896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b2e4b52896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b2e4b52896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b2e4b52896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b2e4b52896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b2e4b52896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b2e4b52896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b23f3cb6d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b23f3cb6d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b2e4b52896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b2e4b52896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b2e4b52896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b2e4b52896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b2e4b52896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b2e4b52896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b2e4b52896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b2e4b52896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b23f3cb6d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b23f3cb6d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aa0d81c14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aa0d81c14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aa0d81c144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aa0d81c144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aa0d81c144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aa0d81c144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aa0d81c144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aa0d81c144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cae692a1b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cae692a1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adc696b52f_0_2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adc696b52f_0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85207a37c_1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85207a37c_1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aa0d81c14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aa0d81c14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85207a37c_1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85207a37c_1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2">
  <p:cSld name="CUSTOM_1_2_2">
    <p:bg>
      <p:bgPr>
        <a:solidFill>
          <a:srgbClr val="32B777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 1">
  <p:cSld name="CUSTOM_1_2_1">
    <p:bg>
      <p:bgPr>
        <a:solidFill>
          <a:srgbClr val="DBD7F9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Google Shape;69;p18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" name="Google Shape;70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1" name="Google Shape;71;p18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Relationship Id="rId4" Type="http://schemas.openxmlformats.org/officeDocument/2006/relationships/hyperlink" Target="https://www.wix.com/website-template/view/html/2794?siteId=f0ae1d51-4f80-40e0-8e7b-e21296eada9f&amp;metaSiteId=d8d6fcbf-51d5-41b2-b93a-7296a26e5bc9&amp;originUrl=https%3A%2F%2Fwww.wix.com%2Fwebsite%2Ftemplates%2Fhtml%2Frestaurants-food%2Frestaurant&amp;tpClick=view_button" TargetMode="External"/><Relationship Id="rId5" Type="http://schemas.openxmlformats.org/officeDocument/2006/relationships/image" Target="../media/image11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hyperlink" Target="https://www.wix.com/website-template/view/html/5120?originUrl=https%3A%2F%2Fwww.wix.com%2Fwebsite%2Ftemplates%3Fcriteria%3Dyoga&amp;tpClick=view_button&amp;esi=965de473-620a-4bb1-8c61-6c9f25369cc7" TargetMode="External"/><Relationship Id="rId5" Type="http://schemas.openxmlformats.org/officeDocument/2006/relationships/image" Target="../media/image9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8.png"/><Relationship Id="rId4" Type="http://schemas.openxmlformats.org/officeDocument/2006/relationships/hyperlink" Target="https://www.paytonhpitts.com/" TargetMode="External"/><Relationship Id="rId5" Type="http://schemas.openxmlformats.org/officeDocument/2006/relationships/image" Target="../media/image19.png"/><Relationship Id="rId6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.png"/><Relationship Id="rId4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png"/><Relationship Id="rId4" Type="http://schemas.openxmlformats.org/officeDocument/2006/relationships/image" Target="../media/image1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1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9"/>
          <p:cNvPicPr preferRelativeResize="0"/>
          <p:nvPr/>
        </p:nvPicPr>
        <p:blipFill rotWithShape="1">
          <a:blip r:embed="rId3">
            <a:alphaModFix/>
          </a:blip>
          <a:srcRect b="0" l="709" r="709" t="0"/>
          <a:stretch/>
        </p:blipFill>
        <p:spPr>
          <a:xfrm rot="10800000">
            <a:off x="5714105" y="100"/>
            <a:ext cx="342998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9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Colors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8" name="Google Shape;78;p19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9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Colors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80" name="Google Shape;80;p19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81" name="Google Shape;81;p19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Web Design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82" name="Google Shape;82;p19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83" name="Google Shape;8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>
            <p:ph type="title"/>
          </p:nvPr>
        </p:nvSpPr>
        <p:spPr>
          <a:xfrm>
            <a:off x="710450" y="323825"/>
            <a:ext cx="5882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about other colors?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7" name="Google Shape;137;p28"/>
          <p:cNvSpPr/>
          <p:nvPr/>
        </p:nvSpPr>
        <p:spPr>
          <a:xfrm>
            <a:off x="710450" y="1172925"/>
            <a:ext cx="1748400" cy="1656000"/>
          </a:xfrm>
          <a:prstGeom prst="rect">
            <a:avLst/>
          </a:prstGeom>
          <a:solidFill>
            <a:srgbClr val="27CDE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/>
          <p:nvPr/>
        </p:nvSpPr>
        <p:spPr>
          <a:xfrm>
            <a:off x="710450" y="2828925"/>
            <a:ext cx="1748400" cy="16560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8"/>
          <p:cNvSpPr/>
          <p:nvPr/>
        </p:nvSpPr>
        <p:spPr>
          <a:xfrm>
            <a:off x="2458850" y="1172925"/>
            <a:ext cx="1748400" cy="16560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8"/>
          <p:cNvSpPr/>
          <p:nvPr/>
        </p:nvSpPr>
        <p:spPr>
          <a:xfrm>
            <a:off x="2458850" y="2828925"/>
            <a:ext cx="1748400" cy="1656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8"/>
          <p:cNvSpPr/>
          <p:nvPr/>
        </p:nvSpPr>
        <p:spPr>
          <a:xfrm>
            <a:off x="4207250" y="2828925"/>
            <a:ext cx="1748400" cy="165600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8"/>
          <p:cNvSpPr/>
          <p:nvPr/>
        </p:nvSpPr>
        <p:spPr>
          <a:xfrm>
            <a:off x="4207250" y="1172925"/>
            <a:ext cx="1748400" cy="1656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8"/>
          <p:cNvSpPr/>
          <p:nvPr/>
        </p:nvSpPr>
        <p:spPr>
          <a:xfrm>
            <a:off x="5955650" y="2828925"/>
            <a:ext cx="1748400" cy="1656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8"/>
          <p:cNvSpPr/>
          <p:nvPr/>
        </p:nvSpPr>
        <p:spPr>
          <a:xfrm>
            <a:off x="5955650" y="1172925"/>
            <a:ext cx="1748400" cy="165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/>
          <p:nvPr>
            <p:ph type="title"/>
          </p:nvPr>
        </p:nvSpPr>
        <p:spPr>
          <a:xfrm>
            <a:off x="710450" y="323825"/>
            <a:ext cx="5882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about other colors?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0" name="Google Shape;150;p29"/>
          <p:cNvSpPr/>
          <p:nvPr/>
        </p:nvSpPr>
        <p:spPr>
          <a:xfrm>
            <a:off x="710450" y="1172925"/>
            <a:ext cx="1748400" cy="1656000"/>
          </a:xfrm>
          <a:prstGeom prst="rect">
            <a:avLst/>
          </a:prstGeom>
          <a:solidFill>
            <a:srgbClr val="27CDE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7CDE3"/>
              </a:solidFill>
            </a:endParaRPr>
          </a:p>
        </p:txBody>
      </p:sp>
      <p:sp>
        <p:nvSpPr>
          <p:cNvPr id="151" name="Google Shape;151;p29"/>
          <p:cNvSpPr/>
          <p:nvPr/>
        </p:nvSpPr>
        <p:spPr>
          <a:xfrm>
            <a:off x="710450" y="2828925"/>
            <a:ext cx="1748400" cy="1656000"/>
          </a:xfrm>
          <a:prstGeom prst="rect">
            <a:avLst/>
          </a:prstGeom>
          <a:solidFill>
            <a:srgbClr val="99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9"/>
          <p:cNvSpPr/>
          <p:nvPr/>
        </p:nvSpPr>
        <p:spPr>
          <a:xfrm>
            <a:off x="2458850" y="1172925"/>
            <a:ext cx="1748400" cy="16560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9"/>
          <p:cNvSpPr/>
          <p:nvPr/>
        </p:nvSpPr>
        <p:spPr>
          <a:xfrm>
            <a:off x="2458850" y="2828925"/>
            <a:ext cx="1748400" cy="165600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9"/>
          <p:cNvSpPr/>
          <p:nvPr/>
        </p:nvSpPr>
        <p:spPr>
          <a:xfrm>
            <a:off x="4207250" y="2828925"/>
            <a:ext cx="1748400" cy="1656000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9"/>
          <p:cNvSpPr/>
          <p:nvPr/>
        </p:nvSpPr>
        <p:spPr>
          <a:xfrm>
            <a:off x="4207250" y="1172925"/>
            <a:ext cx="1748400" cy="16560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9"/>
          <p:cNvSpPr/>
          <p:nvPr/>
        </p:nvSpPr>
        <p:spPr>
          <a:xfrm>
            <a:off x="5955650" y="2828925"/>
            <a:ext cx="1748400" cy="1656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9"/>
          <p:cNvSpPr/>
          <p:nvPr/>
        </p:nvSpPr>
        <p:spPr>
          <a:xfrm>
            <a:off x="5955650" y="1172925"/>
            <a:ext cx="1748400" cy="1656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29"/>
          <p:cNvSpPr txBox="1"/>
          <p:nvPr/>
        </p:nvSpPr>
        <p:spPr>
          <a:xfrm>
            <a:off x="917750" y="1410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rustworthy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dependable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professional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9" name="Google Shape;159;p29"/>
          <p:cNvSpPr txBox="1"/>
          <p:nvPr/>
        </p:nvSpPr>
        <p:spPr>
          <a:xfrm>
            <a:off x="2666150" y="1410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peaceful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balance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growth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0" name="Google Shape;160;p29"/>
          <p:cNvSpPr txBox="1"/>
          <p:nvPr/>
        </p:nvSpPr>
        <p:spPr>
          <a:xfrm>
            <a:off x="4414550" y="1410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friendly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welcoming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cheerful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1" name="Google Shape;161;p29"/>
          <p:cNvSpPr txBox="1"/>
          <p:nvPr/>
        </p:nvSpPr>
        <p:spPr>
          <a:xfrm>
            <a:off x="6162950" y="1410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class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elegance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power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2" name="Google Shape;162;p29"/>
          <p:cNvSpPr txBox="1"/>
          <p:nvPr/>
        </p:nvSpPr>
        <p:spPr>
          <a:xfrm>
            <a:off x="917750" y="31053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royalty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creativity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imagination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3" name="Google Shape;163;p29"/>
          <p:cNvSpPr txBox="1"/>
          <p:nvPr/>
        </p:nvSpPr>
        <p:spPr>
          <a:xfrm>
            <a:off x="2666150" y="31053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happiness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optimism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4" name="Google Shape;164;p29"/>
          <p:cNvSpPr txBox="1"/>
          <p:nvPr/>
        </p:nvSpPr>
        <p:spPr>
          <a:xfrm>
            <a:off x="4414550" y="3066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xcitement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energy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urgency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5" name="Google Shape;165;p29"/>
          <p:cNvSpPr txBox="1"/>
          <p:nvPr/>
        </p:nvSpPr>
        <p:spPr>
          <a:xfrm>
            <a:off x="6162950" y="3066825"/>
            <a:ext cx="1333800" cy="11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simplicity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clarity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purity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3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037225" y="1126850"/>
            <a:ext cx="5205798" cy="286512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71" name="Google Shape;171;p30"/>
          <p:cNvSpPr txBox="1"/>
          <p:nvPr/>
        </p:nvSpPr>
        <p:spPr>
          <a:xfrm>
            <a:off x="432025" y="1714500"/>
            <a:ext cx="2446800" cy="18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colors do you see?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 these colors make you feel?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this choice?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2" name="Google Shape;172;p30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3260" l="0" r="0" t="0"/>
          <a:stretch/>
        </p:blipFill>
        <p:spPr>
          <a:xfrm>
            <a:off x="3037225" y="1260793"/>
            <a:ext cx="5205800" cy="27311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3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321550" y="1142275"/>
            <a:ext cx="4738825" cy="26924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78" name="Google Shape;178;p31"/>
          <p:cNvSpPr txBox="1"/>
          <p:nvPr/>
        </p:nvSpPr>
        <p:spPr>
          <a:xfrm>
            <a:off x="432025" y="1714500"/>
            <a:ext cx="2446800" cy="18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colors do you see?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 these colors make you feel?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this choice?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9" name="Google Shape;179;p31" title="b28417b54c9576af06a9c8c8c41e32b9.gif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21550" y="1275739"/>
            <a:ext cx="4738826" cy="25589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2"/>
          <p:cNvSpPr txBox="1"/>
          <p:nvPr>
            <p:ph type="title"/>
          </p:nvPr>
        </p:nvSpPr>
        <p:spPr>
          <a:xfrm>
            <a:off x="729525" y="1075075"/>
            <a:ext cx="557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Celebrate Your Colors!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5" name="Google Shape;185;p32"/>
          <p:cNvSpPr txBox="1"/>
          <p:nvPr/>
        </p:nvSpPr>
        <p:spPr>
          <a:xfrm>
            <a:off x="729525" y="1983725"/>
            <a:ext cx="4588500" cy="18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Are there colors that come to mind when you think about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family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culture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your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heritage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or something else you love that connects with who you are? How might you use those colors in your work to represent </a:t>
            </a:r>
            <a:r>
              <a:rPr i="1" lang="en">
                <a:latin typeface="Wix Madefor Text"/>
                <a:ea typeface="Wix Madefor Text"/>
                <a:cs typeface="Wix Madefor Text"/>
                <a:sym typeface="Wix Madefor Text"/>
              </a:rPr>
              <a:t>you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6" name="Google Shape;186;p32"/>
          <p:cNvSpPr/>
          <p:nvPr/>
        </p:nvSpPr>
        <p:spPr>
          <a:xfrm>
            <a:off x="5771300" y="1344900"/>
            <a:ext cx="2082600" cy="1991700"/>
          </a:xfrm>
          <a:prstGeom prst="ellipse">
            <a:avLst/>
          </a:prstGeom>
          <a:gradFill>
            <a:gsLst>
              <a:gs pos="0">
                <a:srgbClr val="DB0000"/>
              </a:gs>
              <a:gs pos="14000">
                <a:srgbClr val="FF9900"/>
              </a:gs>
              <a:gs pos="33000">
                <a:srgbClr val="FFFF00"/>
              </a:gs>
              <a:gs pos="50000">
                <a:srgbClr val="32B777"/>
              </a:gs>
              <a:gs pos="67000">
                <a:srgbClr val="27CDE3"/>
              </a:gs>
              <a:gs pos="84000">
                <a:srgbClr val="9900FF"/>
              </a:gs>
              <a:gs pos="100000">
                <a:srgbClr val="FF00FF"/>
              </a:gs>
            </a:gsLst>
            <a:lin ang="18900044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3"/>
          <p:cNvSpPr txBox="1"/>
          <p:nvPr/>
        </p:nvSpPr>
        <p:spPr>
          <a:xfrm>
            <a:off x="942450" y="0"/>
            <a:ext cx="6683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Color Wheel</a:t>
            </a:r>
            <a:endParaRPr b="1" sz="5600" strike="sngStrike">
              <a:solidFill>
                <a:srgbClr val="C7EFDB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4"/>
          <p:cNvSpPr txBox="1"/>
          <p:nvPr>
            <p:ph type="title"/>
          </p:nvPr>
        </p:nvSpPr>
        <p:spPr>
          <a:xfrm>
            <a:off x="729525" y="1075075"/>
            <a:ext cx="4327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The Color Wheel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97" name="Google Shape;197;p34"/>
          <p:cNvSpPr txBox="1"/>
          <p:nvPr/>
        </p:nvSpPr>
        <p:spPr>
          <a:xfrm>
            <a:off x="729525" y="1983725"/>
            <a:ext cx="4213800" cy="13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Color Wheel is a major part of choosing colors. You might already know about primary and secondary colors, but there are also other ways to look at color wheel colors.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98" name="Google Shape;198;p34" title="colorwheel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05575" y="1075075"/>
            <a:ext cx="2428977" cy="2428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5" title="colorwheel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5150" y="1459724"/>
            <a:ext cx="1630776" cy="1630776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5"/>
          <p:cNvSpPr txBox="1"/>
          <p:nvPr/>
        </p:nvSpPr>
        <p:spPr>
          <a:xfrm>
            <a:off x="614438" y="805075"/>
            <a:ext cx="1630800" cy="5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Harmonious</a:t>
            </a:r>
            <a:endParaRPr sz="1600"/>
          </a:p>
        </p:txBody>
      </p:sp>
      <p:sp>
        <p:nvSpPr>
          <p:cNvPr id="205" name="Google Shape;205;p35"/>
          <p:cNvSpPr txBox="1"/>
          <p:nvPr/>
        </p:nvSpPr>
        <p:spPr>
          <a:xfrm>
            <a:off x="3371350" y="805075"/>
            <a:ext cx="1781700" cy="5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Monochromatic</a:t>
            </a:r>
            <a:endParaRPr sz="1600"/>
          </a:p>
        </p:txBody>
      </p:sp>
      <p:sp>
        <p:nvSpPr>
          <p:cNvPr id="206" name="Google Shape;206;p35"/>
          <p:cNvSpPr txBox="1"/>
          <p:nvPr/>
        </p:nvSpPr>
        <p:spPr>
          <a:xfrm>
            <a:off x="6203775" y="805075"/>
            <a:ext cx="1781700" cy="5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Complementary</a:t>
            </a:r>
            <a:endParaRPr sz="1600"/>
          </a:p>
        </p:txBody>
      </p:sp>
      <p:pic>
        <p:nvPicPr>
          <p:cNvPr id="207" name="Google Shape;207;p35" title="colorwheel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42194" y="1459724"/>
            <a:ext cx="1630776" cy="1630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5" title="colorwheel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79238" y="1459724"/>
            <a:ext cx="1630776" cy="1630776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5"/>
          <p:cNvSpPr/>
          <p:nvPr/>
        </p:nvSpPr>
        <p:spPr>
          <a:xfrm>
            <a:off x="892825" y="3551700"/>
            <a:ext cx="307200" cy="259200"/>
          </a:xfrm>
          <a:prstGeom prst="rect">
            <a:avLst/>
          </a:prstGeom>
          <a:solidFill>
            <a:srgbClr val="3B01A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35"/>
          <p:cNvSpPr/>
          <p:nvPr/>
        </p:nvSpPr>
        <p:spPr>
          <a:xfrm>
            <a:off x="1276225" y="3551700"/>
            <a:ext cx="307200" cy="259200"/>
          </a:xfrm>
          <a:prstGeom prst="rect">
            <a:avLst/>
          </a:prstGeom>
          <a:solidFill>
            <a:srgbClr val="8702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5"/>
          <p:cNvSpPr/>
          <p:nvPr/>
        </p:nvSpPr>
        <p:spPr>
          <a:xfrm>
            <a:off x="1659625" y="3551700"/>
            <a:ext cx="307200" cy="259200"/>
          </a:xfrm>
          <a:prstGeom prst="rect">
            <a:avLst/>
          </a:prstGeom>
          <a:solidFill>
            <a:srgbClr val="A8114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35"/>
          <p:cNvSpPr/>
          <p:nvPr/>
        </p:nvSpPr>
        <p:spPr>
          <a:xfrm>
            <a:off x="3720588" y="3551700"/>
            <a:ext cx="307200" cy="259200"/>
          </a:xfrm>
          <a:prstGeom prst="rect">
            <a:avLst/>
          </a:prstGeom>
          <a:solidFill>
            <a:srgbClr val="8702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35"/>
          <p:cNvSpPr/>
          <p:nvPr/>
        </p:nvSpPr>
        <p:spPr>
          <a:xfrm>
            <a:off x="4103988" y="3551700"/>
            <a:ext cx="307200" cy="259200"/>
          </a:xfrm>
          <a:prstGeom prst="rect">
            <a:avLst/>
          </a:prstGeom>
          <a:solidFill>
            <a:srgbClr val="8702B0">
              <a:alpha val="63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5"/>
          <p:cNvSpPr/>
          <p:nvPr/>
        </p:nvSpPr>
        <p:spPr>
          <a:xfrm>
            <a:off x="4487388" y="3551700"/>
            <a:ext cx="307200" cy="259200"/>
          </a:xfrm>
          <a:prstGeom prst="rect">
            <a:avLst/>
          </a:prstGeom>
          <a:solidFill>
            <a:srgbClr val="8702B0">
              <a:alpha val="3073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5"/>
          <p:cNvSpPr/>
          <p:nvPr/>
        </p:nvSpPr>
        <p:spPr>
          <a:xfrm>
            <a:off x="6787438" y="3551700"/>
            <a:ext cx="307200" cy="259200"/>
          </a:xfrm>
          <a:prstGeom prst="rect">
            <a:avLst/>
          </a:prstGeom>
          <a:solidFill>
            <a:srgbClr val="8702B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5"/>
          <p:cNvSpPr/>
          <p:nvPr/>
        </p:nvSpPr>
        <p:spPr>
          <a:xfrm>
            <a:off x="7170838" y="3551700"/>
            <a:ext cx="307200" cy="259200"/>
          </a:xfrm>
          <a:prstGeom prst="rect">
            <a:avLst/>
          </a:prstGeom>
          <a:solidFill>
            <a:srgbClr val="FEFE2E"/>
          </a:solidFill>
          <a:ln cap="flat" cmpd="sng" w="9525">
            <a:solidFill>
              <a:srgbClr val="FFE5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35"/>
          <p:cNvSpPr/>
          <p:nvPr/>
        </p:nvSpPr>
        <p:spPr>
          <a:xfrm rot="5400000">
            <a:off x="1318025" y="2756050"/>
            <a:ext cx="204900" cy="901500"/>
          </a:xfrm>
          <a:prstGeom prst="rightBrace">
            <a:avLst>
              <a:gd fmla="val 50000" name="adj1"/>
              <a:gd fmla="val 50000" name="adj2"/>
            </a:avLst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5"/>
          <p:cNvSpPr/>
          <p:nvPr/>
        </p:nvSpPr>
        <p:spPr>
          <a:xfrm>
            <a:off x="4203075" y="3157100"/>
            <a:ext cx="129600" cy="259200"/>
          </a:xfrm>
          <a:prstGeom prst="downArrow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35"/>
          <p:cNvSpPr/>
          <p:nvPr/>
        </p:nvSpPr>
        <p:spPr>
          <a:xfrm>
            <a:off x="7029825" y="1848100"/>
            <a:ext cx="129600" cy="867600"/>
          </a:xfrm>
          <a:prstGeom prst="upDownArrow">
            <a:avLst>
              <a:gd fmla="val 50000" name="adj1"/>
              <a:gd fmla="val 50000" name="adj2"/>
            </a:avLst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6"/>
          <p:cNvSpPr txBox="1"/>
          <p:nvPr/>
        </p:nvSpPr>
        <p:spPr>
          <a:xfrm>
            <a:off x="942450" y="0"/>
            <a:ext cx="6683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Color Palettes</a:t>
            </a:r>
            <a:endParaRPr b="1" sz="5600" strike="sngStrike">
              <a:solidFill>
                <a:srgbClr val="C7EFDB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7"/>
          <p:cNvSpPr txBox="1"/>
          <p:nvPr>
            <p:ph type="title"/>
          </p:nvPr>
        </p:nvSpPr>
        <p:spPr>
          <a:xfrm>
            <a:off x="729525" y="1075075"/>
            <a:ext cx="4327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Color Palettes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30" name="Google Shape;230;p37"/>
          <p:cNvSpPr txBox="1"/>
          <p:nvPr/>
        </p:nvSpPr>
        <p:spPr>
          <a:xfrm>
            <a:off x="729525" y="1983725"/>
            <a:ext cx="42138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Using tools, designers usually pick 3-6 colors, including black and white, to use for their designs. This set of colors is called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color palette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A well-designed color palette uses the ideas we just learned about to choose colors that work well together.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31" name="Google Shape;23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4100" y="777275"/>
            <a:ext cx="2903100" cy="379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type="title"/>
          </p:nvPr>
        </p:nvSpPr>
        <p:spPr>
          <a:xfrm>
            <a:off x="673638" y="6605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2B777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Big Ideas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9" name="Google Shape;89;p20"/>
          <p:cNvSpPr txBox="1"/>
          <p:nvPr/>
        </p:nvSpPr>
        <p:spPr>
          <a:xfrm>
            <a:off x="673650" y="1505875"/>
            <a:ext cx="5929200" cy="21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 colors you choose in a design can help set a specific feeling.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Designers use different tools to help them choose colors that communicate their ideas, like color psychology and color wheels.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Designers typically pick a set of colors, called a color palette, to use in their designs.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32B777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Designers refer to a practical set of tools and practices when choosing and working with colors.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300" y="355051"/>
            <a:ext cx="3770499" cy="4346724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8"/>
          <p:cNvSpPr txBox="1"/>
          <p:nvPr/>
        </p:nvSpPr>
        <p:spPr>
          <a:xfrm>
            <a:off x="4980600" y="1668450"/>
            <a:ext cx="28401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9"/>
          <p:cNvSpPr txBox="1"/>
          <p:nvPr/>
        </p:nvSpPr>
        <p:spPr>
          <a:xfrm>
            <a:off x="4479710" y="876674"/>
            <a:ext cx="3519000" cy="23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43" name="Google Shape;243;p39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268663" y="564512"/>
            <a:ext cx="4989125" cy="34077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44" name="Google Shape;244;p39"/>
          <p:cNvSpPr txBox="1"/>
          <p:nvPr/>
        </p:nvSpPr>
        <p:spPr>
          <a:xfrm>
            <a:off x="276400" y="1536225"/>
            <a:ext cx="28401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 i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45" name="Google Shape;245;p39"/>
          <p:cNvSpPr/>
          <p:nvPr/>
        </p:nvSpPr>
        <p:spPr>
          <a:xfrm>
            <a:off x="3257650" y="4208100"/>
            <a:ext cx="906300" cy="385500"/>
          </a:xfrm>
          <a:prstGeom prst="rect">
            <a:avLst/>
          </a:prstGeom>
          <a:solidFill>
            <a:srgbClr val="34495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9"/>
          <p:cNvSpPr/>
          <p:nvPr/>
        </p:nvSpPr>
        <p:spPr>
          <a:xfrm>
            <a:off x="4278385" y="4208100"/>
            <a:ext cx="906300" cy="385500"/>
          </a:xfrm>
          <a:prstGeom prst="rect">
            <a:avLst/>
          </a:prstGeom>
          <a:solidFill>
            <a:srgbClr val="D3B4A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9"/>
          <p:cNvSpPr/>
          <p:nvPr/>
        </p:nvSpPr>
        <p:spPr>
          <a:xfrm>
            <a:off x="5299115" y="4208100"/>
            <a:ext cx="906300" cy="385500"/>
          </a:xfrm>
          <a:prstGeom prst="rect">
            <a:avLst/>
          </a:prstGeom>
          <a:solidFill>
            <a:srgbClr val="BD71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9"/>
          <p:cNvSpPr/>
          <p:nvPr/>
        </p:nvSpPr>
        <p:spPr>
          <a:xfrm>
            <a:off x="6319845" y="4208100"/>
            <a:ext cx="906300" cy="385500"/>
          </a:xfrm>
          <a:prstGeom prst="rect">
            <a:avLst/>
          </a:prstGeom>
          <a:solidFill>
            <a:srgbClr val="EDE6D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9" name="Google Shape;249;p39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68663" y="1284973"/>
            <a:ext cx="4989127" cy="2687243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50" name="Google Shape;250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68663" y="699337"/>
            <a:ext cx="4989125" cy="699873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9"/>
          <p:cNvSpPr/>
          <p:nvPr/>
        </p:nvSpPr>
        <p:spPr>
          <a:xfrm>
            <a:off x="7340576" y="4208100"/>
            <a:ext cx="906300" cy="3855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0"/>
          <p:cNvSpPr txBox="1"/>
          <p:nvPr/>
        </p:nvSpPr>
        <p:spPr>
          <a:xfrm>
            <a:off x="4527122" y="1057862"/>
            <a:ext cx="3519000" cy="23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57" name="Google Shape;257;p40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316075" y="745700"/>
            <a:ext cx="4989125" cy="28902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58" name="Google Shape;258;p40"/>
          <p:cNvSpPr txBox="1"/>
          <p:nvPr/>
        </p:nvSpPr>
        <p:spPr>
          <a:xfrm>
            <a:off x="276400" y="1536225"/>
            <a:ext cx="2840100" cy="180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59" name="Google Shape;259;p40"/>
          <p:cNvSpPr/>
          <p:nvPr/>
        </p:nvSpPr>
        <p:spPr>
          <a:xfrm>
            <a:off x="3305050" y="3855900"/>
            <a:ext cx="1169100" cy="385500"/>
          </a:xfrm>
          <a:prstGeom prst="rect">
            <a:avLst/>
          </a:prstGeom>
          <a:solidFill>
            <a:srgbClr val="672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40"/>
          <p:cNvSpPr/>
          <p:nvPr/>
        </p:nvSpPr>
        <p:spPr>
          <a:xfrm>
            <a:off x="4578397" y="3855900"/>
            <a:ext cx="1169100" cy="385500"/>
          </a:xfrm>
          <a:prstGeom prst="rect">
            <a:avLst/>
          </a:prstGeom>
          <a:solidFill>
            <a:srgbClr val="F56C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40"/>
          <p:cNvSpPr/>
          <p:nvPr/>
        </p:nvSpPr>
        <p:spPr>
          <a:xfrm>
            <a:off x="5851744" y="3855900"/>
            <a:ext cx="1169100" cy="385500"/>
          </a:xfrm>
          <a:prstGeom prst="rect">
            <a:avLst/>
          </a:prstGeom>
          <a:solidFill>
            <a:srgbClr val="FDDB7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40"/>
          <p:cNvSpPr/>
          <p:nvPr/>
        </p:nvSpPr>
        <p:spPr>
          <a:xfrm>
            <a:off x="7125091" y="3855900"/>
            <a:ext cx="1169100" cy="385500"/>
          </a:xfrm>
          <a:prstGeom prst="rect">
            <a:avLst/>
          </a:prstGeom>
          <a:solidFill>
            <a:srgbClr val="21212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3" name="Google Shape;263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4646" y="881355"/>
            <a:ext cx="4989125" cy="2754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1"/>
          <p:cNvSpPr txBox="1"/>
          <p:nvPr/>
        </p:nvSpPr>
        <p:spPr>
          <a:xfrm>
            <a:off x="4527122" y="1057862"/>
            <a:ext cx="3519000" cy="23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this color palette?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do you think the designer made these choices?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316075" y="745700"/>
            <a:ext cx="4989125" cy="28902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270" name="Google Shape;270;p41"/>
          <p:cNvSpPr txBox="1"/>
          <p:nvPr/>
        </p:nvSpPr>
        <p:spPr>
          <a:xfrm>
            <a:off x="508825" y="1536225"/>
            <a:ext cx="2607600" cy="209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Every color has a code, called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hex code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that design programs use to recognize the color. You can use this same code in different design programs to represent a specific color.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1" name="Google Shape;271;p41"/>
          <p:cNvSpPr/>
          <p:nvPr/>
        </p:nvSpPr>
        <p:spPr>
          <a:xfrm>
            <a:off x="3305050" y="3855900"/>
            <a:ext cx="1169100" cy="385500"/>
          </a:xfrm>
          <a:prstGeom prst="rect">
            <a:avLst/>
          </a:prstGeom>
          <a:solidFill>
            <a:srgbClr val="6727A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#6727a0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2" name="Google Shape;272;p41"/>
          <p:cNvSpPr/>
          <p:nvPr/>
        </p:nvSpPr>
        <p:spPr>
          <a:xfrm>
            <a:off x="4578397" y="3855900"/>
            <a:ext cx="1169100" cy="385500"/>
          </a:xfrm>
          <a:prstGeom prst="rect">
            <a:avLst/>
          </a:prstGeom>
          <a:solidFill>
            <a:srgbClr val="F56C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#f56c38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3" name="Google Shape;273;p41"/>
          <p:cNvSpPr/>
          <p:nvPr/>
        </p:nvSpPr>
        <p:spPr>
          <a:xfrm>
            <a:off x="5851744" y="3855900"/>
            <a:ext cx="1169100" cy="385500"/>
          </a:xfrm>
          <a:prstGeom prst="rect">
            <a:avLst/>
          </a:prstGeom>
          <a:solidFill>
            <a:srgbClr val="FDDB7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A0594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#fddb7c</a:t>
            </a:r>
            <a:endParaRPr>
              <a:solidFill>
                <a:srgbClr val="A0594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74" name="Google Shape;274;p41"/>
          <p:cNvSpPr/>
          <p:nvPr/>
        </p:nvSpPr>
        <p:spPr>
          <a:xfrm>
            <a:off x="7125091" y="3855900"/>
            <a:ext cx="1169100" cy="385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#000000</a:t>
            </a:r>
            <a:endParaRPr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75" name="Google Shape;275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4646" y="881355"/>
            <a:ext cx="4989125" cy="2754578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1"/>
          <p:cNvSpPr txBox="1"/>
          <p:nvPr>
            <p:ph type="title"/>
          </p:nvPr>
        </p:nvSpPr>
        <p:spPr>
          <a:xfrm>
            <a:off x="508825" y="745700"/>
            <a:ext cx="2504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Hex Codes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2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5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5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play with color in your website?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3"/>
          <p:cNvSpPr txBox="1"/>
          <p:nvPr>
            <p:ph type="title"/>
          </p:nvPr>
        </p:nvSpPr>
        <p:spPr>
          <a:xfrm>
            <a:off x="0" y="271975"/>
            <a:ext cx="85695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Colors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87" name="Google Shape;287;p4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32276" y="1113475"/>
            <a:ext cx="5904925" cy="36215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288" name="Google Shape;288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32276" y="1291600"/>
            <a:ext cx="5904920" cy="3443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4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might you design a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5"/>
          <p:cNvSpPr txBox="1"/>
          <p:nvPr/>
        </p:nvSpPr>
        <p:spPr>
          <a:xfrm>
            <a:off x="980825" y="0"/>
            <a:ext cx="660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In this course, you’ll be creating a final project.</a:t>
            </a:r>
            <a:endParaRPr b="1" sz="32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will your website be about? What’s the story you want to tell?</a:t>
            </a:r>
            <a:endParaRPr b="1" sz="32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6"/>
          <p:cNvSpPr txBox="1"/>
          <p:nvPr>
            <p:ph type="title"/>
          </p:nvPr>
        </p:nvSpPr>
        <p:spPr>
          <a:xfrm>
            <a:off x="491775" y="119862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Stop and share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04" name="Google Shape;304;p46"/>
          <p:cNvSpPr txBox="1"/>
          <p:nvPr/>
        </p:nvSpPr>
        <p:spPr>
          <a:xfrm>
            <a:off x="491775" y="2058950"/>
            <a:ext cx="4814700" cy="14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Turn to a partner and share their color choices.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did you choose those colors?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Did you use any tools we learned about today?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7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Make a connection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310" name="Google Shape;310;p47"/>
          <p:cNvSpPr txBox="1"/>
          <p:nvPr/>
        </p:nvSpPr>
        <p:spPr>
          <a:xfrm>
            <a:off x="491775" y="1454400"/>
            <a:ext cx="6657300" cy="315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Revisit your mood boards from the last activity and use your Design Journals to answer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moods of the colors you chose?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concepts about color theory did you use or not use?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Would you change anything based on what you discovered about color?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Did you see something you might want to use for your project?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5" name="Google Shape;95;p21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explore different tools designers use when choosing colors for their designs.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begin experimenting with using colors on their websites to evoke different emotions.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8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9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2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1" name="Google Shape;101;p22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 txBox="1"/>
          <p:nvPr>
            <p:ph type="title"/>
          </p:nvPr>
        </p:nvSpPr>
        <p:spPr>
          <a:xfrm>
            <a:off x="677100" y="0"/>
            <a:ext cx="6765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do designers choose colors?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4"/>
          <p:cNvPicPr preferRelativeResize="0"/>
          <p:nvPr/>
        </p:nvPicPr>
        <p:blipFill rotWithShape="1">
          <a:blip r:embed="rId3">
            <a:alphaModFix/>
          </a:blip>
          <a:srcRect b="0" l="0" r="695" t="9469"/>
          <a:stretch/>
        </p:blipFill>
        <p:spPr>
          <a:xfrm>
            <a:off x="0" y="-182325"/>
            <a:ext cx="8578901" cy="5329999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4"/>
          <p:cNvSpPr txBox="1"/>
          <p:nvPr/>
        </p:nvSpPr>
        <p:spPr>
          <a:xfrm>
            <a:off x="1529450" y="2274275"/>
            <a:ext cx="5520000" cy="27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Let’s get colorful!</a:t>
            </a:r>
            <a:endParaRPr b="1" sz="56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5"/>
          <p:cNvSpPr txBox="1"/>
          <p:nvPr>
            <p:ph type="title"/>
          </p:nvPr>
        </p:nvSpPr>
        <p:spPr>
          <a:xfrm>
            <a:off x="633750" y="876400"/>
            <a:ext cx="3871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Elements of color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8" name="Google Shape;118;p25"/>
          <p:cNvSpPr txBox="1"/>
          <p:nvPr/>
        </p:nvSpPr>
        <p:spPr>
          <a:xfrm>
            <a:off x="633750" y="1770350"/>
            <a:ext cx="4087500" cy="27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this lesson, we’ll be exploring these strategies to use color: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Color psychology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The color wheel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Color palettes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9" name="Google Shape;119;p25"/>
          <p:cNvPicPr preferRelativeResize="0"/>
          <p:nvPr/>
        </p:nvPicPr>
        <p:blipFill rotWithShape="1">
          <a:blip r:embed="rId3">
            <a:alphaModFix/>
          </a:blip>
          <a:srcRect b="0" l="0" r="695" t="9469"/>
          <a:stretch/>
        </p:blipFill>
        <p:spPr>
          <a:xfrm>
            <a:off x="4505250" y="1405150"/>
            <a:ext cx="3622625" cy="2250726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19050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32B777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6"/>
          <p:cNvSpPr txBox="1"/>
          <p:nvPr/>
        </p:nvSpPr>
        <p:spPr>
          <a:xfrm>
            <a:off x="942450" y="0"/>
            <a:ext cx="6683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30025" lIns="130025" spcFirstLastPara="1" rIns="130025" wrap="square" tIns="1300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59FED"/>
              </a:buClr>
              <a:buSzPts val="4000"/>
              <a:buFont typeface="Helvetica Neue"/>
              <a:buNone/>
            </a:pPr>
            <a:r>
              <a:rPr b="1" lang="en" sz="56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Color Psychology</a:t>
            </a:r>
            <a:endParaRPr b="1" sz="5600" strike="sngStrike">
              <a:solidFill>
                <a:srgbClr val="C7EFDB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7"/>
          <p:cNvSpPr txBox="1"/>
          <p:nvPr>
            <p:ph type="title"/>
          </p:nvPr>
        </p:nvSpPr>
        <p:spPr>
          <a:xfrm>
            <a:off x="729525" y="726875"/>
            <a:ext cx="4327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Color Psychology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7"/>
          <p:cNvSpPr txBox="1"/>
          <p:nvPr/>
        </p:nvSpPr>
        <p:spPr>
          <a:xfrm>
            <a:off x="729525" y="1635525"/>
            <a:ext cx="4213800" cy="13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Color psychology tries to understand why and how different colors affect our feelings, behavior, and decision-making processes. Different colors can make us feel different things.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1" name="Google Shape;131;p27"/>
          <p:cNvSpPr txBox="1"/>
          <p:nvPr/>
        </p:nvSpPr>
        <p:spPr>
          <a:xfrm>
            <a:off x="729525" y="2945925"/>
            <a:ext cx="4107000" cy="14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colors would you use for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warning sign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color would you use to make people feel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calm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