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3" r:id="rId4"/>
    <p:sldMasterId id="2147483664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y="5143500" cx="9144000"/>
  <p:notesSz cx="6858000" cy="9144000"/>
  <p:embeddedFontLst>
    <p:embeddedFont>
      <p:font typeface="Wix Madefor Text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font" Target="fonts/WixMadeforText-regular.fntdata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WixMadeforText-italic.fntdata"/><Relationship Id="rId25" Type="http://schemas.openxmlformats.org/officeDocument/2006/relationships/font" Target="fonts/WixMadeforText-bold.fntdata"/><Relationship Id="rId27" Type="http://schemas.openxmlformats.org/officeDocument/2006/relationships/font" Target="fonts/WixMadeforText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b1a8ad0434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b1a8ad0434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b2fb837cac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b2fb837cac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b2fb837cac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b2fb837cac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b23f3cb6d6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b23f3cb6d6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b2fb837cac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b2fb837cac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adc696b52f_0_5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adc696b52f_0_5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aa0d81c144_0_1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aa0d81c144_0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adc696b52f_0_4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adc696b52f_0_4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cae1a1a69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cae1a1a69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b23f3cb6d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b23f3cb6d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adc696b52f_0_2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adc696b52f_0_2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adc696b52f_0_4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adc696b52f_0_4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adc696b52f_0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adc696b52f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785207a37c_1_1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785207a37c_1_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785207a37c_1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785207a37c_1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aa0d81c144_0_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aa0d81c144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785207a37c_1_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785207a37c_1_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Google Shape;53;p14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4" name="Google Shape;54;p14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08: Branding &amp; Identity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5" name="Google Shape;55;p14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2 2">
  <p:cSld name="CUSTOM_1_2_2">
    <p:bg>
      <p:bgPr>
        <a:solidFill>
          <a:srgbClr val="32B777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" name="Google Shape;58;p15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08: Branding &amp; Identity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9" name="Google Shape;5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3">
  <p:cSld name="CUSTOM_1_1">
    <p:bg>
      <p:bgPr>
        <a:solidFill>
          <a:srgbClr val="FFFFFF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6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2" name="Google Shape;62;p16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08: Branding &amp; Identity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3" name="Google Shape;63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677">
          <p15:clr>
            <a:srgbClr val="FA7B17"/>
          </p15:clr>
        </p15:guide>
        <p15:guide id="2" orient="horz" pos="1080">
          <p15:clr>
            <a:srgbClr val="FA7B17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2">
  <p:cSld name="CUSTOM_1_1_1">
    <p:bg>
      <p:bgPr>
        <a:solidFill>
          <a:srgbClr val="6C48EF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Google Shape;65;p17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6" name="Google Shape;66;p17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08: Branding &amp; Identity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7" name="Google Shape;67;p17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64562" y="100"/>
            <a:ext cx="347942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8"/>
          <p:cNvSpPr txBox="1"/>
          <p:nvPr>
            <p:ph type="title"/>
          </p:nvPr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08: Branding &amp; Identity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74" name="Google Shape;74;p18"/>
          <p:cNvSpPr/>
          <p:nvPr/>
        </p:nvSpPr>
        <p:spPr>
          <a:xfrm>
            <a:off x="0" y="100"/>
            <a:ext cx="5714100" cy="51435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18"/>
          <p:cNvSpPr txBox="1"/>
          <p:nvPr>
            <p:ph idx="2" type="title"/>
          </p:nvPr>
        </p:nvSpPr>
        <p:spPr>
          <a:xfrm>
            <a:off x="678325" y="553800"/>
            <a:ext cx="4543800" cy="268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08</a:t>
            </a:r>
            <a:endParaRPr b="1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Branding &amp; Identity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76" name="Google Shape;76;p18"/>
          <p:cNvGrpSpPr/>
          <p:nvPr/>
        </p:nvGrpSpPr>
        <p:grpSpPr>
          <a:xfrm>
            <a:off x="743450" y="4506575"/>
            <a:ext cx="3436500" cy="257550"/>
            <a:chOff x="743450" y="4506575"/>
            <a:chExt cx="3436500" cy="257550"/>
          </a:xfrm>
        </p:grpSpPr>
        <p:sp>
          <p:nvSpPr>
            <p:cNvPr id="77" name="Google Shape;77;p18"/>
            <p:cNvSpPr txBox="1"/>
            <p:nvPr/>
          </p:nvSpPr>
          <p:spPr>
            <a:xfrm>
              <a:off x="743450" y="4627625"/>
              <a:ext cx="2966400" cy="13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">
                  <a:solidFill>
                    <a:srgbClr val="FFFFFF"/>
                  </a:solidFill>
                  <a:latin typeface="Wix Madefor Text"/>
                  <a:ea typeface="Wix Madefor Text"/>
                  <a:cs typeface="Wix Madefor Text"/>
                  <a:sym typeface="Wix Madefor Text"/>
                </a:rPr>
                <a:t>Web Design</a:t>
              </a:r>
              <a:endParaRPr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cxnSp>
          <p:nvCxnSpPr>
            <p:cNvPr id="78" name="Google Shape;78;p18"/>
            <p:cNvCxnSpPr/>
            <p:nvPr/>
          </p:nvCxnSpPr>
          <p:spPr>
            <a:xfrm>
              <a:off x="796550" y="4506575"/>
              <a:ext cx="3383400" cy="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79" name="Google Shape;79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7"/>
          <p:cNvSpPr txBox="1"/>
          <p:nvPr/>
        </p:nvSpPr>
        <p:spPr>
          <a:xfrm>
            <a:off x="460850" y="1714500"/>
            <a:ext cx="2024400" cy="116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are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three words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you would use to describe this site?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38" name="Google Shape;138;p27"/>
          <p:cNvPicPr preferRelativeResize="0"/>
          <p:nvPr/>
        </p:nvPicPr>
        <p:blipFill rotWithShape="1">
          <a:blip r:embed="rId3">
            <a:alphaModFix/>
          </a:blip>
          <a:srcRect b="9722" l="0" r="0" t="0"/>
          <a:stretch/>
        </p:blipFill>
        <p:spPr>
          <a:xfrm>
            <a:off x="2817925" y="999725"/>
            <a:ext cx="5290201" cy="30156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39" name="Google Shape;139;p27" title="Screenshot 2025-06-30 at 2.53.22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17925" y="1148074"/>
            <a:ext cx="5290199" cy="28672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8"/>
          <p:cNvSpPr txBox="1"/>
          <p:nvPr/>
        </p:nvSpPr>
        <p:spPr>
          <a:xfrm>
            <a:off x="460850" y="1714500"/>
            <a:ext cx="2024400" cy="116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are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three words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you would use to describe this site?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45" name="Google Shape;145;p28"/>
          <p:cNvPicPr preferRelativeResize="0"/>
          <p:nvPr/>
        </p:nvPicPr>
        <p:blipFill rotWithShape="1">
          <a:blip r:embed="rId3">
            <a:alphaModFix/>
          </a:blip>
          <a:srcRect b="8917" l="0" r="0" t="0"/>
          <a:stretch/>
        </p:blipFill>
        <p:spPr>
          <a:xfrm>
            <a:off x="2817925" y="980325"/>
            <a:ext cx="5290201" cy="302942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46" name="Google Shape;146;p28" title="Screenshot 2025-06-30 at 2.54.15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17925" y="1152850"/>
            <a:ext cx="5290199" cy="28569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9"/>
          <p:cNvSpPr txBox="1"/>
          <p:nvPr>
            <p:ph type="title"/>
          </p:nvPr>
        </p:nvSpPr>
        <p:spPr>
          <a:xfrm>
            <a:off x="677100" y="0"/>
            <a:ext cx="6765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5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b="1" sz="45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0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What’s your website’s brand?</a:t>
            </a:r>
            <a:endParaRPr sz="20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0"/>
          <p:cNvSpPr txBox="1"/>
          <p:nvPr>
            <p:ph type="title"/>
          </p:nvPr>
        </p:nvSpPr>
        <p:spPr>
          <a:xfrm>
            <a:off x="0" y="271975"/>
            <a:ext cx="8569500" cy="8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SbS Activity: Branding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57" name="Google Shape;157;p30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1399451" y="1113475"/>
            <a:ext cx="5904925" cy="362152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58" name="Google Shape;1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99451" y="1276742"/>
            <a:ext cx="5891847" cy="3477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1"/>
          <p:cNvSpPr txBox="1"/>
          <p:nvPr>
            <p:ph type="title"/>
          </p:nvPr>
        </p:nvSpPr>
        <p:spPr>
          <a:xfrm>
            <a:off x="677100" y="0"/>
            <a:ext cx="69918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How might you design a website?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2"/>
          <p:cNvSpPr txBox="1"/>
          <p:nvPr>
            <p:ph type="title"/>
          </p:nvPr>
        </p:nvSpPr>
        <p:spPr>
          <a:xfrm>
            <a:off x="567975" y="1325150"/>
            <a:ext cx="5093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Share with a partner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69" name="Google Shape;169;p32"/>
          <p:cNvSpPr txBox="1"/>
          <p:nvPr/>
        </p:nvSpPr>
        <p:spPr>
          <a:xfrm>
            <a:off x="567975" y="2185475"/>
            <a:ext cx="4143000" cy="149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Share your design with a partner to get feedback. What do you like best? Is there anything you would add, remove, or change?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3"/>
          <p:cNvSpPr txBox="1"/>
          <p:nvPr>
            <p:ph type="title"/>
          </p:nvPr>
        </p:nvSpPr>
        <p:spPr>
          <a:xfrm>
            <a:off x="678316" y="100"/>
            <a:ext cx="39606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end!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Any questions?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4"/>
          <p:cNvSpPr txBox="1"/>
          <p:nvPr/>
        </p:nvSpPr>
        <p:spPr>
          <a:xfrm>
            <a:off x="238800" y="4379800"/>
            <a:ext cx="42633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FFFFFF"/>
                </a:solidFill>
              </a:rPr>
              <a:t>This presentation is provided for educational purposes only and in accordance with the Wix Tomorrow platform. © 2025 Wix.com, Inc.</a:t>
            </a:r>
            <a:endParaRPr sz="105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9"/>
          <p:cNvSpPr txBox="1"/>
          <p:nvPr>
            <p:ph type="title"/>
          </p:nvPr>
        </p:nvSpPr>
        <p:spPr>
          <a:xfrm>
            <a:off x="673638" y="6605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2B777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Big Ideas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5" name="Google Shape;85;p19"/>
          <p:cNvSpPr txBox="1"/>
          <p:nvPr/>
        </p:nvSpPr>
        <p:spPr>
          <a:xfrm>
            <a:off x="673650" y="1505875"/>
            <a:ext cx="5429400" cy="211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32B777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Branding is a way to show your website’s identity and uniqueness.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32B777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Branding is made up of multiple design elements: typography, images, colors, icons, shapes, layout, tone of voice, and core values.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32B777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Figuring out a brand is an iterative process of trying things out and tinkering.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/>
          <p:nvPr>
            <p:ph type="title"/>
          </p:nvPr>
        </p:nvSpPr>
        <p:spPr>
          <a:xfrm>
            <a:off x="673638" y="5843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Objectives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1" name="Google Shape;91;p20"/>
          <p:cNvSpPr txBox="1"/>
          <p:nvPr/>
        </p:nvSpPr>
        <p:spPr>
          <a:xfrm>
            <a:off x="673650" y="1421900"/>
            <a:ext cx="51801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will explore the principles of branding to apply what they’ve learned to their design.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will try out different elements of branding in the SbS activity.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/>
          <p:nvPr>
            <p:ph type="title"/>
          </p:nvPr>
        </p:nvSpPr>
        <p:spPr>
          <a:xfrm>
            <a:off x="673638" y="60648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Agenda</a:t>
            </a:r>
            <a:endParaRPr b="1" sz="3200">
              <a:solidFill>
                <a:schemeClr val="dk2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7" name="Google Shape;97;p21"/>
          <p:cNvSpPr txBox="1"/>
          <p:nvPr/>
        </p:nvSpPr>
        <p:spPr>
          <a:xfrm>
            <a:off x="670150" y="1404425"/>
            <a:ext cx="4375500" cy="15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(15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(25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/>
          <p:nvPr>
            <p:ph type="title"/>
          </p:nvPr>
        </p:nvSpPr>
        <p:spPr>
          <a:xfrm>
            <a:off x="677100" y="0"/>
            <a:ext cx="6765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0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is branding?</a:t>
            </a:r>
            <a:endParaRPr sz="20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3"/>
          <p:cNvSpPr txBox="1"/>
          <p:nvPr>
            <p:ph type="title"/>
          </p:nvPr>
        </p:nvSpPr>
        <p:spPr>
          <a:xfrm>
            <a:off x="633750" y="388150"/>
            <a:ext cx="3871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if a brand was a person?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8" name="Google Shape;108;p23"/>
          <p:cNvSpPr txBox="1"/>
          <p:nvPr/>
        </p:nvSpPr>
        <p:spPr>
          <a:xfrm>
            <a:off x="633750" y="1824400"/>
            <a:ext cx="6966300" cy="25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AutoNum type="arabicPeriod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Think of a well-known brand and write that brand down on a piece of paper.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AutoNum type="arabicPeriod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Then, fold your paper in half.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AutoNum type="arabicPeriod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Pass your paper for 10 seconds! How far can you get it?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AutoNum type="arabicPeriod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Open your new paper.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AutoNum type="arabicPeriod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Use your Brand identity handout to answer the question: “If this brand were a person, what would that person be like?”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32B777"/>
        </a:soli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4"/>
          <p:cNvSpPr txBox="1"/>
          <p:nvPr/>
        </p:nvSpPr>
        <p:spPr>
          <a:xfrm>
            <a:off x="1521776" y="0"/>
            <a:ext cx="5520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0025" lIns="130025" spcFirstLastPara="1" rIns="130025" wrap="square" tIns="1300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59FED"/>
              </a:buClr>
              <a:buSzPts val="4000"/>
              <a:buFont typeface="Helvetica Neue"/>
              <a:buNone/>
            </a:pPr>
            <a:r>
              <a:rPr b="1" lang="en" sz="56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is branding?</a:t>
            </a:r>
            <a:endParaRPr b="1" sz="56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25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924150" y="823425"/>
            <a:ext cx="3109474" cy="183392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19" name="Google Shape;119;p25" title="Screenshot 2025-06-30 at 2.44.35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24151" y="905675"/>
            <a:ext cx="3096356" cy="1833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5"/>
          <p:cNvPicPr preferRelativeResize="0"/>
          <p:nvPr/>
        </p:nvPicPr>
        <p:blipFill rotWithShape="1">
          <a:blip r:embed="rId5">
            <a:alphaModFix/>
          </a:blip>
          <a:srcRect b="0" l="0" r="9444" t="49148"/>
          <a:stretch/>
        </p:blipFill>
        <p:spPr>
          <a:xfrm>
            <a:off x="5931975" y="2887500"/>
            <a:ext cx="2225451" cy="1687325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25"/>
          <p:cNvSpPr txBox="1"/>
          <p:nvPr>
            <p:ph type="title"/>
          </p:nvPr>
        </p:nvSpPr>
        <p:spPr>
          <a:xfrm>
            <a:off x="557550" y="823413"/>
            <a:ext cx="6979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is branding?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22" name="Google Shape;122;p25"/>
          <p:cNvSpPr txBox="1"/>
          <p:nvPr/>
        </p:nvSpPr>
        <p:spPr>
          <a:xfrm>
            <a:off x="557550" y="1755700"/>
            <a:ext cx="3981900" cy="250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Branding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is a form of creating a relationship with the people visiting your site, and your brand should make your site visitors want to be part of your brand’s community.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All of the choices we make in a design become part of a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brand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- the fonts, colors, images, and logo work together to make that brand recognizable in any context.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23" name="Google Shape;123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02717" y="2370424"/>
            <a:ext cx="1129250" cy="1580950"/>
          </a:xfrm>
          <a:prstGeom prst="rect">
            <a:avLst/>
          </a:prstGeom>
          <a:noFill/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24" name="Google Shape;124;p2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472624" y="370802"/>
            <a:ext cx="835051" cy="141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25" title="Screenshot 2025-06-30 at 2.45.35 PM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882600" y="2266625"/>
            <a:ext cx="1425075" cy="690950"/>
          </a:xfrm>
          <a:prstGeom prst="rect">
            <a:avLst/>
          </a:prstGeom>
          <a:noFill/>
          <a:ln cap="flat" cmpd="sng" w="9525">
            <a:solidFill>
              <a:srgbClr val="32B777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/>
        </p:nvSpPr>
        <p:spPr>
          <a:xfrm>
            <a:off x="460850" y="1714500"/>
            <a:ext cx="2024400" cy="116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are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three words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you would use to describe this site?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31" name="Google Shape;131;p26"/>
          <p:cNvPicPr preferRelativeResize="0"/>
          <p:nvPr/>
        </p:nvPicPr>
        <p:blipFill rotWithShape="1">
          <a:blip r:embed="rId3">
            <a:alphaModFix/>
          </a:blip>
          <a:srcRect b="8357" l="0" r="0" t="0"/>
          <a:stretch/>
        </p:blipFill>
        <p:spPr>
          <a:xfrm>
            <a:off x="2817925" y="815675"/>
            <a:ext cx="5327000" cy="305132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32" name="Google Shape;132;p26" title="Screenshot 2025-06-30 at 2.52.07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17924" y="966813"/>
            <a:ext cx="5327002" cy="29001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