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4" r:id="rId4"/>
    <p:sldMasterId id="214748366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5143500" cx="9144000"/>
  <p:notesSz cx="6858000" cy="9144000"/>
  <p:embeddedFontLst>
    <p:embeddedFont>
      <p:font typeface="Wix Madefor Text"/>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WixMadeforText-regular.fnt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WixMadeforText-italic.fntdata"/><Relationship Id="rId12" Type="http://schemas.openxmlformats.org/officeDocument/2006/relationships/slide" Target="slides/slide6.xml"/><Relationship Id="rId34" Type="http://schemas.openxmlformats.org/officeDocument/2006/relationships/font" Target="fonts/WixMadeforText-bold.fntdata"/><Relationship Id="rId15" Type="http://schemas.openxmlformats.org/officeDocument/2006/relationships/slide" Target="slides/slide9.xml"/><Relationship Id="rId14" Type="http://schemas.openxmlformats.org/officeDocument/2006/relationships/slide" Target="slides/slide8.xml"/><Relationship Id="rId36" Type="http://schemas.openxmlformats.org/officeDocument/2006/relationships/font" Target="fonts/WixMadeforText-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b300004d8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b300004d8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b300004d83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b300004d83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b300004d83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b300004d83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fact, it’s the law!</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b300004d83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b300004d83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b300004d83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b300004d83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b300004d83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b300004d83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b300004d83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b300004d83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b300004d83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b300004d83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b300004d83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b300004d83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b300004d83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b300004d83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b300004d83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b300004d83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b300004d83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b300004d83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b300004d83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b300004d83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b300004d83_0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b300004d83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b300004d83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b300004d83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b300004d83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b300004d83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b300004d83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b300004d83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b300004d83_0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b300004d83_0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cae692a1b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cae692a1b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b300004d83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b300004d83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b300004d83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b300004d83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b300004d83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b300004d83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b300004d83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b300004d83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b300004d83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b300004d83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“This is a class about accessibility and inclusion. As creators of websites that lots of different kinds of people can access, it’s important that we’re creating for all people — not just people who look, think, act, or learn like us. When we create websites, we should strive to design for websites that are inclusive and accessible for everyone.”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b300004d83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b300004d83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b300004d83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b300004d83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10: Inclusive Design</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10: Inclusive Design</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10: Inclusive Design</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10: Inclusive Design</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p:cSld name="CUSTOM_1_2_3">
    <p:bg>
      <p:bgPr>
        <a:solidFill>
          <a:srgbClr val="D6E6FF"/>
        </a:solidFill>
      </p:bgPr>
    </p:bg>
    <p:spTree>
      <p:nvGrpSpPr>
        <p:cNvPr id="68" name="Shape 68"/>
        <p:cNvGrpSpPr/>
        <p:nvPr/>
      </p:nvGrpSpPr>
      <p:grpSpPr>
        <a:xfrm>
          <a:off x="0" y="0"/>
          <a:ext cx="0" cy="0"/>
          <a:chOff x="0" y="0"/>
          <a:chExt cx="0" cy="0"/>
        </a:xfrm>
      </p:grpSpPr>
      <p:cxnSp>
        <p:nvCxnSpPr>
          <p:cNvPr id="69" name="Google Shape;69;p18"/>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70" name="Google Shape;70;p18"/>
          <p:cNvSpPr txBox="1"/>
          <p:nvPr/>
        </p:nvSpPr>
        <p:spPr>
          <a:xfrm rot="5400000">
            <a:off x="7454550" y="3294275"/>
            <a:ext cx="27954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10: Inclusive Design</a:t>
            </a:r>
            <a:endParaRPr sz="900">
              <a:latin typeface="Wix Madefor Text"/>
              <a:ea typeface="Wix Madefor Text"/>
              <a:cs typeface="Wix Madefor Text"/>
              <a:sym typeface="Wix Madefor Text"/>
            </a:endParaRPr>
          </a:p>
        </p:txBody>
      </p:sp>
      <p:pic>
        <p:nvPicPr>
          <p:cNvPr id="71" name="Google Shape;71;p18"/>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5.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3.png"/><Relationship Id="rId5" Type="http://schemas.openxmlformats.org/officeDocument/2006/relationships/image" Target="../media/image6.png"/><Relationship Id="rId6"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3.png"/><Relationship Id="rId5" Type="http://schemas.openxmlformats.org/officeDocument/2006/relationships/image" Target="../media/image6.png"/><Relationship Id="rId6"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 name="Shape 75"/>
        <p:cNvGrpSpPr/>
        <p:nvPr/>
      </p:nvGrpSpPr>
      <p:grpSpPr>
        <a:xfrm>
          <a:off x="0" y="0"/>
          <a:ext cx="0" cy="0"/>
          <a:chOff x="0" y="0"/>
          <a:chExt cx="0" cy="0"/>
        </a:xfrm>
      </p:grpSpPr>
      <p:pic>
        <p:nvPicPr>
          <p:cNvPr id="76" name="Google Shape;76;p19"/>
          <p:cNvPicPr preferRelativeResize="0"/>
          <p:nvPr/>
        </p:nvPicPr>
        <p:blipFill rotWithShape="1">
          <a:blip r:embed="rId3">
            <a:alphaModFix/>
          </a:blip>
          <a:srcRect b="0" l="709" r="709" t="0"/>
          <a:stretch/>
        </p:blipFill>
        <p:spPr>
          <a:xfrm>
            <a:off x="5714105" y="0"/>
            <a:ext cx="3429989" cy="5143498"/>
          </a:xfrm>
          <a:prstGeom prst="rect">
            <a:avLst/>
          </a:prstGeom>
          <a:noFill/>
          <a:ln>
            <a:noFill/>
          </a:ln>
        </p:spPr>
      </p:pic>
      <p:sp>
        <p:nvSpPr>
          <p:cNvPr id="77" name="Google Shape;77;p19"/>
          <p:cNvSpPr txBox="1"/>
          <p:nvPr>
            <p:ph type="title"/>
          </p:nvPr>
        </p:nvSpPr>
        <p:spPr>
          <a:xfrm rot="5400000">
            <a:off x="7478250" y="3318050"/>
            <a:ext cx="27480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10: Inclusive Design</a:t>
            </a:r>
            <a:endParaRPr sz="900">
              <a:latin typeface="Wix Madefor Text"/>
              <a:ea typeface="Wix Madefor Text"/>
              <a:cs typeface="Wix Madefor Text"/>
              <a:sym typeface="Wix Madefor Text"/>
            </a:endParaRPr>
          </a:p>
        </p:txBody>
      </p:sp>
      <p:sp>
        <p:nvSpPr>
          <p:cNvPr id="78" name="Google Shape;78;p19"/>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9"/>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10</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Inclusive Design</a:t>
            </a:r>
            <a:endParaRPr b="1" sz="4800">
              <a:solidFill>
                <a:srgbClr val="FFFFFF"/>
              </a:solidFill>
              <a:latin typeface="Wix Madefor Text"/>
              <a:ea typeface="Wix Madefor Text"/>
              <a:cs typeface="Wix Madefor Text"/>
              <a:sym typeface="Wix Madefor Text"/>
            </a:endParaRPr>
          </a:p>
        </p:txBody>
      </p:sp>
      <p:grpSp>
        <p:nvGrpSpPr>
          <p:cNvPr id="80" name="Google Shape;80;p19"/>
          <p:cNvGrpSpPr/>
          <p:nvPr/>
        </p:nvGrpSpPr>
        <p:grpSpPr>
          <a:xfrm>
            <a:off x="743450" y="4506575"/>
            <a:ext cx="3436500" cy="257550"/>
            <a:chOff x="743450" y="4506575"/>
            <a:chExt cx="3436500" cy="257550"/>
          </a:xfrm>
        </p:grpSpPr>
        <p:sp>
          <p:nvSpPr>
            <p:cNvPr id="81" name="Google Shape;81;p19"/>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Design</a:t>
              </a:r>
              <a:endParaRPr>
                <a:solidFill>
                  <a:srgbClr val="FFFFFF"/>
                </a:solidFill>
                <a:latin typeface="Wix Madefor Text"/>
                <a:ea typeface="Wix Madefor Text"/>
                <a:cs typeface="Wix Madefor Text"/>
                <a:sym typeface="Wix Madefor Text"/>
              </a:endParaRPr>
            </a:p>
          </p:txBody>
        </p:sp>
        <p:cxnSp>
          <p:nvCxnSpPr>
            <p:cNvPr id="82" name="Google Shape;82;p19"/>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83" name="Google Shape;83;p19"/>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4" name="Shape 154"/>
        <p:cNvGrpSpPr/>
        <p:nvPr/>
      </p:nvGrpSpPr>
      <p:grpSpPr>
        <a:xfrm>
          <a:off x="0" y="0"/>
          <a:ext cx="0" cy="0"/>
          <a:chOff x="0" y="0"/>
          <a:chExt cx="0" cy="0"/>
        </a:xfrm>
      </p:grpSpPr>
      <p:sp>
        <p:nvSpPr>
          <p:cNvPr id="155" name="Google Shape;155;p28"/>
          <p:cNvSpPr txBox="1"/>
          <p:nvPr/>
        </p:nvSpPr>
        <p:spPr>
          <a:xfrm>
            <a:off x="322050" y="775600"/>
            <a:ext cx="3857700" cy="3592200"/>
          </a:xfrm>
          <a:prstGeom prst="rect">
            <a:avLst/>
          </a:prstGeom>
          <a:noFill/>
          <a:ln>
            <a:noFill/>
          </a:ln>
        </p:spPr>
        <p:txBody>
          <a:bodyPr anchorCtr="0" anchor="ctr"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Accessibility</a:t>
            </a:r>
            <a:r>
              <a:rPr lang="en">
                <a:latin typeface="Wix Madefor Text"/>
                <a:ea typeface="Wix Madefor Text"/>
                <a:cs typeface="Wix Madefor Text"/>
                <a:sym typeface="Wix Madefor Text"/>
              </a:rPr>
              <a:t> is part of inclusion. In web creation, creators work to make websites accessible so that everyone can access content, including people who are living with disabilities. These might be visual, hearing, motor, or cognitive impairments.</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When we design for accessibility, we’re helping everyone have easier access. </a:t>
            </a:r>
            <a:endParaRPr>
              <a:latin typeface="Wix Madefor Text"/>
              <a:ea typeface="Wix Madefor Text"/>
              <a:cs typeface="Wix Madefor Text"/>
              <a:sym typeface="Wix Madefor Text"/>
            </a:endParaRPr>
          </a:p>
        </p:txBody>
      </p:sp>
      <p:pic>
        <p:nvPicPr>
          <p:cNvPr id="156" name="Google Shape;156;p28"/>
          <p:cNvPicPr preferRelativeResize="0"/>
          <p:nvPr/>
        </p:nvPicPr>
        <p:blipFill>
          <a:blip r:embed="rId3">
            <a:alphaModFix/>
          </a:blip>
          <a:stretch>
            <a:fillRect/>
          </a:stretch>
        </p:blipFill>
        <p:spPr>
          <a:xfrm>
            <a:off x="4623025" y="1075075"/>
            <a:ext cx="3492050" cy="2619025"/>
          </a:xfrm>
          <a:prstGeom prst="rect">
            <a:avLst/>
          </a:prstGeom>
          <a:noFill/>
          <a:ln cap="flat" cmpd="sng" w="9525">
            <a:solidFill>
              <a:srgbClr val="1F77FF"/>
            </a:solidFill>
            <a:prstDash val="solid"/>
            <a:round/>
            <a:headEnd len="sm" w="sm" type="none"/>
            <a:tailEnd len="sm" w="sm" type="none"/>
          </a:ln>
          <a:effectLst>
            <a:outerShdw blurRad="228600" rotWithShape="0" algn="bl" dir="5400000" dist="19050">
              <a:srgbClr val="000000">
                <a:alpha val="21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60" name="Shape 160"/>
        <p:cNvGrpSpPr/>
        <p:nvPr/>
      </p:nvGrpSpPr>
      <p:grpSpPr>
        <a:xfrm>
          <a:off x="0" y="0"/>
          <a:ext cx="0" cy="0"/>
          <a:chOff x="0" y="0"/>
          <a:chExt cx="0" cy="0"/>
        </a:xfrm>
      </p:grpSpPr>
      <p:sp>
        <p:nvSpPr>
          <p:cNvPr id="161" name="Google Shape;161;p29"/>
          <p:cNvSpPr txBox="1"/>
          <p:nvPr/>
        </p:nvSpPr>
        <p:spPr>
          <a:xfrm>
            <a:off x="626093" y="0"/>
            <a:ext cx="73113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None/>
            </a:pPr>
            <a:r>
              <a:rPr b="1" lang="en" sz="5600">
                <a:solidFill>
                  <a:srgbClr val="FFFFFF"/>
                </a:solidFill>
                <a:latin typeface="Wix Madefor Text"/>
                <a:ea typeface="Wix Madefor Text"/>
                <a:cs typeface="Wix Madefor Text"/>
                <a:sym typeface="Wix Madefor Text"/>
              </a:rPr>
              <a:t>Every site </a:t>
            </a:r>
            <a:endParaRPr b="1" sz="5600">
              <a:solidFill>
                <a:srgbClr val="FFFFFF"/>
              </a:solidFill>
              <a:latin typeface="Wix Madefor Text"/>
              <a:ea typeface="Wix Madefor Text"/>
              <a:cs typeface="Wix Madefor Text"/>
              <a:sym typeface="Wix Madefor Text"/>
            </a:endParaRPr>
          </a:p>
          <a:p>
            <a:pPr indent="0" lvl="0" marL="0" rtl="0" algn="ctr">
              <a:lnSpc>
                <a:spcPct val="100000"/>
              </a:lnSpc>
              <a:spcBef>
                <a:spcPts val="0"/>
              </a:spcBef>
              <a:spcAft>
                <a:spcPts val="0"/>
              </a:spcAft>
              <a:buNone/>
            </a:pPr>
            <a:r>
              <a:rPr b="1" lang="en" sz="5600">
                <a:solidFill>
                  <a:srgbClr val="FFFFFF"/>
                </a:solidFill>
                <a:latin typeface="Wix Madefor Text"/>
                <a:ea typeface="Wix Madefor Text"/>
                <a:cs typeface="Wix Madefor Text"/>
                <a:sym typeface="Wix Madefor Text"/>
              </a:rPr>
              <a:t>must be accessible </a:t>
            </a:r>
            <a:endParaRPr b="1" sz="5600">
              <a:solidFill>
                <a:srgbClr val="FFFFFF"/>
              </a:solidFill>
              <a:latin typeface="Wix Madefor Text"/>
              <a:ea typeface="Wix Madefor Text"/>
              <a:cs typeface="Wix Madefor Text"/>
              <a:sym typeface="Wix Madefor Text"/>
            </a:endParaRPr>
          </a:p>
          <a:p>
            <a:pPr indent="0" lvl="0" marL="0" rtl="0" algn="ctr">
              <a:lnSpc>
                <a:spcPct val="100000"/>
              </a:lnSpc>
              <a:spcBef>
                <a:spcPts val="0"/>
              </a:spcBef>
              <a:spcAft>
                <a:spcPts val="0"/>
              </a:spcAft>
              <a:buNone/>
            </a:pPr>
            <a:r>
              <a:rPr b="1" lang="en" sz="5600">
                <a:solidFill>
                  <a:srgbClr val="FFFFFF"/>
                </a:solidFill>
                <a:latin typeface="Wix Madefor Text"/>
                <a:ea typeface="Wix Madefor Text"/>
                <a:cs typeface="Wix Madefor Text"/>
                <a:sym typeface="Wix Madefor Text"/>
              </a:rPr>
              <a:t>to everyone.</a:t>
            </a:r>
            <a:endParaRPr b="1" sz="5600">
              <a:solidFill>
                <a:srgbClr val="FFFFFF"/>
              </a:solidFill>
              <a:latin typeface="Wix Madefor Text"/>
              <a:ea typeface="Wix Madefor Text"/>
              <a:cs typeface="Wix Madefor Text"/>
              <a:sym typeface="Wix Madefor Tex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5" name="Shape 165"/>
        <p:cNvGrpSpPr/>
        <p:nvPr/>
      </p:nvGrpSpPr>
      <p:grpSpPr>
        <a:xfrm>
          <a:off x="0" y="0"/>
          <a:ext cx="0" cy="0"/>
          <a:chOff x="0" y="0"/>
          <a:chExt cx="0" cy="0"/>
        </a:xfrm>
      </p:grpSpPr>
      <p:sp>
        <p:nvSpPr>
          <p:cNvPr id="166" name="Google Shape;166;p30"/>
          <p:cNvSpPr txBox="1"/>
          <p:nvPr/>
        </p:nvSpPr>
        <p:spPr>
          <a:xfrm>
            <a:off x="489850" y="418400"/>
            <a:ext cx="6051900" cy="14697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1000"/>
              </a:spcAft>
              <a:buNone/>
            </a:pPr>
            <a:r>
              <a:rPr b="1" lang="en" sz="3200">
                <a:latin typeface="Wix Madefor Text"/>
                <a:ea typeface="Wix Madefor Text"/>
                <a:cs typeface="Wix Madefor Text"/>
                <a:sym typeface="Wix Madefor Text"/>
              </a:rPr>
              <a:t>What are some assistive technologies that help with website accessibility?</a:t>
            </a:r>
            <a:endParaRPr>
              <a:latin typeface="Wix Madefor Text"/>
              <a:ea typeface="Wix Madefor Text"/>
              <a:cs typeface="Wix Madefor Text"/>
              <a:sym typeface="Wix Madefor Text"/>
            </a:endParaRPr>
          </a:p>
        </p:txBody>
      </p:sp>
      <p:pic>
        <p:nvPicPr>
          <p:cNvPr id="167" name="Google Shape;167;p30"/>
          <p:cNvPicPr preferRelativeResize="0"/>
          <p:nvPr/>
        </p:nvPicPr>
        <p:blipFill>
          <a:blip r:embed="rId3">
            <a:alphaModFix/>
          </a:blip>
          <a:stretch>
            <a:fillRect/>
          </a:stretch>
        </p:blipFill>
        <p:spPr>
          <a:xfrm>
            <a:off x="4827075" y="2130400"/>
            <a:ext cx="3040901" cy="2266576"/>
          </a:xfrm>
          <a:prstGeom prst="rect">
            <a:avLst/>
          </a:prstGeom>
          <a:noFill/>
          <a:ln>
            <a:noFill/>
          </a:ln>
        </p:spPr>
      </p:pic>
      <p:sp>
        <p:nvSpPr>
          <p:cNvPr id="168" name="Google Shape;168;p30"/>
          <p:cNvSpPr txBox="1"/>
          <p:nvPr/>
        </p:nvSpPr>
        <p:spPr>
          <a:xfrm>
            <a:off x="489850" y="2337025"/>
            <a:ext cx="3501000" cy="158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Screen readers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Voice recognition programs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Screen enlargement applications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Closed captioning</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2" name="Shape 172"/>
        <p:cNvGrpSpPr/>
        <p:nvPr/>
      </p:nvGrpSpPr>
      <p:grpSpPr>
        <a:xfrm>
          <a:off x="0" y="0"/>
          <a:ext cx="0" cy="0"/>
          <a:chOff x="0" y="0"/>
          <a:chExt cx="0" cy="0"/>
        </a:xfrm>
      </p:grpSpPr>
      <p:sp>
        <p:nvSpPr>
          <p:cNvPr id="173" name="Google Shape;173;p31"/>
          <p:cNvSpPr txBox="1"/>
          <p:nvPr>
            <p:ph type="title"/>
          </p:nvPr>
        </p:nvSpPr>
        <p:spPr>
          <a:xfrm>
            <a:off x="633752" y="817650"/>
            <a:ext cx="4472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How do you make your site accessible?</a:t>
            </a:r>
            <a:endParaRPr b="1" sz="3200">
              <a:latin typeface="Wix Madefor Text"/>
              <a:ea typeface="Wix Madefor Text"/>
              <a:cs typeface="Wix Madefor Text"/>
              <a:sym typeface="Wix Madefor Text"/>
            </a:endParaRPr>
          </a:p>
        </p:txBody>
      </p:sp>
      <p:sp>
        <p:nvSpPr>
          <p:cNvPr id="174" name="Google Shape;174;p31"/>
          <p:cNvSpPr txBox="1"/>
          <p:nvPr/>
        </p:nvSpPr>
        <p:spPr>
          <a:xfrm>
            <a:off x="633750" y="2306575"/>
            <a:ext cx="5356800" cy="18357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b="1" lang="en">
                <a:latin typeface="Wix Madefor Text"/>
                <a:ea typeface="Wix Madefor Text"/>
                <a:cs typeface="Wix Madefor Text"/>
                <a:sym typeface="Wix Madefor Text"/>
              </a:rPr>
              <a:t>Alt text: </a:t>
            </a:r>
            <a:r>
              <a:rPr lang="en">
                <a:latin typeface="Wix Madefor Text"/>
                <a:ea typeface="Wix Madefor Text"/>
                <a:cs typeface="Wix Madefor Text"/>
                <a:sym typeface="Wix Madefor Text"/>
              </a:rPr>
              <a:t>Make sure all images have Alt text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Headings: </a:t>
            </a:r>
            <a:r>
              <a:rPr lang="en">
                <a:latin typeface="Wix Madefor Text"/>
                <a:ea typeface="Wix Madefor Text"/>
                <a:cs typeface="Wix Madefor Text"/>
                <a:sym typeface="Wix Madefor Text"/>
              </a:rPr>
              <a:t>Keep your heading tags (H1-H6) consistent with one H1 per page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b="1" lang="en">
                <a:latin typeface="Wix Madefor Text"/>
                <a:ea typeface="Wix Madefor Text"/>
                <a:cs typeface="Wix Madefor Text"/>
                <a:sym typeface="Wix Madefor Text"/>
              </a:rPr>
              <a:t>Color Contrast</a:t>
            </a:r>
            <a:r>
              <a:rPr lang="en">
                <a:latin typeface="Wix Madefor Text"/>
                <a:ea typeface="Wix Madefor Text"/>
                <a:cs typeface="Wix Madefor Text"/>
                <a:sym typeface="Wix Madefor Text"/>
              </a:rPr>
              <a:t>: Check your color contrast</a:t>
            </a:r>
            <a:endParaRPr>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8" name="Shape 178"/>
        <p:cNvGrpSpPr/>
        <p:nvPr/>
      </p:nvGrpSpPr>
      <p:grpSpPr>
        <a:xfrm>
          <a:off x="0" y="0"/>
          <a:ext cx="0" cy="0"/>
          <a:chOff x="0" y="0"/>
          <a:chExt cx="0" cy="0"/>
        </a:xfrm>
      </p:grpSpPr>
      <p:sp>
        <p:nvSpPr>
          <p:cNvPr id="179" name="Google Shape;179;p32"/>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Alt Text</a:t>
            </a:r>
            <a:endParaRPr b="1" sz="3200">
              <a:latin typeface="Wix Madefor Text"/>
              <a:ea typeface="Wix Madefor Text"/>
              <a:cs typeface="Wix Madefor Text"/>
              <a:sym typeface="Wix Madefor Text"/>
            </a:endParaRPr>
          </a:p>
        </p:txBody>
      </p:sp>
      <p:sp>
        <p:nvSpPr>
          <p:cNvPr id="180" name="Google Shape;180;p32"/>
          <p:cNvSpPr txBox="1"/>
          <p:nvPr/>
        </p:nvSpPr>
        <p:spPr>
          <a:xfrm>
            <a:off x="633750" y="1895275"/>
            <a:ext cx="29484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Alt text is a behind-the-scenes description of a visual (like an image) inserted in the HTML of a website which are read aloud to people who use a screen reader to navigate websites.</a:t>
            </a:r>
            <a:endParaRPr>
              <a:latin typeface="Wix Madefor Text"/>
              <a:ea typeface="Wix Madefor Text"/>
              <a:cs typeface="Wix Madefor Text"/>
              <a:sym typeface="Wix Madefor Text"/>
            </a:endParaRPr>
          </a:p>
        </p:txBody>
      </p:sp>
      <p:pic>
        <p:nvPicPr>
          <p:cNvPr id="181" name="Google Shape;181;p32"/>
          <p:cNvPicPr preferRelativeResize="0"/>
          <p:nvPr/>
        </p:nvPicPr>
        <p:blipFill rotWithShape="1">
          <a:blip r:embed="rId3">
            <a:alphaModFix/>
          </a:blip>
          <a:srcRect b="4889" l="2167" r="2747" t="4554"/>
          <a:stretch/>
        </p:blipFill>
        <p:spPr>
          <a:xfrm>
            <a:off x="3818775" y="1478650"/>
            <a:ext cx="4360902" cy="21862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5" name="Shape 185"/>
        <p:cNvGrpSpPr/>
        <p:nvPr/>
      </p:nvGrpSpPr>
      <p:grpSpPr>
        <a:xfrm>
          <a:off x="0" y="0"/>
          <a:ext cx="0" cy="0"/>
          <a:chOff x="0" y="0"/>
          <a:chExt cx="0" cy="0"/>
        </a:xfrm>
      </p:grpSpPr>
      <p:pic>
        <p:nvPicPr>
          <p:cNvPr id="186" name="Google Shape;186;p33"/>
          <p:cNvPicPr preferRelativeResize="0"/>
          <p:nvPr/>
        </p:nvPicPr>
        <p:blipFill rotWithShape="1">
          <a:blip r:embed="rId3">
            <a:alphaModFix/>
          </a:blip>
          <a:srcRect b="1117" l="0" r="0" t="0"/>
          <a:stretch/>
        </p:blipFill>
        <p:spPr>
          <a:xfrm>
            <a:off x="3898450" y="980925"/>
            <a:ext cx="4393124" cy="2696125"/>
          </a:xfrm>
          <a:prstGeom prst="rect">
            <a:avLst/>
          </a:prstGeom>
          <a:noFill/>
          <a:ln>
            <a:noFill/>
          </a:ln>
          <a:effectLst>
            <a:outerShdw blurRad="142875" rotWithShape="0" algn="bl" dir="6960000" dist="76200">
              <a:srgbClr val="666666">
                <a:alpha val="19000"/>
              </a:srgbClr>
            </a:outerShdw>
          </a:effectLst>
        </p:spPr>
      </p:pic>
      <p:sp>
        <p:nvSpPr>
          <p:cNvPr id="187" name="Google Shape;187;p33"/>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Heading Tags</a:t>
            </a:r>
            <a:endParaRPr b="1" sz="3200">
              <a:latin typeface="Wix Madefor Text"/>
              <a:ea typeface="Wix Madefor Text"/>
              <a:cs typeface="Wix Madefor Text"/>
              <a:sym typeface="Wix Madefor Text"/>
            </a:endParaRPr>
          </a:p>
        </p:txBody>
      </p:sp>
      <p:sp>
        <p:nvSpPr>
          <p:cNvPr id="188" name="Google Shape;188;p33"/>
          <p:cNvSpPr txBox="1"/>
          <p:nvPr/>
        </p:nvSpPr>
        <p:spPr>
          <a:xfrm>
            <a:off x="633750" y="1895275"/>
            <a:ext cx="29484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100"/>
              </a:spcAft>
              <a:buNone/>
            </a:pPr>
            <a:r>
              <a:rPr lang="en">
                <a:latin typeface="Wix Madefor Text"/>
                <a:ea typeface="Wix Madefor Text"/>
                <a:cs typeface="Wix Madefor Text"/>
                <a:sym typeface="Wix Madefor Text"/>
              </a:rPr>
              <a:t>A behind-the-scenes labeling of different text elements on a site (H1, H2, etc.) so that screen readers can easily navigate the organization of the page.</a:t>
            </a:r>
            <a:endParaRPr>
              <a:latin typeface="Wix Madefor Text"/>
              <a:ea typeface="Wix Madefor Text"/>
              <a:cs typeface="Wix Madefor Text"/>
              <a:sym typeface="Wix Madefor Text"/>
            </a:endParaRPr>
          </a:p>
        </p:txBody>
      </p:sp>
      <p:pic>
        <p:nvPicPr>
          <p:cNvPr id="189" name="Google Shape;189;p33"/>
          <p:cNvPicPr preferRelativeResize="0"/>
          <p:nvPr/>
        </p:nvPicPr>
        <p:blipFill>
          <a:blip r:embed="rId4">
            <a:alphaModFix/>
          </a:blip>
          <a:stretch>
            <a:fillRect/>
          </a:stretch>
        </p:blipFill>
        <p:spPr>
          <a:xfrm>
            <a:off x="3913443" y="1090227"/>
            <a:ext cx="4363153" cy="25868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3" name="Shape 193"/>
        <p:cNvGrpSpPr/>
        <p:nvPr/>
      </p:nvGrpSpPr>
      <p:grpSpPr>
        <a:xfrm>
          <a:off x="0" y="0"/>
          <a:ext cx="0" cy="0"/>
          <a:chOff x="0" y="0"/>
          <a:chExt cx="0" cy="0"/>
        </a:xfrm>
      </p:grpSpPr>
      <p:sp>
        <p:nvSpPr>
          <p:cNvPr id="194" name="Google Shape;194;p34"/>
          <p:cNvSpPr txBox="1"/>
          <p:nvPr>
            <p:ph type="title"/>
          </p:nvPr>
        </p:nvSpPr>
        <p:spPr>
          <a:xfrm>
            <a:off x="633750" y="980925"/>
            <a:ext cx="3871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Color Contrast</a:t>
            </a:r>
            <a:endParaRPr b="1" sz="3200">
              <a:latin typeface="Wix Madefor Text"/>
              <a:ea typeface="Wix Madefor Text"/>
              <a:cs typeface="Wix Madefor Text"/>
              <a:sym typeface="Wix Madefor Text"/>
            </a:endParaRPr>
          </a:p>
        </p:txBody>
      </p:sp>
      <p:sp>
        <p:nvSpPr>
          <p:cNvPr id="195" name="Google Shape;195;p34"/>
          <p:cNvSpPr txBox="1"/>
          <p:nvPr/>
        </p:nvSpPr>
        <p:spPr>
          <a:xfrm>
            <a:off x="503675" y="1895275"/>
            <a:ext cx="3738900" cy="18357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People with visual impairments have a harder time seeing colors that are close to each other in color or hue, so we need to make sure there is a high contrast between two different colors (at least 4.5:1 in most cases). You can use an external color contrast checker like Web AIM to do this.</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pic>
        <p:nvPicPr>
          <p:cNvPr id="196" name="Google Shape;196;p34"/>
          <p:cNvPicPr preferRelativeResize="0"/>
          <p:nvPr/>
        </p:nvPicPr>
        <p:blipFill>
          <a:blip r:embed="rId3">
            <a:alphaModFix/>
          </a:blip>
          <a:stretch>
            <a:fillRect/>
          </a:stretch>
        </p:blipFill>
        <p:spPr>
          <a:xfrm>
            <a:off x="4341976" y="1197525"/>
            <a:ext cx="3574826" cy="2331574"/>
          </a:xfrm>
          <a:prstGeom prst="rect">
            <a:avLst/>
          </a:prstGeom>
          <a:noFill/>
          <a:ln>
            <a:noFill/>
          </a:ln>
          <a:effectLst>
            <a:outerShdw blurRad="285750" rotWithShape="0" algn="bl" dir="5760000" dist="19050">
              <a:srgbClr val="000000">
                <a:alpha val="5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200" name="Shape 200"/>
        <p:cNvGrpSpPr/>
        <p:nvPr/>
      </p:nvGrpSpPr>
      <p:grpSpPr>
        <a:xfrm>
          <a:off x="0" y="0"/>
          <a:ext cx="0" cy="0"/>
          <a:chOff x="0" y="0"/>
          <a:chExt cx="0" cy="0"/>
        </a:xfrm>
      </p:grpSpPr>
      <p:sp>
        <p:nvSpPr>
          <p:cNvPr id="201" name="Google Shape;201;p35"/>
          <p:cNvSpPr txBox="1"/>
          <p:nvPr>
            <p:ph type="title"/>
          </p:nvPr>
        </p:nvSpPr>
        <p:spPr>
          <a:xfrm>
            <a:off x="660625" y="1665775"/>
            <a:ext cx="5207400" cy="630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sz="3200">
                <a:latin typeface="Wix Madefor Text"/>
                <a:ea typeface="Wix Madefor Text"/>
                <a:cs typeface="Wix Madefor Text"/>
                <a:sym typeface="Wix Madefor Text"/>
              </a:rPr>
              <a:t>Activities:</a:t>
            </a:r>
            <a:endParaRPr b="1" sz="3200">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rPr lang="en" sz="3200">
                <a:latin typeface="Wix Madefor Text"/>
                <a:ea typeface="Wix Madefor Text"/>
                <a:cs typeface="Wix Madefor Text"/>
                <a:sym typeface="Wix Madefor Text"/>
              </a:rPr>
              <a:t>How can we make our world more accessible?</a:t>
            </a:r>
            <a:endParaRPr sz="3200">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205" name="Shape 205"/>
        <p:cNvGrpSpPr/>
        <p:nvPr/>
      </p:nvGrpSpPr>
      <p:grpSpPr>
        <a:xfrm>
          <a:off x="0" y="0"/>
          <a:ext cx="0" cy="0"/>
          <a:chOff x="0" y="0"/>
          <a:chExt cx="0" cy="0"/>
        </a:xfrm>
      </p:grpSpPr>
      <p:sp>
        <p:nvSpPr>
          <p:cNvPr id="206" name="Google Shape;206;p36"/>
          <p:cNvSpPr txBox="1"/>
          <p:nvPr>
            <p:ph type="title"/>
          </p:nvPr>
        </p:nvSpPr>
        <p:spPr>
          <a:xfrm>
            <a:off x="558550" y="853425"/>
            <a:ext cx="52074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Turn &amp; Talk Scenarios</a:t>
            </a:r>
            <a:endParaRPr b="1" sz="3200">
              <a:latin typeface="Wix Madefor Text"/>
              <a:ea typeface="Wix Madefor Text"/>
              <a:cs typeface="Wix Madefor Text"/>
              <a:sym typeface="Wix Madefor Text"/>
            </a:endParaRPr>
          </a:p>
        </p:txBody>
      </p:sp>
      <p:sp>
        <p:nvSpPr>
          <p:cNvPr id="207" name="Google Shape;207;p36"/>
          <p:cNvSpPr txBox="1"/>
          <p:nvPr/>
        </p:nvSpPr>
        <p:spPr>
          <a:xfrm>
            <a:off x="623550" y="1736750"/>
            <a:ext cx="5142300" cy="274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Scenario One: </a:t>
            </a:r>
            <a:r>
              <a:rPr lang="en">
                <a:latin typeface="Wix Madefor Text"/>
                <a:ea typeface="Wix Madefor Text"/>
                <a:cs typeface="Wix Madefor Text"/>
                <a:sym typeface="Wix Madefor Text"/>
              </a:rPr>
              <a:t>Sasha is a soccer player and just injured their knee in a middle school match. They’ll need to wear a leg brace for the next month, and needs crutches to get around.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rPr lang="en">
                <a:latin typeface="Wix Madefor Text"/>
                <a:ea typeface="Wix Madefor Text"/>
                <a:cs typeface="Wix Madefor Text"/>
                <a:sym typeface="Wix Madefor Text"/>
              </a:rPr>
              <a:t>Imagine that you were Sasha: what would a normal Wednesday look like for you, from the time you wake up? How would your daily routine be affected? Are there any parts in your home, route, or school that you might have trouble with? How could you change them to make them more accessible for Sasha?</a:t>
            </a:r>
            <a:endParaRPr>
              <a:latin typeface="Wix Madefor Text"/>
              <a:ea typeface="Wix Madefor Text"/>
              <a:cs typeface="Wix Madefor Text"/>
              <a:sym typeface="Wix Madefor Text"/>
            </a:endParaRPr>
          </a:p>
        </p:txBody>
      </p:sp>
      <p:sp>
        <p:nvSpPr>
          <p:cNvPr id="208" name="Google Shape;208;p36"/>
          <p:cNvSpPr txBox="1"/>
          <p:nvPr/>
        </p:nvSpPr>
        <p:spPr>
          <a:xfrm>
            <a:off x="623550" y="381000"/>
            <a:ext cx="1960200" cy="5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Wix Madefor Text"/>
                <a:ea typeface="Wix Madefor Text"/>
                <a:cs typeface="Wix Madefor Text"/>
                <a:sym typeface="Wix Madefor Text"/>
              </a:rPr>
              <a:t>Activity One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212" name="Shape 212"/>
        <p:cNvGrpSpPr/>
        <p:nvPr/>
      </p:nvGrpSpPr>
      <p:grpSpPr>
        <a:xfrm>
          <a:off x="0" y="0"/>
          <a:ext cx="0" cy="0"/>
          <a:chOff x="0" y="0"/>
          <a:chExt cx="0" cy="0"/>
        </a:xfrm>
      </p:grpSpPr>
      <p:sp>
        <p:nvSpPr>
          <p:cNvPr id="213" name="Google Shape;213;p37"/>
          <p:cNvSpPr txBox="1"/>
          <p:nvPr>
            <p:ph type="title"/>
          </p:nvPr>
        </p:nvSpPr>
        <p:spPr>
          <a:xfrm>
            <a:off x="558550" y="853425"/>
            <a:ext cx="52074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Turn &amp; Talk Scenarios</a:t>
            </a:r>
            <a:endParaRPr b="1" sz="3200">
              <a:latin typeface="Wix Madefor Text"/>
              <a:ea typeface="Wix Madefor Text"/>
              <a:cs typeface="Wix Madefor Text"/>
              <a:sym typeface="Wix Madefor Text"/>
            </a:endParaRPr>
          </a:p>
        </p:txBody>
      </p:sp>
      <p:sp>
        <p:nvSpPr>
          <p:cNvPr id="214" name="Google Shape;214;p37"/>
          <p:cNvSpPr txBox="1"/>
          <p:nvPr/>
        </p:nvSpPr>
        <p:spPr>
          <a:xfrm>
            <a:off x="623550" y="1736750"/>
            <a:ext cx="5142300" cy="274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Scenario Two: </a:t>
            </a:r>
            <a:r>
              <a:rPr lang="en">
                <a:latin typeface="Wix Madefor Text"/>
                <a:ea typeface="Wix Madefor Text"/>
                <a:cs typeface="Wix Madefor Text"/>
                <a:sym typeface="Wix Madefor Text"/>
              </a:rPr>
              <a:t>Marco is a high schooler who loves movies and music. Marco has a hearing impairment and wears a hearing aid in one ear. When Marco goes to the movies, the sound quality is sometimes difficult to calibrate to his hearing aid. </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What kinds of adaptations or considerations could the movie theater implement to be accessible for Marco? What other inaccessible obstacles might Marco encounter on his way to the movies?</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b="1">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b="1">
              <a:latin typeface="Wix Madefor Text"/>
              <a:ea typeface="Wix Madefor Text"/>
              <a:cs typeface="Wix Madefor Text"/>
              <a:sym typeface="Wix Madefor Text"/>
            </a:endParaRPr>
          </a:p>
        </p:txBody>
      </p:sp>
      <p:sp>
        <p:nvSpPr>
          <p:cNvPr id="215" name="Google Shape;215;p37"/>
          <p:cNvSpPr txBox="1"/>
          <p:nvPr/>
        </p:nvSpPr>
        <p:spPr>
          <a:xfrm>
            <a:off x="623550" y="381000"/>
            <a:ext cx="1960200" cy="5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Wix Madefor Text"/>
                <a:ea typeface="Wix Madefor Text"/>
                <a:cs typeface="Wix Madefor Text"/>
                <a:sym typeface="Wix Madefor Text"/>
              </a:rPr>
              <a:t>Activity One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7" name="Shape 87"/>
        <p:cNvGrpSpPr/>
        <p:nvPr/>
      </p:nvGrpSpPr>
      <p:grpSpPr>
        <a:xfrm>
          <a:off x="0" y="0"/>
          <a:ext cx="0" cy="0"/>
          <a:chOff x="0" y="0"/>
          <a:chExt cx="0" cy="0"/>
        </a:xfrm>
      </p:grpSpPr>
      <p:sp>
        <p:nvSpPr>
          <p:cNvPr id="88" name="Google Shape;88;p20"/>
          <p:cNvSpPr txBox="1"/>
          <p:nvPr>
            <p:ph type="title"/>
          </p:nvPr>
        </p:nvSpPr>
        <p:spPr>
          <a:xfrm>
            <a:off x="673638" y="3557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solidFill>
                <a:srgbClr val="32B777"/>
              </a:solidFill>
              <a:latin typeface="Wix Madefor Text"/>
              <a:ea typeface="Wix Madefor Text"/>
              <a:cs typeface="Wix Madefor Text"/>
              <a:sym typeface="Wix Madefor Text"/>
            </a:endParaRPr>
          </a:p>
        </p:txBody>
      </p:sp>
      <p:sp>
        <p:nvSpPr>
          <p:cNvPr id="89" name="Google Shape;89;p20"/>
          <p:cNvSpPr txBox="1"/>
          <p:nvPr/>
        </p:nvSpPr>
        <p:spPr>
          <a:xfrm>
            <a:off x="673650" y="1201075"/>
            <a:ext cx="5448600" cy="34641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“The power of the web is in its universality. Access by everyone regardless of disability is an essential aspect.” (Tim Berners-Lee)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Designing for accessibility is designing for inclusion and equity. These are things we should consider from the very beginning of designing.</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When we design products for people like us, some people are left out. Our goal should be to build an Internet that everyone can use.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32B777"/>
              </a:buClr>
              <a:buSzPts val="1400"/>
              <a:buFont typeface="Wix Madefor Text"/>
              <a:buChar char="●"/>
            </a:pPr>
            <a:r>
              <a:rPr lang="en">
                <a:latin typeface="Wix Madefor Text"/>
                <a:ea typeface="Wix Madefor Text"/>
                <a:cs typeface="Wix Madefor Text"/>
                <a:sym typeface="Wix Madefor Text"/>
              </a:rPr>
              <a:t>When we design for everyone, we are contributing to a more equitable and inclusive world.</a:t>
            </a:r>
            <a:endParaRPr>
              <a:latin typeface="Wix Madefor Text"/>
              <a:ea typeface="Wix Madefor Text"/>
              <a:cs typeface="Wix Madefor Text"/>
              <a:sym typeface="Wix Madefor Tex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219" name="Shape 219"/>
        <p:cNvGrpSpPr/>
        <p:nvPr/>
      </p:nvGrpSpPr>
      <p:grpSpPr>
        <a:xfrm>
          <a:off x="0" y="0"/>
          <a:ext cx="0" cy="0"/>
          <a:chOff x="0" y="0"/>
          <a:chExt cx="0" cy="0"/>
        </a:xfrm>
      </p:grpSpPr>
      <p:sp>
        <p:nvSpPr>
          <p:cNvPr id="220" name="Google Shape;220;p38"/>
          <p:cNvSpPr txBox="1"/>
          <p:nvPr>
            <p:ph type="title"/>
          </p:nvPr>
        </p:nvSpPr>
        <p:spPr>
          <a:xfrm>
            <a:off x="558550" y="701025"/>
            <a:ext cx="63606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Explore your surroundings</a:t>
            </a:r>
            <a:endParaRPr b="1" sz="3200">
              <a:latin typeface="Wix Madefor Text"/>
              <a:ea typeface="Wix Madefor Text"/>
              <a:cs typeface="Wix Madefor Text"/>
              <a:sym typeface="Wix Madefor Text"/>
            </a:endParaRPr>
          </a:p>
        </p:txBody>
      </p:sp>
      <p:sp>
        <p:nvSpPr>
          <p:cNvPr id="221" name="Google Shape;221;p38"/>
          <p:cNvSpPr txBox="1"/>
          <p:nvPr/>
        </p:nvSpPr>
        <p:spPr>
          <a:xfrm>
            <a:off x="623550" y="1584350"/>
            <a:ext cx="6734400" cy="274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In this activity, you will venture around your school or neighborhood to explore all the ways your neighborhood might be inaccessible.</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Imagine you have a visual, hearing, or motor impairment, and move through your normal route throughout the school, or take a walk in your neighborhood. As you walk around their schools or home neighborhoods, ot down notes on everything you see that might be inaccessible for you.</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rPr lang="en">
                <a:latin typeface="Wix Madefor Text"/>
                <a:ea typeface="Wix Madefor Text"/>
                <a:cs typeface="Wix Madefor Text"/>
                <a:sym typeface="Wix Madefor Text"/>
              </a:rPr>
              <a:t>When you return to class, you’ll use this information to imagine schools or neighborhoods that have inclusive design in mind from the beginning. If you had to build a new school or design a new environment, what would it look like? What features would it include?</a:t>
            </a:r>
            <a:endParaRPr>
              <a:latin typeface="Wix Madefor Text"/>
              <a:ea typeface="Wix Madefor Text"/>
              <a:cs typeface="Wix Madefor Text"/>
              <a:sym typeface="Wix Madefor Text"/>
            </a:endParaRPr>
          </a:p>
          <a:p>
            <a:pPr indent="0" lvl="0" marL="0" rtl="0" algn="l">
              <a:lnSpc>
                <a:spcPct val="13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sp>
        <p:nvSpPr>
          <p:cNvPr id="222" name="Google Shape;222;p38"/>
          <p:cNvSpPr txBox="1"/>
          <p:nvPr/>
        </p:nvSpPr>
        <p:spPr>
          <a:xfrm>
            <a:off x="623550" y="381000"/>
            <a:ext cx="1960200" cy="52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Wix Madefor Text"/>
                <a:ea typeface="Wix Madefor Text"/>
                <a:cs typeface="Wix Madefor Text"/>
                <a:sym typeface="Wix Madefor Text"/>
              </a:rPr>
              <a:t>Activity Two</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26" name="Shape 226"/>
        <p:cNvGrpSpPr/>
        <p:nvPr/>
      </p:nvGrpSpPr>
      <p:grpSpPr>
        <a:xfrm>
          <a:off x="0" y="0"/>
          <a:ext cx="0" cy="0"/>
          <a:chOff x="0" y="0"/>
          <a:chExt cx="0" cy="0"/>
        </a:xfrm>
      </p:grpSpPr>
      <p:sp>
        <p:nvSpPr>
          <p:cNvPr id="227" name="Google Shape;227;p39"/>
          <p:cNvSpPr txBox="1"/>
          <p:nvPr>
            <p:ph type="title"/>
          </p:nvPr>
        </p:nvSpPr>
        <p:spPr>
          <a:xfrm>
            <a:off x="677100" y="0"/>
            <a:ext cx="468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can you make your site more accessible?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1" name="Shape 231"/>
        <p:cNvGrpSpPr/>
        <p:nvPr/>
      </p:nvGrpSpPr>
      <p:grpSpPr>
        <a:xfrm>
          <a:off x="0" y="0"/>
          <a:ext cx="0" cy="0"/>
          <a:chOff x="0" y="0"/>
          <a:chExt cx="0" cy="0"/>
        </a:xfrm>
      </p:grpSpPr>
      <p:sp>
        <p:nvSpPr>
          <p:cNvPr id="232" name="Google Shape;232;p40"/>
          <p:cNvSpPr txBox="1"/>
          <p:nvPr>
            <p:ph type="title"/>
          </p:nvPr>
        </p:nvSpPr>
        <p:spPr>
          <a:xfrm>
            <a:off x="633524" y="298650"/>
            <a:ext cx="7535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Inclusive Design</a:t>
            </a:r>
            <a:endParaRPr b="1" sz="3200">
              <a:latin typeface="Wix Madefor Text"/>
              <a:ea typeface="Wix Madefor Text"/>
              <a:cs typeface="Wix Madefor Text"/>
              <a:sym typeface="Wix Madefor Text"/>
            </a:endParaRPr>
          </a:p>
        </p:txBody>
      </p:sp>
      <p:pic>
        <p:nvPicPr>
          <p:cNvPr id="233" name="Google Shape;233;p40"/>
          <p:cNvPicPr preferRelativeResize="0"/>
          <p:nvPr/>
        </p:nvPicPr>
        <p:blipFill rotWithShape="1">
          <a:blip r:embed="rId3">
            <a:alphaModFix/>
          </a:blip>
          <a:srcRect b="1117" l="0" r="0" t="0"/>
          <a:stretch/>
        </p:blipFill>
        <p:spPr>
          <a:xfrm>
            <a:off x="1370225" y="1246850"/>
            <a:ext cx="5808951" cy="3326500"/>
          </a:xfrm>
          <a:prstGeom prst="rect">
            <a:avLst/>
          </a:prstGeom>
          <a:noFill/>
          <a:ln>
            <a:noFill/>
          </a:ln>
          <a:effectLst>
            <a:outerShdw blurRad="142875" rotWithShape="0" algn="bl" dir="6960000" dist="76200">
              <a:srgbClr val="666666">
                <a:alpha val="19000"/>
              </a:srgbClr>
            </a:outerShdw>
          </a:effectLst>
        </p:spPr>
      </p:pic>
      <p:pic>
        <p:nvPicPr>
          <p:cNvPr id="234" name="Google Shape;234;p40"/>
          <p:cNvPicPr preferRelativeResize="0"/>
          <p:nvPr/>
        </p:nvPicPr>
        <p:blipFill>
          <a:blip r:embed="rId4">
            <a:alphaModFix/>
          </a:blip>
          <a:stretch>
            <a:fillRect/>
          </a:stretch>
        </p:blipFill>
        <p:spPr>
          <a:xfrm>
            <a:off x="1370225" y="1390700"/>
            <a:ext cx="5808951" cy="318264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38" name="Shape 238"/>
        <p:cNvGrpSpPr/>
        <p:nvPr/>
      </p:nvGrpSpPr>
      <p:grpSpPr>
        <a:xfrm>
          <a:off x="0" y="0"/>
          <a:ext cx="0" cy="0"/>
          <a:chOff x="0" y="0"/>
          <a:chExt cx="0" cy="0"/>
        </a:xfrm>
      </p:grpSpPr>
      <p:sp>
        <p:nvSpPr>
          <p:cNvPr id="239" name="Google Shape;239;p41"/>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can we build a more inclusive world?</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3" name="Shape 243"/>
        <p:cNvGrpSpPr/>
        <p:nvPr/>
      </p:nvGrpSpPr>
      <p:grpSpPr>
        <a:xfrm>
          <a:off x="0" y="0"/>
          <a:ext cx="0" cy="0"/>
          <a:chOff x="0" y="0"/>
          <a:chExt cx="0" cy="0"/>
        </a:xfrm>
      </p:grpSpPr>
      <p:sp>
        <p:nvSpPr>
          <p:cNvPr id="244" name="Google Shape;244;p42"/>
          <p:cNvSpPr txBox="1"/>
          <p:nvPr>
            <p:ph type="title"/>
          </p:nvPr>
        </p:nvSpPr>
        <p:spPr>
          <a:xfrm>
            <a:off x="573425" y="102272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Design Journal Reflection</a:t>
            </a:r>
            <a:endParaRPr b="1" sz="3200">
              <a:latin typeface="Wix Madefor Text"/>
              <a:ea typeface="Wix Madefor Text"/>
              <a:cs typeface="Wix Madefor Text"/>
              <a:sym typeface="Wix Madefor Text"/>
            </a:endParaRPr>
          </a:p>
        </p:txBody>
      </p:sp>
      <p:sp>
        <p:nvSpPr>
          <p:cNvPr id="245" name="Google Shape;245;p42"/>
          <p:cNvSpPr txBox="1"/>
          <p:nvPr/>
        </p:nvSpPr>
        <p:spPr>
          <a:xfrm>
            <a:off x="573425" y="1985100"/>
            <a:ext cx="5508900" cy="18726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a:latin typeface="Wix Madefor Text"/>
                <a:ea typeface="Wix Madefor Text"/>
                <a:cs typeface="Wix Madefor Text"/>
                <a:sym typeface="Wix Madefor Text"/>
              </a:rPr>
              <a:t>Using your Design Journals, reflect on the idea of inclusivity:</a:t>
            </a:r>
            <a:endParaRPr>
              <a:latin typeface="Wix Madefor Text"/>
              <a:ea typeface="Wix Madefor Text"/>
              <a:cs typeface="Wix Madefor Text"/>
              <a:sym typeface="Wix Madefor Text"/>
            </a:endParaRPr>
          </a:p>
          <a:p>
            <a:pPr indent="0" lvl="0" marL="0" rtl="0" algn="l">
              <a:lnSpc>
                <a:spcPct val="150000"/>
              </a:lnSpc>
              <a:spcBef>
                <a:spcPts val="1100"/>
              </a:spcBef>
              <a:spcAft>
                <a:spcPts val="0"/>
              </a:spcAft>
              <a:buNone/>
            </a:pPr>
            <a:r>
              <a:rPr lang="en">
                <a:latin typeface="Wix Madefor Text"/>
                <a:ea typeface="Wix Madefor Text"/>
                <a:cs typeface="Wix Madefor Text"/>
                <a:sym typeface="Wix Madefor Text"/>
              </a:rPr>
              <a:t>Yes, it’s often a required law to make websites inclusive and accessible. But why is this important to you? What kind of world do you want to contribute to by building an inclusive website?</a:t>
            </a:r>
            <a:endParaRPr>
              <a:latin typeface="Wix Madefor Text"/>
              <a:ea typeface="Wix Madefor Text"/>
              <a:cs typeface="Wix Madefor Text"/>
              <a:sym typeface="Wix Madefor Text"/>
            </a:endParaRPr>
          </a:p>
          <a:p>
            <a:pPr indent="0" lvl="0" marL="0" rtl="0" algn="l">
              <a:lnSpc>
                <a:spcPct val="150000"/>
              </a:lnSpc>
              <a:spcBef>
                <a:spcPts val="1100"/>
              </a:spcBef>
              <a:spcAft>
                <a:spcPts val="0"/>
              </a:spcAft>
              <a:buNone/>
            </a:pPr>
            <a:r>
              <a:t/>
            </a:r>
            <a:endParaRPr>
              <a:latin typeface="Wix Madefor Text"/>
              <a:ea typeface="Wix Madefor Text"/>
              <a:cs typeface="Wix Madefor Text"/>
              <a:sym typeface="Wix Madefor Text"/>
            </a:endParaRPr>
          </a:p>
          <a:p>
            <a:pPr indent="0" lvl="0" marL="0" rtl="0" algn="l">
              <a:lnSpc>
                <a:spcPct val="150000"/>
              </a:lnSpc>
              <a:spcBef>
                <a:spcPts val="1100"/>
              </a:spcBef>
              <a:spcAft>
                <a:spcPts val="1100"/>
              </a:spcAft>
              <a:buNone/>
            </a:pPr>
            <a:r>
              <a:t/>
            </a:r>
            <a:endParaRPr>
              <a:latin typeface="Wix Madefor Text"/>
              <a:ea typeface="Wix Madefor Text"/>
              <a:cs typeface="Wix Madefor Text"/>
              <a:sym typeface="Wix Madefor Text"/>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249" name="Shape 249"/>
        <p:cNvGrpSpPr/>
        <p:nvPr/>
      </p:nvGrpSpPr>
      <p:grpSpPr>
        <a:xfrm>
          <a:off x="0" y="0"/>
          <a:ext cx="0" cy="0"/>
          <a:chOff x="0" y="0"/>
          <a:chExt cx="0" cy="0"/>
        </a:xfrm>
      </p:grpSpPr>
      <p:sp>
        <p:nvSpPr>
          <p:cNvPr id="250" name="Google Shape;250;p43"/>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44"/>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3" name="Shape 93"/>
        <p:cNvGrpSpPr/>
        <p:nvPr/>
      </p:nvGrpSpPr>
      <p:grpSpPr>
        <a:xfrm>
          <a:off x="0" y="0"/>
          <a:ext cx="0" cy="0"/>
          <a:chOff x="0" y="0"/>
          <a:chExt cx="0" cy="0"/>
        </a:xfrm>
      </p:grpSpPr>
      <p:sp>
        <p:nvSpPr>
          <p:cNvPr id="94" name="Google Shape;94;p21"/>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5" name="Google Shape;95;p21"/>
          <p:cNvSpPr txBox="1"/>
          <p:nvPr/>
        </p:nvSpPr>
        <p:spPr>
          <a:xfrm>
            <a:off x="673650" y="1421900"/>
            <a:ext cx="5180100" cy="31296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learn about the ideas of inclusion and accessibility through a lens of empathy, and why they should strive to be inclusive designers and understand the impact of their designs.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explore the wide array of assistive technologies and how their designs can help people with disabilities.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become familiar with Wix’s tools to build accessible websites, and will explore ways to make sure their sites are accessible for others.</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9" name="Shape 99"/>
        <p:cNvGrpSpPr/>
        <p:nvPr/>
      </p:nvGrpSpPr>
      <p:grpSpPr>
        <a:xfrm>
          <a:off x="0" y="0"/>
          <a:ext cx="0" cy="0"/>
          <a:chOff x="0" y="0"/>
          <a:chExt cx="0" cy="0"/>
        </a:xfrm>
      </p:grpSpPr>
      <p:sp>
        <p:nvSpPr>
          <p:cNvPr id="100" name="Google Shape;100;p22"/>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101" name="Google Shape;101;p22"/>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(15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5" name="Shape 105"/>
        <p:cNvGrpSpPr/>
        <p:nvPr/>
      </p:nvGrpSpPr>
      <p:grpSpPr>
        <a:xfrm>
          <a:off x="0" y="0"/>
          <a:ext cx="0" cy="0"/>
          <a:chOff x="0" y="0"/>
          <a:chExt cx="0" cy="0"/>
        </a:xfrm>
      </p:grpSpPr>
      <p:sp>
        <p:nvSpPr>
          <p:cNvPr id="106" name="Google Shape;106;p23"/>
          <p:cNvSpPr txBox="1"/>
          <p:nvPr>
            <p:ph type="title"/>
          </p:nvPr>
        </p:nvSpPr>
        <p:spPr>
          <a:xfrm>
            <a:off x="677100" y="0"/>
            <a:ext cx="40173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Explore</a:t>
            </a:r>
            <a:endParaRPr b="1" sz="45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does it mean to design for accessibility and inclusion?</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0" name="Shape 110"/>
        <p:cNvGrpSpPr/>
        <p:nvPr/>
      </p:nvGrpSpPr>
      <p:grpSpPr>
        <a:xfrm>
          <a:off x="0" y="0"/>
          <a:ext cx="0" cy="0"/>
          <a:chOff x="0" y="0"/>
          <a:chExt cx="0" cy="0"/>
        </a:xfrm>
      </p:grpSpPr>
      <p:sp>
        <p:nvSpPr>
          <p:cNvPr id="111" name="Google Shape;111;p24"/>
          <p:cNvSpPr txBox="1"/>
          <p:nvPr>
            <p:ph type="title"/>
          </p:nvPr>
        </p:nvSpPr>
        <p:spPr>
          <a:xfrm>
            <a:off x="289748" y="146619"/>
            <a:ext cx="7435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solidFill>
                  <a:srgbClr val="1F77FF"/>
                </a:solidFill>
                <a:latin typeface="Wix Madefor Text"/>
                <a:ea typeface="Wix Madefor Text"/>
                <a:cs typeface="Wix Madefor Text"/>
                <a:sym typeface="Wix Madefor Text"/>
              </a:rPr>
              <a:t>Where are we?</a:t>
            </a:r>
            <a:endParaRPr b="1" sz="3200">
              <a:solidFill>
                <a:srgbClr val="1F77FF"/>
              </a:solidFill>
              <a:latin typeface="Wix Madefor Text"/>
              <a:ea typeface="Wix Madefor Text"/>
              <a:cs typeface="Wix Madefor Text"/>
              <a:sym typeface="Wix Madefor Text"/>
            </a:endParaRPr>
          </a:p>
        </p:txBody>
      </p:sp>
      <p:sp>
        <p:nvSpPr>
          <p:cNvPr id="112" name="Google Shape;112;p24"/>
          <p:cNvSpPr/>
          <p:nvPr/>
        </p:nvSpPr>
        <p:spPr>
          <a:xfrm>
            <a:off x="37890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Wix Madefor Text"/>
                <a:ea typeface="Wix Madefor Text"/>
                <a:cs typeface="Wix Madefor Text"/>
                <a:sym typeface="Wix Madefor Text"/>
              </a:rPr>
              <a:t>Idea Framing</a:t>
            </a:r>
            <a:endParaRPr sz="1100">
              <a:latin typeface="Wix Madefor Text"/>
              <a:ea typeface="Wix Madefor Text"/>
              <a:cs typeface="Wix Madefor Text"/>
              <a:sym typeface="Wix Madefor Text"/>
            </a:endParaRPr>
          </a:p>
        </p:txBody>
      </p:sp>
      <p:sp>
        <p:nvSpPr>
          <p:cNvPr id="113" name="Google Shape;113;p24"/>
          <p:cNvSpPr/>
          <p:nvPr/>
        </p:nvSpPr>
        <p:spPr>
          <a:xfrm>
            <a:off x="1697803"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lang="en" sz="1000">
                <a:latin typeface="Wix Madefor Text"/>
                <a:ea typeface="Wix Madefor Text"/>
                <a:cs typeface="Wix Madefor Text"/>
                <a:sym typeface="Wix Madefor Text"/>
              </a:rPr>
              <a:t>Research &amp; Discovery</a:t>
            </a:r>
            <a:endParaRPr sz="1000">
              <a:latin typeface="Wix Madefor Text"/>
              <a:ea typeface="Wix Madefor Text"/>
              <a:cs typeface="Wix Madefor Text"/>
              <a:sym typeface="Wix Madefor Text"/>
            </a:endParaRPr>
          </a:p>
        </p:txBody>
      </p:sp>
      <p:sp>
        <p:nvSpPr>
          <p:cNvPr id="114" name="Google Shape;114;p24"/>
          <p:cNvSpPr/>
          <p:nvPr/>
        </p:nvSpPr>
        <p:spPr>
          <a:xfrm>
            <a:off x="4335610"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Wix Madefor Text"/>
                <a:ea typeface="Wix Madefor Text"/>
                <a:cs typeface="Wix Madefor Text"/>
                <a:sym typeface="Wix Madefor Text"/>
              </a:rPr>
              <a:t>Create</a:t>
            </a:r>
            <a:endParaRPr sz="1100">
              <a:latin typeface="Wix Madefor Text"/>
              <a:ea typeface="Wix Madefor Text"/>
              <a:cs typeface="Wix Madefor Text"/>
              <a:sym typeface="Wix Madefor Text"/>
            </a:endParaRPr>
          </a:p>
        </p:txBody>
      </p:sp>
      <p:sp>
        <p:nvSpPr>
          <p:cNvPr id="115" name="Google Shape;115;p24"/>
          <p:cNvSpPr/>
          <p:nvPr/>
        </p:nvSpPr>
        <p:spPr>
          <a:xfrm>
            <a:off x="5654510" y="1005793"/>
            <a:ext cx="1132800" cy="1132800"/>
          </a:xfrm>
          <a:prstGeom prst="ellipse">
            <a:avLst/>
          </a:prstGeom>
          <a:solidFill>
            <a:srgbClr val="D6E6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100">
                <a:latin typeface="Wix Madefor Text"/>
                <a:ea typeface="Wix Madefor Text"/>
                <a:cs typeface="Wix Madefor Text"/>
                <a:sym typeface="Wix Madefor Text"/>
              </a:rPr>
              <a:t>Iterate</a:t>
            </a:r>
            <a:endParaRPr b="1" sz="1100">
              <a:latin typeface="Wix Madefor Text"/>
              <a:ea typeface="Wix Madefor Text"/>
              <a:cs typeface="Wix Madefor Text"/>
              <a:sym typeface="Wix Madefor Text"/>
            </a:endParaRPr>
          </a:p>
        </p:txBody>
      </p:sp>
      <p:sp>
        <p:nvSpPr>
          <p:cNvPr id="116" name="Google Shape;116;p24"/>
          <p:cNvSpPr/>
          <p:nvPr/>
        </p:nvSpPr>
        <p:spPr>
          <a:xfrm>
            <a:off x="6973410" y="1005793"/>
            <a:ext cx="1132800" cy="1132800"/>
          </a:xfrm>
          <a:prstGeom prst="ellipse">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Wix Madefor Text"/>
                <a:ea typeface="Wix Madefor Text"/>
                <a:cs typeface="Wix Madefor Text"/>
                <a:sym typeface="Wix Madefor Text"/>
              </a:rPr>
              <a:t>Finalize</a:t>
            </a:r>
            <a:endParaRPr sz="1100">
              <a:latin typeface="Wix Madefor Text"/>
              <a:ea typeface="Wix Madefor Text"/>
              <a:cs typeface="Wix Madefor Text"/>
              <a:sym typeface="Wix Madefor Text"/>
            </a:endParaRPr>
          </a:p>
        </p:txBody>
      </p:sp>
      <p:sp>
        <p:nvSpPr>
          <p:cNvPr id="117" name="Google Shape;117;p24"/>
          <p:cNvSpPr txBox="1"/>
          <p:nvPr/>
        </p:nvSpPr>
        <p:spPr>
          <a:xfrm>
            <a:off x="378900" y="2298702"/>
            <a:ext cx="1186500" cy="2154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Identifying an idea or a need your website will address</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Take time to understand your site visitors’ needs </a:t>
            </a:r>
            <a:endParaRPr sz="700">
              <a:solidFill>
                <a:srgbClr val="245BF6"/>
              </a:solidFill>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900">
              <a:solidFill>
                <a:srgbClr val="245BF6"/>
              </a:solidFill>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100">
              <a:solidFill>
                <a:srgbClr val="000000"/>
              </a:solidFill>
              <a:latin typeface="Wix Madefor Text"/>
              <a:ea typeface="Wix Madefor Text"/>
              <a:cs typeface="Wix Madefor Text"/>
              <a:sym typeface="Wix Madefor Text"/>
            </a:endParaRPr>
          </a:p>
        </p:txBody>
      </p:sp>
      <p:sp>
        <p:nvSpPr>
          <p:cNvPr id="118" name="Google Shape;118;p24"/>
          <p:cNvSpPr txBox="1"/>
          <p:nvPr/>
        </p:nvSpPr>
        <p:spPr>
          <a:xfrm>
            <a:off x="1697800" y="2298694"/>
            <a:ext cx="11328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1000"/>
              </a:spcAft>
              <a:buSzPts val="900"/>
              <a:buFont typeface="Poppins"/>
              <a:buChar char="●"/>
            </a:pPr>
            <a:r>
              <a:rPr lang="en" sz="900">
                <a:latin typeface="Wix Madefor Text"/>
                <a:ea typeface="Wix Madefor Text"/>
                <a:cs typeface="Wix Madefor Text"/>
                <a:sym typeface="Wix Madefor Text"/>
              </a:rPr>
              <a:t>Gather visual and functional inspiration: Look at other businesses and websites doing similar things</a:t>
            </a:r>
            <a:endParaRPr sz="900">
              <a:latin typeface="Wix Madefor Text"/>
              <a:ea typeface="Wix Madefor Text"/>
              <a:cs typeface="Wix Madefor Text"/>
              <a:sym typeface="Wix Madefor Text"/>
            </a:endParaRPr>
          </a:p>
        </p:txBody>
      </p:sp>
      <p:sp>
        <p:nvSpPr>
          <p:cNvPr id="119" name="Google Shape;119;p24"/>
          <p:cNvSpPr txBox="1"/>
          <p:nvPr/>
        </p:nvSpPr>
        <p:spPr>
          <a:xfrm>
            <a:off x="3016700" y="2298705"/>
            <a:ext cx="1242600" cy="25482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Determine the content &amp; structure of your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paths site visitors will take on the 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Determine the layout of each page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Sketch!</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20" name="Google Shape;120;p24"/>
          <p:cNvSpPr txBox="1"/>
          <p:nvPr/>
        </p:nvSpPr>
        <p:spPr>
          <a:xfrm>
            <a:off x="4335600" y="2298694"/>
            <a:ext cx="1132800" cy="19923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Map out your sketch onto a website</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Create or refine the content for the site, like text, images, and videos.</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21" name="Google Shape;121;p24"/>
          <p:cNvSpPr txBox="1"/>
          <p:nvPr/>
        </p:nvSpPr>
        <p:spPr>
          <a:xfrm>
            <a:off x="5654500" y="2298702"/>
            <a:ext cx="1242600" cy="26976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b="1" lang="en" sz="900">
                <a:latin typeface="Wix Madefor Text"/>
                <a:ea typeface="Wix Madefor Text"/>
                <a:cs typeface="Wix Madefor Text"/>
                <a:sym typeface="Wix Madefor Text"/>
              </a:rPr>
              <a:t>Use the content you created or gathered to create a website that’s delightful, easy, intuitive, &amp; accessible, to use.</a:t>
            </a:r>
            <a:endParaRPr b="1"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Experiment, share, get feedback, iterate, experiment, share, get feedback, iterate</a:t>
            </a:r>
            <a:endParaRPr sz="900">
              <a:latin typeface="Wix Madefor Text"/>
              <a:ea typeface="Wix Madefor Text"/>
              <a:cs typeface="Wix Madefor Text"/>
              <a:sym typeface="Wix Madefor Text"/>
            </a:endParaRPr>
          </a:p>
          <a:p>
            <a:pPr indent="0" lvl="0" marL="0" rtl="0" algn="l">
              <a:lnSpc>
                <a:spcPct val="115000"/>
              </a:lnSpc>
              <a:spcBef>
                <a:spcPts val="1000"/>
              </a:spcBef>
              <a:spcAft>
                <a:spcPts val="0"/>
              </a:spcAft>
              <a:buNone/>
            </a:pPr>
            <a:r>
              <a:t/>
            </a:r>
            <a:endParaRPr sz="1100">
              <a:latin typeface="Wix Madefor Text"/>
              <a:ea typeface="Wix Madefor Text"/>
              <a:cs typeface="Wix Madefor Text"/>
              <a:sym typeface="Wix Madefor Text"/>
            </a:endParaRPr>
          </a:p>
        </p:txBody>
      </p:sp>
      <p:sp>
        <p:nvSpPr>
          <p:cNvPr id="122" name="Google Shape;122;p24"/>
          <p:cNvSpPr txBox="1"/>
          <p:nvPr/>
        </p:nvSpPr>
        <p:spPr>
          <a:xfrm>
            <a:off x="6973400" y="2298704"/>
            <a:ext cx="1132800" cy="1735500"/>
          </a:xfrm>
          <a:prstGeom prst="rect">
            <a:avLst/>
          </a:prstGeom>
          <a:noFill/>
          <a:ln>
            <a:noFill/>
          </a:ln>
        </p:spPr>
        <p:txBody>
          <a:bodyPr anchorCtr="0" anchor="t" bIns="91425" lIns="91425" spcFirstLastPara="1" rIns="91425" wrap="square" tIns="91425">
            <a:noAutofit/>
          </a:bodyPr>
          <a:lstStyle/>
          <a:p>
            <a:pPr indent="-114300" lvl="0" marL="57150" rtl="0" algn="l">
              <a:lnSpc>
                <a:spcPct val="115000"/>
              </a:lnSpc>
              <a:spcBef>
                <a:spcPts val="0"/>
              </a:spcBef>
              <a:spcAft>
                <a:spcPts val="0"/>
              </a:spcAft>
              <a:buSzPts val="900"/>
              <a:buFont typeface="Wix Madefor Text"/>
              <a:buChar char="●"/>
            </a:pPr>
            <a:r>
              <a:rPr lang="en" sz="900">
                <a:latin typeface="Wix Madefor Text"/>
                <a:ea typeface="Wix Madefor Text"/>
                <a:cs typeface="Wix Madefor Text"/>
                <a:sym typeface="Wix Madefor Text"/>
              </a:rPr>
              <a:t>Get final feedback</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0"/>
              </a:spcAft>
              <a:buSzPts val="900"/>
              <a:buFont typeface="Wix Madefor Text"/>
              <a:buChar char="●"/>
            </a:pPr>
            <a:r>
              <a:rPr lang="en" sz="900">
                <a:latin typeface="Wix Madefor Text"/>
                <a:ea typeface="Wix Madefor Text"/>
                <a:cs typeface="Wix Madefor Text"/>
                <a:sym typeface="Wix Madefor Text"/>
              </a:rPr>
              <a:t>Fix &amp; prepare your final project!</a:t>
            </a:r>
            <a:endParaRPr sz="900">
              <a:latin typeface="Wix Madefor Text"/>
              <a:ea typeface="Wix Madefor Text"/>
              <a:cs typeface="Wix Madefor Text"/>
              <a:sym typeface="Wix Madefor Text"/>
            </a:endParaRPr>
          </a:p>
          <a:p>
            <a:pPr indent="-114300" lvl="0" marL="57150" rtl="0" algn="l">
              <a:lnSpc>
                <a:spcPct val="115000"/>
              </a:lnSpc>
              <a:spcBef>
                <a:spcPts val="1000"/>
              </a:spcBef>
              <a:spcAft>
                <a:spcPts val="1000"/>
              </a:spcAft>
              <a:buSzPts val="900"/>
              <a:buFont typeface="Wix Madefor Text"/>
              <a:buChar char="●"/>
            </a:pPr>
            <a:r>
              <a:rPr lang="en" sz="900">
                <a:latin typeface="Wix Madefor Text"/>
                <a:ea typeface="Wix Madefor Text"/>
                <a:cs typeface="Wix Madefor Text"/>
                <a:sym typeface="Wix Madefor Text"/>
              </a:rPr>
              <a:t>Share your creation with the world</a:t>
            </a:r>
            <a:endParaRPr sz="900">
              <a:latin typeface="Wix Madefor Text"/>
              <a:ea typeface="Wix Madefor Text"/>
              <a:cs typeface="Wix Madefor Text"/>
              <a:sym typeface="Wix Madefor Text"/>
            </a:endParaRPr>
          </a:p>
        </p:txBody>
      </p:sp>
      <p:sp>
        <p:nvSpPr>
          <p:cNvPr id="123" name="Google Shape;123;p24"/>
          <p:cNvSpPr/>
          <p:nvPr/>
        </p:nvSpPr>
        <p:spPr>
          <a:xfrm>
            <a:off x="3016707" y="1005793"/>
            <a:ext cx="1132800" cy="1132800"/>
          </a:xfrm>
          <a:prstGeom prst="ellipse">
            <a:avLst/>
          </a:prstGeom>
          <a:no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lang="en" sz="1100">
                <a:latin typeface="Wix Madefor Text"/>
                <a:ea typeface="Wix Madefor Text"/>
                <a:cs typeface="Wix Madefor Text"/>
                <a:sym typeface="Wix Madefor Text"/>
              </a:rPr>
              <a:t>Plan</a:t>
            </a:r>
            <a:endParaRPr sz="1100">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7" name="Shape 127"/>
        <p:cNvGrpSpPr/>
        <p:nvPr/>
      </p:nvGrpSpPr>
      <p:grpSpPr>
        <a:xfrm>
          <a:off x="0" y="0"/>
          <a:ext cx="0" cy="0"/>
          <a:chOff x="0" y="0"/>
          <a:chExt cx="0" cy="0"/>
        </a:xfrm>
      </p:grpSpPr>
      <p:sp>
        <p:nvSpPr>
          <p:cNvPr id="128" name="Google Shape;128;p25"/>
          <p:cNvSpPr txBox="1"/>
          <p:nvPr/>
        </p:nvSpPr>
        <p:spPr>
          <a:xfrm>
            <a:off x="322050" y="1218150"/>
            <a:ext cx="3857700" cy="2707200"/>
          </a:xfrm>
          <a:prstGeom prst="rect">
            <a:avLst/>
          </a:prstGeom>
          <a:noFill/>
          <a:ln>
            <a:noFill/>
          </a:ln>
        </p:spPr>
        <p:txBody>
          <a:bodyPr anchorCtr="0" anchor="ctr" bIns="91425" lIns="91425" spcFirstLastPara="1" rIns="91425" wrap="square" tIns="91425">
            <a:noAutofit/>
          </a:bodyPr>
          <a:lstStyle/>
          <a:p>
            <a:pPr indent="0" lvl="0" marL="0" rtl="0" algn="l">
              <a:lnSpc>
                <a:spcPct val="130000"/>
              </a:lnSpc>
              <a:spcBef>
                <a:spcPts val="0"/>
              </a:spcBef>
              <a:spcAft>
                <a:spcPts val="0"/>
              </a:spcAft>
              <a:buNone/>
            </a:pPr>
            <a:r>
              <a:rPr b="1" lang="en" sz="3200">
                <a:latin typeface="Wix Madefor Text"/>
                <a:ea typeface="Wix Madefor Text"/>
                <a:cs typeface="Wix Madefor Text"/>
                <a:sym typeface="Wix Madefor Text"/>
              </a:rPr>
              <a:t>This is a class about accessibility and inclusion.</a:t>
            </a:r>
            <a:endParaRPr sz="3200"/>
          </a:p>
        </p:txBody>
      </p:sp>
      <p:grpSp>
        <p:nvGrpSpPr>
          <p:cNvPr id="129" name="Google Shape;129;p25"/>
          <p:cNvGrpSpPr/>
          <p:nvPr/>
        </p:nvGrpSpPr>
        <p:grpSpPr>
          <a:xfrm>
            <a:off x="4504375" y="303175"/>
            <a:ext cx="3677100" cy="4422000"/>
            <a:chOff x="4453350" y="252150"/>
            <a:chExt cx="3677100" cy="4422000"/>
          </a:xfrm>
        </p:grpSpPr>
        <p:sp>
          <p:nvSpPr>
            <p:cNvPr id="130" name="Google Shape;130;p25"/>
            <p:cNvSpPr/>
            <p:nvPr/>
          </p:nvSpPr>
          <p:spPr>
            <a:xfrm>
              <a:off x="4453350" y="252150"/>
              <a:ext cx="3677100" cy="4422000"/>
            </a:xfrm>
            <a:prstGeom prst="rect">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 name="Google Shape;131;p25"/>
            <p:cNvPicPr preferRelativeResize="0"/>
            <p:nvPr/>
          </p:nvPicPr>
          <p:blipFill>
            <a:blip r:embed="rId3">
              <a:alphaModFix/>
            </a:blip>
            <a:stretch>
              <a:fillRect/>
            </a:stretch>
          </p:blipFill>
          <p:spPr>
            <a:xfrm>
              <a:off x="4584360" y="434000"/>
              <a:ext cx="3216437" cy="1889022"/>
            </a:xfrm>
            <a:prstGeom prst="rect">
              <a:avLst/>
            </a:prstGeom>
            <a:noFill/>
            <a:ln>
              <a:noFill/>
            </a:ln>
          </p:spPr>
        </p:pic>
        <p:pic>
          <p:nvPicPr>
            <p:cNvPr id="132" name="Google Shape;132;p25"/>
            <p:cNvPicPr preferRelativeResize="0"/>
            <p:nvPr/>
          </p:nvPicPr>
          <p:blipFill>
            <a:blip r:embed="rId4">
              <a:alphaModFix/>
            </a:blip>
            <a:stretch>
              <a:fillRect/>
            </a:stretch>
          </p:blipFill>
          <p:spPr>
            <a:xfrm>
              <a:off x="4711500" y="3060008"/>
              <a:ext cx="3029751" cy="1377729"/>
            </a:xfrm>
            <a:prstGeom prst="rect">
              <a:avLst/>
            </a:prstGeom>
            <a:noFill/>
            <a:ln>
              <a:noFill/>
            </a:ln>
          </p:spPr>
        </p:pic>
        <p:pic>
          <p:nvPicPr>
            <p:cNvPr id="133" name="Google Shape;133;p25"/>
            <p:cNvPicPr preferRelativeResize="0"/>
            <p:nvPr/>
          </p:nvPicPr>
          <p:blipFill>
            <a:blip r:embed="rId5">
              <a:alphaModFix/>
            </a:blip>
            <a:stretch>
              <a:fillRect/>
            </a:stretch>
          </p:blipFill>
          <p:spPr>
            <a:xfrm>
              <a:off x="4733243" y="2387651"/>
              <a:ext cx="1872468" cy="542220"/>
            </a:xfrm>
            <a:prstGeom prst="rect">
              <a:avLst/>
            </a:prstGeom>
            <a:noFill/>
            <a:ln>
              <a:noFill/>
            </a:ln>
          </p:spPr>
        </p:pic>
        <p:pic>
          <p:nvPicPr>
            <p:cNvPr id="134" name="Google Shape;134;p25"/>
            <p:cNvPicPr preferRelativeResize="0"/>
            <p:nvPr/>
          </p:nvPicPr>
          <p:blipFill>
            <a:blip r:embed="rId6">
              <a:alphaModFix/>
            </a:blip>
            <a:stretch>
              <a:fillRect/>
            </a:stretch>
          </p:blipFill>
          <p:spPr>
            <a:xfrm>
              <a:off x="6736724" y="2256996"/>
              <a:ext cx="1212403" cy="1377730"/>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8" name="Shape 138"/>
        <p:cNvGrpSpPr/>
        <p:nvPr/>
      </p:nvGrpSpPr>
      <p:grpSpPr>
        <a:xfrm>
          <a:off x="0" y="0"/>
          <a:ext cx="0" cy="0"/>
          <a:chOff x="0" y="0"/>
          <a:chExt cx="0" cy="0"/>
        </a:xfrm>
      </p:grpSpPr>
      <p:sp>
        <p:nvSpPr>
          <p:cNvPr id="139" name="Google Shape;139;p26"/>
          <p:cNvSpPr txBox="1"/>
          <p:nvPr/>
        </p:nvSpPr>
        <p:spPr>
          <a:xfrm>
            <a:off x="322050" y="1218150"/>
            <a:ext cx="3857700" cy="2707200"/>
          </a:xfrm>
          <a:prstGeom prst="rect">
            <a:avLst/>
          </a:prstGeom>
          <a:noFill/>
          <a:ln>
            <a:noFill/>
          </a:ln>
        </p:spPr>
        <p:txBody>
          <a:bodyPr anchorCtr="0" anchor="ctr"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Our goal </a:t>
            </a:r>
            <a:r>
              <a:rPr lang="en">
                <a:latin typeface="Wix Madefor Text"/>
                <a:ea typeface="Wix Madefor Text"/>
                <a:cs typeface="Wix Madefor Text"/>
                <a:sym typeface="Wix Madefor Text"/>
              </a:rPr>
              <a:t>should be to build an Internet that everyone can identify with and use, regardless of their race, background, religion, gender, or sexual orientation, or ability. It’s important that we create websites that are inclusive for all.</a:t>
            </a:r>
            <a:endParaRPr/>
          </a:p>
        </p:txBody>
      </p:sp>
      <p:grpSp>
        <p:nvGrpSpPr>
          <p:cNvPr id="140" name="Google Shape;140;p26"/>
          <p:cNvGrpSpPr/>
          <p:nvPr/>
        </p:nvGrpSpPr>
        <p:grpSpPr>
          <a:xfrm>
            <a:off x="4504375" y="303175"/>
            <a:ext cx="3677100" cy="4422000"/>
            <a:chOff x="4453350" y="252150"/>
            <a:chExt cx="3677100" cy="4422000"/>
          </a:xfrm>
        </p:grpSpPr>
        <p:sp>
          <p:nvSpPr>
            <p:cNvPr id="141" name="Google Shape;141;p26"/>
            <p:cNvSpPr/>
            <p:nvPr/>
          </p:nvSpPr>
          <p:spPr>
            <a:xfrm>
              <a:off x="4453350" y="252150"/>
              <a:ext cx="3677100" cy="4422000"/>
            </a:xfrm>
            <a:prstGeom prst="rect">
              <a:avLst/>
            </a:prstGeom>
            <a:solidFill>
              <a:srgbClr val="FFFFFF"/>
            </a:soli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2" name="Google Shape;142;p26"/>
            <p:cNvPicPr preferRelativeResize="0"/>
            <p:nvPr/>
          </p:nvPicPr>
          <p:blipFill>
            <a:blip r:embed="rId3">
              <a:alphaModFix/>
            </a:blip>
            <a:stretch>
              <a:fillRect/>
            </a:stretch>
          </p:blipFill>
          <p:spPr>
            <a:xfrm>
              <a:off x="4584360" y="434000"/>
              <a:ext cx="3216437" cy="1889022"/>
            </a:xfrm>
            <a:prstGeom prst="rect">
              <a:avLst/>
            </a:prstGeom>
            <a:noFill/>
            <a:ln>
              <a:noFill/>
            </a:ln>
          </p:spPr>
        </p:pic>
        <p:pic>
          <p:nvPicPr>
            <p:cNvPr id="143" name="Google Shape;143;p26"/>
            <p:cNvPicPr preferRelativeResize="0"/>
            <p:nvPr/>
          </p:nvPicPr>
          <p:blipFill>
            <a:blip r:embed="rId4">
              <a:alphaModFix/>
            </a:blip>
            <a:stretch>
              <a:fillRect/>
            </a:stretch>
          </p:blipFill>
          <p:spPr>
            <a:xfrm>
              <a:off x="4711500" y="3060008"/>
              <a:ext cx="3029751" cy="1377729"/>
            </a:xfrm>
            <a:prstGeom prst="rect">
              <a:avLst/>
            </a:prstGeom>
            <a:noFill/>
            <a:ln>
              <a:noFill/>
            </a:ln>
          </p:spPr>
        </p:pic>
        <p:pic>
          <p:nvPicPr>
            <p:cNvPr id="144" name="Google Shape;144;p26"/>
            <p:cNvPicPr preferRelativeResize="0"/>
            <p:nvPr/>
          </p:nvPicPr>
          <p:blipFill>
            <a:blip r:embed="rId5">
              <a:alphaModFix/>
            </a:blip>
            <a:stretch>
              <a:fillRect/>
            </a:stretch>
          </p:blipFill>
          <p:spPr>
            <a:xfrm>
              <a:off x="4733243" y="2387651"/>
              <a:ext cx="1872468" cy="542220"/>
            </a:xfrm>
            <a:prstGeom prst="rect">
              <a:avLst/>
            </a:prstGeom>
            <a:noFill/>
            <a:ln>
              <a:noFill/>
            </a:ln>
          </p:spPr>
        </p:pic>
        <p:pic>
          <p:nvPicPr>
            <p:cNvPr id="145" name="Google Shape;145;p26"/>
            <p:cNvPicPr preferRelativeResize="0"/>
            <p:nvPr/>
          </p:nvPicPr>
          <p:blipFill>
            <a:blip r:embed="rId6">
              <a:alphaModFix/>
            </a:blip>
            <a:stretch>
              <a:fillRect/>
            </a:stretch>
          </p:blipFill>
          <p:spPr>
            <a:xfrm>
              <a:off x="6736724" y="2256996"/>
              <a:ext cx="1212403" cy="137773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49" name="Shape 149"/>
        <p:cNvGrpSpPr/>
        <p:nvPr/>
      </p:nvGrpSpPr>
      <p:grpSpPr>
        <a:xfrm>
          <a:off x="0" y="0"/>
          <a:ext cx="0" cy="0"/>
          <a:chOff x="0" y="0"/>
          <a:chExt cx="0" cy="0"/>
        </a:xfrm>
      </p:grpSpPr>
      <p:sp>
        <p:nvSpPr>
          <p:cNvPr id="150" name="Google Shape;150;p27"/>
          <p:cNvSpPr txBox="1"/>
          <p:nvPr/>
        </p:nvSpPr>
        <p:spPr>
          <a:xfrm>
            <a:off x="626093" y="0"/>
            <a:ext cx="73113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None/>
            </a:pPr>
            <a:r>
              <a:rPr b="1" lang="en" sz="5600">
                <a:solidFill>
                  <a:srgbClr val="FFFFFF"/>
                </a:solidFill>
                <a:latin typeface="Wix Madefor Text"/>
                <a:ea typeface="Wix Madefor Text"/>
                <a:cs typeface="Wix Madefor Text"/>
                <a:sym typeface="Wix Madefor Text"/>
              </a:rPr>
              <a:t>About </a:t>
            </a:r>
            <a:r>
              <a:rPr b="1" lang="en" sz="5600" u="sng">
                <a:solidFill>
                  <a:srgbClr val="FFFFFF"/>
                </a:solidFill>
                <a:latin typeface="Wix Madefor Text"/>
                <a:ea typeface="Wix Madefor Text"/>
                <a:cs typeface="Wix Madefor Text"/>
                <a:sym typeface="Wix Madefor Text"/>
              </a:rPr>
              <a:t>16%</a:t>
            </a:r>
            <a:r>
              <a:rPr b="1" lang="en" sz="5600">
                <a:solidFill>
                  <a:srgbClr val="FFFFFF"/>
                </a:solidFill>
                <a:latin typeface="Wix Madefor Text"/>
                <a:ea typeface="Wix Madefor Text"/>
                <a:cs typeface="Wix Madefor Text"/>
                <a:sym typeface="Wix Madefor Text"/>
              </a:rPr>
              <a:t> of the world’s population has a disability.</a:t>
            </a:r>
            <a:endParaRPr sz="3200">
              <a:solidFill>
                <a:srgbClr val="FFFFFF"/>
              </a:solidFill>
              <a:latin typeface="Wix Madefor Text"/>
              <a:ea typeface="Wix Madefor Text"/>
              <a:cs typeface="Wix Madefor Text"/>
              <a:sym typeface="Wix Madefor Text"/>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