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 id="214748366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Lst>
  <p:sldSz cy="5143500" cx="9144000"/>
  <p:notesSz cx="6858000" cy="9144000"/>
  <p:embeddedFontLst>
    <p:embeddedFont>
      <p:font typeface="Wix Madefor Text"/>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11" Type="http://schemas.openxmlformats.org/officeDocument/2006/relationships/slide" Target="slides/slide5.xml"/><Relationship Id="rId22" Type="http://schemas.openxmlformats.org/officeDocument/2006/relationships/font" Target="fonts/WixMadeforText-bold.fntdata"/><Relationship Id="rId10" Type="http://schemas.openxmlformats.org/officeDocument/2006/relationships/slide" Target="slides/slide4.xml"/><Relationship Id="rId21" Type="http://schemas.openxmlformats.org/officeDocument/2006/relationships/font" Target="fonts/WixMadeforText-regular.fntdata"/><Relationship Id="rId13" Type="http://schemas.openxmlformats.org/officeDocument/2006/relationships/slide" Target="slides/slide7.xml"/><Relationship Id="rId24" Type="http://schemas.openxmlformats.org/officeDocument/2006/relationships/font" Target="fonts/WixMadeforText-boldItalic.fntdata"/><Relationship Id="rId12" Type="http://schemas.openxmlformats.org/officeDocument/2006/relationships/slide" Target="slides/slide6.xml"/><Relationship Id="rId23" Type="http://schemas.openxmlformats.org/officeDocument/2006/relationships/font" Target="fonts/WixMadeforText-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b1a8ad0434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b1a8ad0434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b2f2116ac3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b2f2116ac3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adc696b52f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adc696b52f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aa0d81c144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aa0d81c144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adc696b52f_0_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adc696b52f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cb9b5857a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cb9b5857a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b23f3cb6d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b23f3cb6d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“In this activity we’ll be exploring how to add animation and visual effects to our websites. Websites don’t have to be containers of information — this is what makes them different from print, like magazines, flyers, posters, or newspapers. Websites allow users to respond, to interact, and to be an active part of the experience (not just passively consuming data). With animation, you can be delightful and experiential, like how movies add another layer of interactivity to photos.”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b2f2116ac3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b2f2116ac3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b23f3cb6d6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b23f3cb6d6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b2f2116ac3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b2f2116ac3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b2f2116ac3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b2f2116ac3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09: Interactivity</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2">
  <p:cSld name="CUSTOM_1_2_2">
    <p:bg>
      <p:bgPr>
        <a:solidFill>
          <a:srgbClr val="32B777"/>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09: Interactivity</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2" name="Google Shape;62;p16"/>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09: Interactivity</a:t>
            </a:r>
            <a:endParaRPr sz="900">
              <a:latin typeface="Wix Madefor Text"/>
              <a:ea typeface="Wix Madefor Text"/>
              <a:cs typeface="Wix Madefor Text"/>
              <a:sym typeface="Wix Madefor Text"/>
            </a:endParaRPr>
          </a:p>
        </p:txBody>
      </p:sp>
      <p:pic>
        <p:nvPicPr>
          <p:cNvPr id="63" name="Google Shape;63;p16"/>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4" name="Shape 64"/>
        <p:cNvGrpSpPr/>
        <p:nvPr/>
      </p:nvGrpSpPr>
      <p:grpSpPr>
        <a:xfrm>
          <a:off x="0" y="0"/>
          <a:ext cx="0" cy="0"/>
          <a:chOff x="0" y="0"/>
          <a:chExt cx="0" cy="0"/>
        </a:xfrm>
      </p:grpSpPr>
      <p:cxnSp>
        <p:nvCxnSpPr>
          <p:cNvPr id="65" name="Google Shape;65;p17"/>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6" name="Google Shape;66;p17"/>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09: Interactivity</a:t>
            </a:r>
            <a:endParaRPr sz="900">
              <a:solidFill>
                <a:srgbClr val="FFFFFF"/>
              </a:solidFill>
              <a:latin typeface="Wix Madefor Text"/>
              <a:ea typeface="Wix Madefor Text"/>
              <a:cs typeface="Wix Madefor Text"/>
              <a:sym typeface="Wix Madefor Text"/>
            </a:endParaRPr>
          </a:p>
        </p:txBody>
      </p:sp>
      <p:pic>
        <p:nvPicPr>
          <p:cNvPr id="67" name="Google Shape;67;p17"/>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7.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hyperlink" Target="https://www.wix.com/website-template/view/html/2181?originUrl=https%3A%2F%2Fwww.wix.com%2Fwebsite%2Ftemplates%3Fcriteria%3Dvideographer&amp;tpClick=view_button&amp;esi=d0b0c6f8-635d-484b-8a97-b51c08b655a1" TargetMode="External"/><Relationship Id="rId5" Type="http://schemas.openxmlformats.org/officeDocument/2006/relationships/image" Target="../media/image8.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hyperlink" Target="https://www.wix.com/website-template/view/html/3656" TargetMode="External"/><Relationship Id="rId5" Type="http://schemas.openxmlformats.org/officeDocument/2006/relationships/image" Target="../media/image5.g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hyperlink" Target="https://www.wix.com/website-template/view/html/3681" TargetMode="External"/><Relationship Id="rId5" Type="http://schemas.openxmlformats.org/officeDocument/2006/relationships/image" Target="../media/image6.gi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1" name="Shape 71"/>
        <p:cNvGrpSpPr/>
        <p:nvPr/>
      </p:nvGrpSpPr>
      <p:grpSpPr>
        <a:xfrm>
          <a:off x="0" y="0"/>
          <a:ext cx="0" cy="0"/>
          <a:chOff x="0" y="0"/>
          <a:chExt cx="0" cy="0"/>
        </a:xfrm>
      </p:grpSpPr>
      <p:pic>
        <p:nvPicPr>
          <p:cNvPr id="72" name="Google Shape;72;p18"/>
          <p:cNvPicPr preferRelativeResize="0"/>
          <p:nvPr/>
        </p:nvPicPr>
        <p:blipFill>
          <a:blip r:embed="rId3">
            <a:alphaModFix/>
          </a:blip>
          <a:stretch>
            <a:fillRect/>
          </a:stretch>
        </p:blipFill>
        <p:spPr>
          <a:xfrm>
            <a:off x="5714105" y="0"/>
            <a:ext cx="3429989" cy="5143499"/>
          </a:xfrm>
          <a:prstGeom prst="rect">
            <a:avLst/>
          </a:prstGeom>
          <a:noFill/>
          <a:ln>
            <a:noFill/>
          </a:ln>
        </p:spPr>
      </p:pic>
      <p:sp>
        <p:nvSpPr>
          <p:cNvPr id="73" name="Google Shape;73;p18"/>
          <p:cNvSpPr txBox="1"/>
          <p:nvPr>
            <p:ph type="title"/>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09: Interactivity</a:t>
            </a:r>
            <a:endParaRPr sz="900">
              <a:latin typeface="Wix Madefor Text"/>
              <a:ea typeface="Wix Madefor Text"/>
              <a:cs typeface="Wix Madefor Text"/>
              <a:sym typeface="Wix Madefor Text"/>
            </a:endParaRPr>
          </a:p>
        </p:txBody>
      </p:sp>
      <p:sp>
        <p:nvSpPr>
          <p:cNvPr id="74" name="Google Shape;74;p18"/>
          <p:cNvSpPr/>
          <p:nvPr/>
        </p:nvSpPr>
        <p:spPr>
          <a:xfrm>
            <a:off x="0" y="100"/>
            <a:ext cx="5714100" cy="5143500"/>
          </a:xfrm>
          <a:prstGeom prst="rect">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8"/>
          <p:cNvSpPr txBox="1"/>
          <p:nvPr>
            <p:ph idx="2"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09</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Interactivity</a:t>
            </a:r>
            <a:endParaRPr b="1" sz="4800">
              <a:solidFill>
                <a:srgbClr val="FFFFFF"/>
              </a:solidFill>
              <a:latin typeface="Wix Madefor Text"/>
              <a:ea typeface="Wix Madefor Text"/>
              <a:cs typeface="Wix Madefor Text"/>
              <a:sym typeface="Wix Madefor Text"/>
            </a:endParaRPr>
          </a:p>
        </p:txBody>
      </p:sp>
      <p:grpSp>
        <p:nvGrpSpPr>
          <p:cNvPr id="76" name="Google Shape;76;p18"/>
          <p:cNvGrpSpPr/>
          <p:nvPr/>
        </p:nvGrpSpPr>
        <p:grpSpPr>
          <a:xfrm>
            <a:off x="743450" y="4506575"/>
            <a:ext cx="3436500" cy="257550"/>
            <a:chOff x="743450" y="4506575"/>
            <a:chExt cx="3436500" cy="257550"/>
          </a:xfrm>
        </p:grpSpPr>
        <p:sp>
          <p:nvSpPr>
            <p:cNvPr id="77" name="Google Shape;77;p18"/>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Web Design</a:t>
              </a:r>
              <a:endParaRPr>
                <a:solidFill>
                  <a:srgbClr val="FFFFFF"/>
                </a:solidFill>
                <a:latin typeface="Wix Madefor Text"/>
                <a:ea typeface="Wix Madefor Text"/>
                <a:cs typeface="Wix Madefor Text"/>
                <a:sym typeface="Wix Madefor Text"/>
              </a:endParaRPr>
            </a:p>
          </p:txBody>
        </p:sp>
        <p:cxnSp>
          <p:nvCxnSpPr>
            <p:cNvPr id="78" name="Google Shape;78;p18"/>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79" name="Google Shape;79;p18"/>
          <p:cNvPicPr preferRelativeResize="0"/>
          <p:nvPr/>
        </p:nvPicPr>
        <p:blipFill>
          <a:blip r:embed="rId4">
            <a:alphaModFix/>
          </a:blip>
          <a:stretch>
            <a:fillRect/>
          </a:stretch>
        </p:blipFill>
        <p:spPr>
          <a:xfrm rot="5400000">
            <a:off x="8288777" y="749887"/>
            <a:ext cx="1154325" cy="132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2" name="Shape 132"/>
        <p:cNvGrpSpPr/>
        <p:nvPr/>
      </p:nvGrpSpPr>
      <p:grpSpPr>
        <a:xfrm>
          <a:off x="0" y="0"/>
          <a:ext cx="0" cy="0"/>
          <a:chOff x="0" y="0"/>
          <a:chExt cx="0" cy="0"/>
        </a:xfrm>
      </p:grpSpPr>
      <p:sp>
        <p:nvSpPr>
          <p:cNvPr id="133" name="Google Shape;133;p27"/>
          <p:cNvSpPr txBox="1"/>
          <p:nvPr/>
        </p:nvSpPr>
        <p:spPr>
          <a:xfrm>
            <a:off x="460850" y="1714500"/>
            <a:ext cx="2024400" cy="1605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What interactive elements do you notice?</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What do they add to the site?</a:t>
            </a:r>
            <a:endParaRPr>
              <a:latin typeface="Wix Madefor Text"/>
              <a:ea typeface="Wix Madefor Text"/>
              <a:cs typeface="Wix Madefor Text"/>
              <a:sym typeface="Wix Madefor Text"/>
            </a:endParaRPr>
          </a:p>
        </p:txBody>
      </p:sp>
      <p:pic>
        <p:nvPicPr>
          <p:cNvPr id="134" name="Google Shape;134;p27"/>
          <p:cNvPicPr preferRelativeResize="0"/>
          <p:nvPr/>
        </p:nvPicPr>
        <p:blipFill rotWithShape="1">
          <a:blip r:embed="rId3">
            <a:alphaModFix/>
          </a:blip>
          <a:srcRect b="6507" l="0" r="0" t="0"/>
          <a:stretch/>
        </p:blipFill>
        <p:spPr>
          <a:xfrm>
            <a:off x="2817925" y="1079000"/>
            <a:ext cx="5294349" cy="2985500"/>
          </a:xfrm>
          <a:prstGeom prst="rect">
            <a:avLst/>
          </a:prstGeom>
          <a:noFill/>
          <a:ln>
            <a:noFill/>
          </a:ln>
          <a:effectLst>
            <a:outerShdw blurRad="142875" rotWithShape="0" algn="bl" dir="6960000" dist="76200">
              <a:srgbClr val="666666">
                <a:alpha val="19000"/>
              </a:srgbClr>
            </a:outerShdw>
          </a:effectLst>
        </p:spPr>
      </p:pic>
      <p:pic>
        <p:nvPicPr>
          <p:cNvPr id="135" name="Google Shape;135;p27" title="902cd3b0b59b187037734398ff9690cd.gif">
            <a:hlinkClick r:id="rId4"/>
          </p:cNvPr>
          <p:cNvPicPr preferRelativeResize="0"/>
          <p:nvPr/>
        </p:nvPicPr>
        <p:blipFill>
          <a:blip r:embed="rId5">
            <a:alphaModFix/>
          </a:blip>
          <a:stretch>
            <a:fillRect/>
          </a:stretch>
        </p:blipFill>
        <p:spPr>
          <a:xfrm>
            <a:off x="2817925" y="1223200"/>
            <a:ext cx="5294351" cy="284129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39" name="Shape 139"/>
        <p:cNvGrpSpPr/>
        <p:nvPr/>
      </p:nvGrpSpPr>
      <p:grpSpPr>
        <a:xfrm>
          <a:off x="0" y="0"/>
          <a:ext cx="0" cy="0"/>
          <a:chOff x="0" y="0"/>
          <a:chExt cx="0" cy="0"/>
        </a:xfrm>
      </p:grpSpPr>
      <p:sp>
        <p:nvSpPr>
          <p:cNvPr id="140" name="Google Shape;140;p28"/>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 did you notice about interactivity?</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4" name="Shape 144"/>
        <p:cNvGrpSpPr/>
        <p:nvPr/>
      </p:nvGrpSpPr>
      <p:grpSpPr>
        <a:xfrm>
          <a:off x="0" y="0"/>
          <a:ext cx="0" cy="0"/>
          <a:chOff x="0" y="0"/>
          <a:chExt cx="0" cy="0"/>
        </a:xfrm>
      </p:grpSpPr>
      <p:sp>
        <p:nvSpPr>
          <p:cNvPr id="145" name="Google Shape;145;p29"/>
          <p:cNvSpPr txBox="1"/>
          <p:nvPr>
            <p:ph type="title"/>
          </p:nvPr>
        </p:nvSpPr>
        <p:spPr>
          <a:xfrm>
            <a:off x="644175" y="867961"/>
            <a:ext cx="4383000" cy="107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Reflect in your Design Journal</a:t>
            </a:r>
            <a:endParaRPr b="1" sz="3200">
              <a:latin typeface="Wix Madefor Text"/>
              <a:ea typeface="Wix Madefor Text"/>
              <a:cs typeface="Wix Madefor Text"/>
              <a:sym typeface="Wix Madefor Text"/>
            </a:endParaRPr>
          </a:p>
        </p:txBody>
      </p:sp>
      <p:sp>
        <p:nvSpPr>
          <p:cNvPr id="146" name="Google Shape;146;p29"/>
          <p:cNvSpPr txBox="1"/>
          <p:nvPr/>
        </p:nvSpPr>
        <p:spPr>
          <a:xfrm>
            <a:off x="644175" y="2245500"/>
            <a:ext cx="3347700" cy="19533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What kind of interactivity will you add to your site?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 do you want to learn more about? </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t/>
            </a:r>
            <a:endParaRPr>
              <a:latin typeface="Wix Madefor Text"/>
              <a:ea typeface="Wix Madefor Text"/>
              <a:cs typeface="Wix Madefor Text"/>
              <a:sym typeface="Wix Madefor Tex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50" name="Shape 150"/>
        <p:cNvGrpSpPr/>
        <p:nvPr/>
      </p:nvGrpSpPr>
      <p:grpSpPr>
        <a:xfrm>
          <a:off x="0" y="0"/>
          <a:ext cx="0" cy="0"/>
          <a:chOff x="0" y="0"/>
          <a:chExt cx="0" cy="0"/>
        </a:xfrm>
      </p:grpSpPr>
      <p:sp>
        <p:nvSpPr>
          <p:cNvPr id="151" name="Google Shape;151;p30"/>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The end!</a:t>
            </a:r>
            <a:endParaRPr b="1" sz="48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400">
                <a:solidFill>
                  <a:srgbClr val="FFFFFF"/>
                </a:solidFill>
                <a:latin typeface="Wix Madefor Text"/>
                <a:ea typeface="Wix Madefor Text"/>
                <a:cs typeface="Wix Madefor Text"/>
                <a:sym typeface="Wix Madefor Text"/>
              </a:rPr>
              <a:t>Any questions?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31"/>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Tomorrow platform. © 2025 Wix.com, Inc.</a:t>
            </a:r>
            <a:endParaRPr sz="1050">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9"/>
          <p:cNvSpPr txBox="1"/>
          <p:nvPr>
            <p:ph type="title"/>
          </p:nvPr>
        </p:nvSpPr>
        <p:spPr>
          <a:xfrm>
            <a:off x="673638" y="6605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32B777"/>
                </a:solidFill>
                <a:latin typeface="Wix Madefor Text"/>
                <a:ea typeface="Wix Madefor Text"/>
                <a:cs typeface="Wix Madefor Text"/>
                <a:sym typeface="Wix Madefor Text"/>
              </a:rPr>
              <a:t>Big Ideas</a:t>
            </a:r>
            <a:endParaRPr b="1" sz="3200">
              <a:latin typeface="Wix Madefor Text"/>
              <a:ea typeface="Wix Madefor Text"/>
              <a:cs typeface="Wix Madefor Text"/>
              <a:sym typeface="Wix Madefor Text"/>
            </a:endParaRPr>
          </a:p>
        </p:txBody>
      </p:sp>
      <p:sp>
        <p:nvSpPr>
          <p:cNvPr id="85" name="Google Shape;85;p19"/>
          <p:cNvSpPr txBox="1"/>
          <p:nvPr/>
        </p:nvSpPr>
        <p:spPr>
          <a:xfrm>
            <a:off x="673650" y="1505875"/>
            <a:ext cx="5929200" cy="30522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Websites can be delightful and experiential; they don’t have to be static containers of information.</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Interactive elements turn passive users into active participants.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Interactive elements are anything that a user might interact with on a web page — either decorative or functional — that help call attention to places you want users to go or see. Interactive elements are anything that require a user to “act”.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Adding interactive elements is an opportunity to express your creativity.</a:t>
            </a:r>
            <a:endParaRPr>
              <a:latin typeface="Wix Madefor Text"/>
              <a:ea typeface="Wix Madefor Text"/>
              <a:cs typeface="Wix Madefor Text"/>
              <a:sym typeface="Wix Madefor Text"/>
            </a:endParaRPr>
          </a:p>
          <a:p>
            <a:pPr indent="0" lvl="0" marL="457200" rtl="0" algn="l">
              <a:lnSpc>
                <a:spcPct val="130000"/>
              </a:lnSpc>
              <a:spcBef>
                <a:spcPts val="1000"/>
              </a:spcBef>
              <a:spcAft>
                <a:spcPts val="1000"/>
              </a:spcAft>
              <a:buNone/>
            </a:pPr>
            <a:r>
              <a:t/>
            </a:r>
            <a:endParaRPr>
              <a:latin typeface="Wix Madefor Text"/>
              <a:ea typeface="Wix Madefor Text"/>
              <a:cs typeface="Wix Madefor Text"/>
              <a:sym typeface="Wix Madefor Tex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9" name="Shape 89"/>
        <p:cNvGrpSpPr/>
        <p:nvPr/>
      </p:nvGrpSpPr>
      <p:grpSpPr>
        <a:xfrm>
          <a:off x="0" y="0"/>
          <a:ext cx="0" cy="0"/>
          <a:chOff x="0" y="0"/>
          <a:chExt cx="0" cy="0"/>
        </a:xfrm>
      </p:grpSpPr>
      <p:sp>
        <p:nvSpPr>
          <p:cNvPr id="90" name="Google Shape;90;p20"/>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91" name="Google Shape;91;p20"/>
          <p:cNvSpPr txBox="1"/>
          <p:nvPr/>
        </p:nvSpPr>
        <p:spPr>
          <a:xfrm>
            <a:off x="673650" y="1421900"/>
            <a:ext cx="51801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explore the idea of creating experiential websites by tinkering with animations that spark emotions like delight.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learn how to add scrolling backgrounds to their websites.</a:t>
            </a:r>
            <a:endParaRPr>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5" name="Shape 95"/>
        <p:cNvGrpSpPr/>
        <p:nvPr/>
      </p:nvGrpSpPr>
      <p:grpSpPr>
        <a:xfrm>
          <a:off x="0" y="0"/>
          <a:ext cx="0" cy="0"/>
          <a:chOff x="0" y="0"/>
          <a:chExt cx="0" cy="0"/>
        </a:xfrm>
      </p:grpSpPr>
      <p:sp>
        <p:nvSpPr>
          <p:cNvPr id="96" name="Google Shape;96;p21"/>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97" name="Google Shape;97;p21"/>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(25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(10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01" name="Shape 101"/>
        <p:cNvGrpSpPr/>
        <p:nvPr/>
      </p:nvGrpSpPr>
      <p:grpSpPr>
        <a:xfrm>
          <a:off x="0" y="0"/>
          <a:ext cx="0" cy="0"/>
          <a:chOff x="0" y="0"/>
          <a:chExt cx="0" cy="0"/>
        </a:xfrm>
      </p:grpSpPr>
      <p:sp>
        <p:nvSpPr>
          <p:cNvPr id="102" name="Google Shape;102;p22"/>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Create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How can you make your site more interactive?</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6" name="Shape 106"/>
        <p:cNvGrpSpPr/>
        <p:nvPr/>
      </p:nvGrpSpPr>
      <p:grpSpPr>
        <a:xfrm>
          <a:off x="0" y="0"/>
          <a:ext cx="0" cy="0"/>
          <a:chOff x="0" y="0"/>
          <a:chExt cx="0" cy="0"/>
        </a:xfrm>
      </p:grpSpPr>
      <p:sp>
        <p:nvSpPr>
          <p:cNvPr id="107" name="Google Shape;107;p23"/>
          <p:cNvSpPr txBox="1"/>
          <p:nvPr>
            <p:ph type="title"/>
          </p:nvPr>
        </p:nvSpPr>
        <p:spPr>
          <a:xfrm>
            <a:off x="0" y="271975"/>
            <a:ext cx="8569500" cy="841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200">
                <a:latin typeface="Wix Madefor Text"/>
                <a:ea typeface="Wix Madefor Text"/>
                <a:cs typeface="Wix Madefor Text"/>
                <a:sym typeface="Wix Madefor Text"/>
              </a:rPr>
              <a:t>SbS Activity: Scroll &amp; Video Effects</a:t>
            </a:r>
            <a:endParaRPr b="1" sz="3200">
              <a:latin typeface="Wix Madefor Text"/>
              <a:ea typeface="Wix Madefor Text"/>
              <a:cs typeface="Wix Madefor Text"/>
              <a:sym typeface="Wix Madefor Text"/>
            </a:endParaRPr>
          </a:p>
        </p:txBody>
      </p:sp>
      <p:pic>
        <p:nvPicPr>
          <p:cNvPr id="108" name="Google Shape;108;p23"/>
          <p:cNvPicPr preferRelativeResize="0"/>
          <p:nvPr/>
        </p:nvPicPr>
        <p:blipFill rotWithShape="1">
          <a:blip r:embed="rId3">
            <a:alphaModFix/>
          </a:blip>
          <a:srcRect b="1117" l="0" r="0" t="0"/>
          <a:stretch/>
        </p:blipFill>
        <p:spPr>
          <a:xfrm>
            <a:off x="1399451" y="1113475"/>
            <a:ext cx="5904925" cy="3621525"/>
          </a:xfrm>
          <a:prstGeom prst="rect">
            <a:avLst/>
          </a:prstGeom>
          <a:noFill/>
          <a:ln>
            <a:noFill/>
          </a:ln>
          <a:effectLst>
            <a:outerShdw blurRad="142875" rotWithShape="0" algn="bl" dir="6960000" dist="76200">
              <a:srgbClr val="666666">
                <a:alpha val="19000"/>
              </a:srgbClr>
            </a:outerShdw>
          </a:effectLst>
        </p:spPr>
      </p:pic>
      <p:pic>
        <p:nvPicPr>
          <p:cNvPr id="109" name="Google Shape;109;p23"/>
          <p:cNvPicPr preferRelativeResize="0"/>
          <p:nvPr/>
        </p:nvPicPr>
        <p:blipFill>
          <a:blip r:embed="rId4">
            <a:alphaModFix/>
          </a:blip>
          <a:stretch>
            <a:fillRect/>
          </a:stretch>
        </p:blipFill>
        <p:spPr>
          <a:xfrm>
            <a:off x="1399450" y="1256200"/>
            <a:ext cx="5898668" cy="347880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13" name="Shape 113"/>
        <p:cNvGrpSpPr/>
        <p:nvPr/>
      </p:nvGrpSpPr>
      <p:grpSpPr>
        <a:xfrm>
          <a:off x="0" y="0"/>
          <a:ext cx="0" cy="0"/>
          <a:chOff x="0" y="0"/>
          <a:chExt cx="0" cy="0"/>
        </a:xfrm>
      </p:grpSpPr>
      <p:sp>
        <p:nvSpPr>
          <p:cNvPr id="114" name="Google Shape;114;p24"/>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Explore</a:t>
            </a:r>
            <a:endParaRPr b="1" sz="4500">
              <a:solidFill>
                <a:srgbClr val="FFFFFF"/>
              </a:solidFill>
              <a:latin typeface="Wix Madefor Text"/>
              <a:ea typeface="Wix Madefor Text"/>
              <a:cs typeface="Wix Madefor Text"/>
              <a:sym typeface="Wix Madefor Text"/>
            </a:endParaRPr>
          </a:p>
          <a:p>
            <a:pPr indent="0" lvl="0" marL="0" rtl="0" algn="l">
              <a:lnSpc>
                <a:spcPct val="100000"/>
              </a:lnSpc>
              <a:spcBef>
                <a:spcPts val="1000"/>
              </a:spcBef>
              <a:spcAft>
                <a:spcPts val="1000"/>
              </a:spcAft>
              <a:buNone/>
            </a:pPr>
            <a:r>
              <a:rPr lang="en" sz="2000">
                <a:solidFill>
                  <a:srgbClr val="FFFFFF"/>
                </a:solidFill>
                <a:latin typeface="Wix Madefor Text"/>
                <a:ea typeface="Wix Madefor Text"/>
                <a:cs typeface="Wix Madefor Text"/>
                <a:sym typeface="Wix Madefor Text"/>
              </a:rPr>
              <a:t>How else can websites be interactive?</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8" name="Shape 118"/>
        <p:cNvGrpSpPr/>
        <p:nvPr/>
      </p:nvGrpSpPr>
      <p:grpSpPr>
        <a:xfrm>
          <a:off x="0" y="0"/>
          <a:ext cx="0" cy="0"/>
          <a:chOff x="0" y="0"/>
          <a:chExt cx="0" cy="0"/>
        </a:xfrm>
      </p:grpSpPr>
      <p:sp>
        <p:nvSpPr>
          <p:cNvPr id="119" name="Google Shape;119;p25"/>
          <p:cNvSpPr txBox="1"/>
          <p:nvPr/>
        </p:nvSpPr>
        <p:spPr>
          <a:xfrm>
            <a:off x="460850" y="1714500"/>
            <a:ext cx="2024400" cy="1605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What interactive elements do you notice?</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What do they add to the site?</a:t>
            </a:r>
            <a:endParaRPr>
              <a:latin typeface="Wix Madefor Text"/>
              <a:ea typeface="Wix Madefor Text"/>
              <a:cs typeface="Wix Madefor Text"/>
              <a:sym typeface="Wix Madefor Text"/>
            </a:endParaRPr>
          </a:p>
        </p:txBody>
      </p:sp>
      <p:pic>
        <p:nvPicPr>
          <p:cNvPr id="120" name="Google Shape;120;p25"/>
          <p:cNvPicPr preferRelativeResize="0"/>
          <p:nvPr/>
        </p:nvPicPr>
        <p:blipFill rotWithShape="1">
          <a:blip r:embed="rId3">
            <a:alphaModFix/>
          </a:blip>
          <a:srcRect b="9412" l="0" r="0" t="0"/>
          <a:stretch/>
        </p:blipFill>
        <p:spPr>
          <a:xfrm>
            <a:off x="2817925" y="1015763"/>
            <a:ext cx="5268850" cy="3003375"/>
          </a:xfrm>
          <a:prstGeom prst="rect">
            <a:avLst/>
          </a:prstGeom>
          <a:noFill/>
          <a:ln>
            <a:noFill/>
          </a:ln>
          <a:effectLst>
            <a:outerShdw blurRad="142875" rotWithShape="0" algn="bl" dir="6960000" dist="76200">
              <a:srgbClr val="666666">
                <a:alpha val="19000"/>
              </a:srgbClr>
            </a:outerShdw>
          </a:effectLst>
        </p:spPr>
      </p:pic>
      <p:pic>
        <p:nvPicPr>
          <p:cNvPr id="121" name="Google Shape;121;p25" title="94711e93ae19973c57da2ba455b8fb75.gif">
            <a:hlinkClick r:id="rId4"/>
          </p:cNvPr>
          <p:cNvPicPr preferRelativeResize="0"/>
          <p:nvPr/>
        </p:nvPicPr>
        <p:blipFill>
          <a:blip r:embed="rId5">
            <a:alphaModFix/>
          </a:blip>
          <a:stretch>
            <a:fillRect/>
          </a:stretch>
        </p:blipFill>
        <p:spPr>
          <a:xfrm>
            <a:off x="2817925" y="1173963"/>
            <a:ext cx="5268851" cy="28451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5" name="Shape 125"/>
        <p:cNvGrpSpPr/>
        <p:nvPr/>
      </p:nvGrpSpPr>
      <p:grpSpPr>
        <a:xfrm>
          <a:off x="0" y="0"/>
          <a:ext cx="0" cy="0"/>
          <a:chOff x="0" y="0"/>
          <a:chExt cx="0" cy="0"/>
        </a:xfrm>
      </p:grpSpPr>
      <p:sp>
        <p:nvSpPr>
          <p:cNvPr id="126" name="Google Shape;126;p26"/>
          <p:cNvSpPr txBox="1"/>
          <p:nvPr/>
        </p:nvSpPr>
        <p:spPr>
          <a:xfrm>
            <a:off x="460850" y="1714500"/>
            <a:ext cx="2024400" cy="16059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What interactive elements do you notice?</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What do they add to the site?</a:t>
            </a:r>
            <a:endParaRPr>
              <a:latin typeface="Wix Madefor Text"/>
              <a:ea typeface="Wix Madefor Text"/>
              <a:cs typeface="Wix Madefor Text"/>
              <a:sym typeface="Wix Madefor Text"/>
            </a:endParaRPr>
          </a:p>
        </p:txBody>
      </p:sp>
      <p:pic>
        <p:nvPicPr>
          <p:cNvPr id="127" name="Google Shape;127;p26"/>
          <p:cNvPicPr preferRelativeResize="0"/>
          <p:nvPr/>
        </p:nvPicPr>
        <p:blipFill rotWithShape="1">
          <a:blip r:embed="rId3">
            <a:alphaModFix/>
          </a:blip>
          <a:srcRect b="9362" l="0" r="0" t="0"/>
          <a:stretch/>
        </p:blipFill>
        <p:spPr>
          <a:xfrm>
            <a:off x="2817925" y="815675"/>
            <a:ext cx="5268850" cy="3004925"/>
          </a:xfrm>
          <a:prstGeom prst="rect">
            <a:avLst/>
          </a:prstGeom>
          <a:noFill/>
          <a:ln>
            <a:noFill/>
          </a:ln>
          <a:effectLst>
            <a:outerShdw blurRad="142875" rotWithShape="0" algn="bl" dir="6960000" dist="76200">
              <a:srgbClr val="666666">
                <a:alpha val="19000"/>
              </a:srgbClr>
            </a:outerShdw>
          </a:effectLst>
        </p:spPr>
      </p:pic>
      <p:pic>
        <p:nvPicPr>
          <p:cNvPr id="128" name="Google Shape;128;p26" title="a0fa87a654c1f5158a9a5b7070919052.gif">
            <a:hlinkClick r:id="rId4"/>
          </p:cNvPr>
          <p:cNvPicPr preferRelativeResize="0"/>
          <p:nvPr/>
        </p:nvPicPr>
        <p:blipFill>
          <a:blip r:embed="rId5">
            <a:alphaModFix/>
          </a:blip>
          <a:stretch>
            <a:fillRect/>
          </a:stretch>
        </p:blipFill>
        <p:spPr>
          <a:xfrm>
            <a:off x="2817925" y="964875"/>
            <a:ext cx="5268851" cy="28627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