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Roboto"/>
      <p:regular r:id="rId28"/>
      <p:bold r:id="rId29"/>
      <p:italic r:id="rId30"/>
      <p:boldItalic r:id="rId31"/>
    </p:embeddedFont>
    <p:embeddedFont>
      <p:font typeface="Playfair Display"/>
      <p:regular r:id="rId32"/>
      <p:bold r:id="rId33"/>
      <p:italic r:id="rId34"/>
      <p:boldItalic r:id="rId35"/>
    </p:embeddedFont>
    <p:embeddedFont>
      <p:font typeface="Monoton"/>
      <p:regular r:id="rId36"/>
    </p:embeddedFont>
    <p:embeddedFont>
      <p:font typeface="Archivo Black"/>
      <p:regular r:id="rId37"/>
    </p:embeddedFont>
    <p:embeddedFont>
      <p:font typeface="Wix Madefor Text"/>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ixMadeforText-italic.fntdata"/><Relationship Id="rId20" Type="http://schemas.openxmlformats.org/officeDocument/2006/relationships/slide" Target="slides/slide14.xml"/><Relationship Id="rId41" Type="http://schemas.openxmlformats.org/officeDocument/2006/relationships/font" Target="fonts/WixMadeforText-bold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oboto-regular.fntdata"/><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5.xml"/><Relationship Id="rId33" Type="http://schemas.openxmlformats.org/officeDocument/2006/relationships/font" Target="fonts/PlayfairDisplay-bold.fntdata"/><Relationship Id="rId10" Type="http://schemas.openxmlformats.org/officeDocument/2006/relationships/slide" Target="slides/slide4.xml"/><Relationship Id="rId32" Type="http://schemas.openxmlformats.org/officeDocument/2006/relationships/font" Target="fonts/PlayfairDisplay-regular.fntdata"/><Relationship Id="rId13" Type="http://schemas.openxmlformats.org/officeDocument/2006/relationships/slide" Target="slides/slide7.xml"/><Relationship Id="rId35" Type="http://schemas.openxmlformats.org/officeDocument/2006/relationships/font" Target="fonts/PlayfairDisplay-boldItalic.fntdata"/><Relationship Id="rId12" Type="http://schemas.openxmlformats.org/officeDocument/2006/relationships/slide" Target="slides/slide6.xml"/><Relationship Id="rId34" Type="http://schemas.openxmlformats.org/officeDocument/2006/relationships/font" Target="fonts/PlayfairDisplay-italic.fntdata"/><Relationship Id="rId15" Type="http://schemas.openxmlformats.org/officeDocument/2006/relationships/slide" Target="slides/slide9.xml"/><Relationship Id="rId37" Type="http://schemas.openxmlformats.org/officeDocument/2006/relationships/font" Target="fonts/ArchivoBlack-regular.fntdata"/><Relationship Id="rId14" Type="http://schemas.openxmlformats.org/officeDocument/2006/relationships/slide" Target="slides/slide8.xml"/><Relationship Id="rId36" Type="http://schemas.openxmlformats.org/officeDocument/2006/relationships/font" Target="fonts/Monoton-regular.fntdata"/><Relationship Id="rId17" Type="http://schemas.openxmlformats.org/officeDocument/2006/relationships/slide" Target="slides/slide11.xml"/><Relationship Id="rId39" Type="http://schemas.openxmlformats.org/officeDocument/2006/relationships/font" Target="fonts/WixMadeforText-bold.fntdata"/><Relationship Id="rId16" Type="http://schemas.openxmlformats.org/officeDocument/2006/relationships/slide" Target="slides/slide10.xml"/><Relationship Id="rId38" Type="http://schemas.openxmlformats.org/officeDocument/2006/relationships/font" Target="fonts/WixMadeforText-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b2a2956367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b2a2956367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b2a2956367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b2a2956367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b2f9b9821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b2f9b9821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b2f9b98210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b2f9b98210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b2a2956367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b2a2956367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b2a2956367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b2a2956367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aa0d81c144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aa0d81c144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b2a2956367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b2a2956367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cbb45df7c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cbb45df7c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“Like colors, fonts can help you, as a designer, tell your story and send your audiences specific messages. We’re going to explore how designers use fonts and style them to create their designs.”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785207a37c_1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785207a37c_1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785207a37c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785207a37c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785207a37c_1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785207a37c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b2a2956367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b2a295636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04: Typography</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Typography</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Typography</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04: Typography</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rotWithShape="1">
          <a:blip r:embed="rId3">
            <a:alphaModFix/>
          </a:blip>
          <a:srcRect b="758" l="0" r="0" t="748"/>
          <a:stretch/>
        </p:blipFill>
        <p:spPr>
          <a:xfrm>
            <a:off x="5675512" y="100"/>
            <a:ext cx="3479427" cy="5143499"/>
          </a:xfrm>
          <a:prstGeom prst="rect">
            <a:avLst/>
          </a:prstGeom>
          <a:noFill/>
          <a:ln>
            <a:noFill/>
          </a:ln>
        </p:spPr>
      </p:pic>
      <p:sp>
        <p:nvSpPr>
          <p:cNvPr id="73" name="Google Shape;73;p18"/>
          <p:cNvSpPr txBox="1"/>
          <p:nvPr>
            <p:ph type="title"/>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Typography</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04</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Typography</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Design</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1" name="Shape 131"/>
        <p:cNvGrpSpPr/>
        <p:nvPr/>
      </p:nvGrpSpPr>
      <p:grpSpPr>
        <a:xfrm>
          <a:off x="0" y="0"/>
          <a:ext cx="0" cy="0"/>
          <a:chOff x="0" y="0"/>
          <a:chExt cx="0" cy="0"/>
        </a:xfrm>
      </p:grpSpPr>
      <p:pic>
        <p:nvPicPr>
          <p:cNvPr id="132" name="Google Shape;132;p27"/>
          <p:cNvPicPr preferRelativeResize="0"/>
          <p:nvPr/>
        </p:nvPicPr>
        <p:blipFill rotWithShape="1">
          <a:blip r:embed="rId3">
            <a:alphaModFix/>
          </a:blip>
          <a:srcRect b="1117" l="0" r="0" t="0"/>
          <a:stretch/>
        </p:blipFill>
        <p:spPr>
          <a:xfrm>
            <a:off x="4426050" y="1364050"/>
            <a:ext cx="3876650" cy="2289700"/>
          </a:xfrm>
          <a:prstGeom prst="rect">
            <a:avLst/>
          </a:prstGeom>
          <a:noFill/>
          <a:ln>
            <a:noFill/>
          </a:ln>
          <a:effectLst>
            <a:outerShdw blurRad="142875" rotWithShape="0" algn="bl" dir="6960000" dist="76200">
              <a:srgbClr val="666666">
                <a:alpha val="19000"/>
              </a:srgbClr>
            </a:outerShdw>
          </a:effectLst>
        </p:spPr>
      </p:pic>
      <p:sp>
        <p:nvSpPr>
          <p:cNvPr id="133" name="Google Shape;133;p27"/>
          <p:cNvSpPr txBox="1"/>
          <p:nvPr>
            <p:ph type="title"/>
          </p:nvPr>
        </p:nvSpPr>
        <p:spPr>
          <a:xfrm>
            <a:off x="499250" y="393875"/>
            <a:ext cx="6701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Hierarchy, size, and weight</a:t>
            </a:r>
            <a:endParaRPr b="1" sz="3200">
              <a:latin typeface="Wix Madefor Text"/>
              <a:ea typeface="Wix Madefor Text"/>
              <a:cs typeface="Wix Madefor Text"/>
              <a:sym typeface="Wix Madefor Text"/>
            </a:endParaRPr>
          </a:p>
        </p:txBody>
      </p:sp>
      <p:sp>
        <p:nvSpPr>
          <p:cNvPr id="134" name="Google Shape;134;p27"/>
          <p:cNvSpPr txBox="1"/>
          <p:nvPr/>
        </p:nvSpPr>
        <p:spPr>
          <a:xfrm>
            <a:off x="499250" y="1254275"/>
            <a:ext cx="3627000" cy="3507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Hierarchy</a:t>
            </a:r>
            <a:r>
              <a:rPr lang="en">
                <a:latin typeface="Wix Madefor Text"/>
                <a:ea typeface="Wix Madefor Text"/>
                <a:cs typeface="Wix Madefor Text"/>
                <a:sym typeface="Wix Madefor Text"/>
              </a:rPr>
              <a:t> of text helps you decide what’s most important through:</a:t>
            </a:r>
            <a:endParaRPr>
              <a:latin typeface="Wix Madefor Text"/>
              <a:ea typeface="Wix Madefor Text"/>
              <a:cs typeface="Wix Madefor Text"/>
              <a:sym typeface="Wix Madefor Text"/>
            </a:endParaRPr>
          </a:p>
          <a:p>
            <a:pPr indent="-317500" lvl="0" marL="457200" rtl="0" algn="l">
              <a:lnSpc>
                <a:spcPct val="130000"/>
              </a:lnSpc>
              <a:spcBef>
                <a:spcPts val="1100"/>
              </a:spcBef>
              <a:spcAft>
                <a:spcPts val="0"/>
              </a:spcAft>
              <a:buSzPts val="1400"/>
              <a:buFont typeface="Wix Madefor Text"/>
              <a:buChar char="●"/>
            </a:pPr>
            <a:r>
              <a:rPr b="1" lang="en">
                <a:latin typeface="Wix Madefor Text"/>
                <a:ea typeface="Wix Madefor Text"/>
                <a:cs typeface="Wix Madefor Text"/>
                <a:sym typeface="Wix Madefor Text"/>
              </a:rPr>
              <a:t>Size</a:t>
            </a:r>
            <a:r>
              <a:rPr lang="en">
                <a:latin typeface="Wix Madefor Text"/>
                <a:ea typeface="Wix Madefor Text"/>
                <a:cs typeface="Wix Madefor Text"/>
                <a:sym typeface="Wix Madefor Text"/>
              </a:rPr>
              <a:t>: large or small</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b="1" lang="en">
                <a:latin typeface="Wix Madefor Text"/>
                <a:ea typeface="Wix Madefor Text"/>
                <a:cs typeface="Wix Madefor Text"/>
                <a:sym typeface="Wix Madefor Text"/>
              </a:rPr>
              <a:t>Weight</a:t>
            </a:r>
            <a:r>
              <a:rPr lang="en">
                <a:latin typeface="Wix Madefor Text"/>
                <a:ea typeface="Wix Madefor Text"/>
                <a:cs typeface="Wix Madefor Text"/>
                <a:sym typeface="Wix Madefor Text"/>
              </a:rPr>
              <a:t>: thick or thin</a:t>
            </a:r>
            <a:endParaRPr>
              <a:latin typeface="Wix Madefor Text"/>
              <a:ea typeface="Wix Madefor Text"/>
              <a:cs typeface="Wix Madefor Text"/>
              <a:sym typeface="Wix Madefor Text"/>
            </a:endParaRPr>
          </a:p>
          <a:p>
            <a:pPr indent="-317500" lvl="0" marL="457200" rtl="0" algn="l">
              <a:lnSpc>
                <a:spcPct val="130000"/>
              </a:lnSpc>
              <a:spcBef>
                <a:spcPts val="0"/>
              </a:spcBef>
              <a:spcAft>
                <a:spcPts val="0"/>
              </a:spcAft>
              <a:buSzPts val="1400"/>
              <a:buFont typeface="Wix Madefor Text"/>
              <a:buChar char="●"/>
            </a:pPr>
            <a:r>
              <a:rPr b="1" lang="en">
                <a:latin typeface="Wix Madefor Text"/>
                <a:ea typeface="Wix Madefor Text"/>
                <a:cs typeface="Wix Madefor Text"/>
                <a:sym typeface="Wix Madefor Text"/>
              </a:rPr>
              <a:t>Placement</a:t>
            </a:r>
            <a:r>
              <a:rPr lang="en">
                <a:latin typeface="Wix Madefor Text"/>
                <a:ea typeface="Wix Madefor Text"/>
                <a:cs typeface="Wix Madefor Text"/>
                <a:sym typeface="Wix Madefor Text"/>
              </a:rPr>
              <a:t>: towards the top or towards the bottom</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We read webpages like books: top to bottom, left to right. Think of reading a magazine: hierarchy helps us move through the page and decide what information is important for us.</a:t>
            </a:r>
            <a:endParaRPr>
              <a:latin typeface="Wix Madefor Text"/>
              <a:ea typeface="Wix Madefor Text"/>
              <a:cs typeface="Wix Madefor Text"/>
              <a:sym typeface="Wix Madefor Text"/>
            </a:endParaRPr>
          </a:p>
        </p:txBody>
      </p:sp>
      <p:pic>
        <p:nvPicPr>
          <p:cNvPr id="135" name="Google Shape;135;p27"/>
          <p:cNvPicPr preferRelativeResize="0"/>
          <p:nvPr/>
        </p:nvPicPr>
        <p:blipFill>
          <a:blip r:embed="rId4">
            <a:alphaModFix/>
          </a:blip>
          <a:stretch>
            <a:fillRect/>
          </a:stretch>
        </p:blipFill>
        <p:spPr>
          <a:xfrm>
            <a:off x="4426050" y="1466125"/>
            <a:ext cx="3876652" cy="2187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9" name="Shape 139"/>
        <p:cNvGrpSpPr/>
        <p:nvPr/>
      </p:nvGrpSpPr>
      <p:grpSpPr>
        <a:xfrm>
          <a:off x="0" y="0"/>
          <a:ext cx="0" cy="0"/>
          <a:chOff x="0" y="0"/>
          <a:chExt cx="0" cy="0"/>
        </a:xfrm>
      </p:grpSpPr>
      <p:sp>
        <p:nvSpPr>
          <p:cNvPr id="140" name="Google Shape;140;p28"/>
          <p:cNvSpPr txBox="1"/>
          <p:nvPr>
            <p:ph type="title"/>
          </p:nvPr>
        </p:nvSpPr>
        <p:spPr>
          <a:xfrm>
            <a:off x="671975" y="879250"/>
            <a:ext cx="505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Rule of three</a:t>
            </a:r>
            <a:endParaRPr b="1" sz="3200">
              <a:latin typeface="Wix Madefor Text"/>
              <a:ea typeface="Wix Madefor Text"/>
              <a:cs typeface="Wix Madefor Text"/>
              <a:sym typeface="Wix Madefor Text"/>
            </a:endParaRPr>
          </a:p>
        </p:txBody>
      </p:sp>
      <p:sp>
        <p:nvSpPr>
          <p:cNvPr id="141" name="Google Shape;141;p28"/>
          <p:cNvSpPr txBox="1"/>
          <p:nvPr/>
        </p:nvSpPr>
        <p:spPr>
          <a:xfrm>
            <a:off x="671975" y="1756850"/>
            <a:ext cx="3559800" cy="2332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Websites typically use </a:t>
            </a:r>
            <a:r>
              <a:rPr b="1" lang="en">
                <a:latin typeface="Wix Madefor Text"/>
                <a:ea typeface="Wix Madefor Text"/>
                <a:cs typeface="Wix Madefor Text"/>
                <a:sym typeface="Wix Madefor Text"/>
              </a:rPr>
              <a:t>two or three fonts (three max!)</a:t>
            </a:r>
            <a:r>
              <a:rPr lang="en">
                <a:latin typeface="Wix Madefor Text"/>
                <a:ea typeface="Wix Madefor Text"/>
                <a:cs typeface="Wix Madefor Text"/>
                <a:sym typeface="Wix Madefor Text"/>
              </a:rPr>
              <a:t>.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b="1" lang="en">
                <a:latin typeface="Wix Madefor Text"/>
                <a:ea typeface="Wix Madefor Text"/>
                <a:cs typeface="Wix Madefor Text"/>
                <a:sym typeface="Wix Madefor Text"/>
              </a:rPr>
              <a:t>Headings</a:t>
            </a:r>
            <a:r>
              <a:rPr lang="en">
                <a:latin typeface="Wix Madefor Text"/>
                <a:ea typeface="Wix Madefor Text"/>
                <a:cs typeface="Wix Madefor Text"/>
                <a:sym typeface="Wix Madefor Text"/>
              </a:rPr>
              <a:t> (titles) are typically one font, and body text (paragraphs) are typically another font.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To help organize, headings are labeled as H1, then get smaller with each number.</a:t>
            </a:r>
            <a:endParaRPr>
              <a:latin typeface="Wix Madefor Text"/>
              <a:ea typeface="Wix Madefor Text"/>
              <a:cs typeface="Wix Madefor Text"/>
              <a:sym typeface="Wix Madefor Text"/>
            </a:endParaRPr>
          </a:p>
        </p:txBody>
      </p:sp>
      <p:sp>
        <p:nvSpPr>
          <p:cNvPr id="142" name="Google Shape;142;p28"/>
          <p:cNvSpPr txBox="1"/>
          <p:nvPr/>
        </p:nvSpPr>
        <p:spPr>
          <a:xfrm>
            <a:off x="4816825" y="1778750"/>
            <a:ext cx="3176400" cy="2015100"/>
          </a:xfrm>
          <a:prstGeom prst="rect">
            <a:avLst/>
          </a:prstGeom>
          <a:noFill/>
          <a:ln cap="flat" cmpd="sng" w="9525">
            <a:solidFill>
              <a:srgbClr val="1F77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2400">
                <a:latin typeface="Monoton"/>
                <a:ea typeface="Monoton"/>
                <a:cs typeface="Monoton"/>
                <a:sym typeface="Monoton"/>
              </a:rPr>
              <a:t>This is a title</a:t>
            </a:r>
            <a:endParaRPr sz="2400">
              <a:latin typeface="Monoton"/>
              <a:ea typeface="Monoton"/>
              <a:cs typeface="Monoton"/>
              <a:sym typeface="Monoton"/>
            </a:endParaRPr>
          </a:p>
          <a:p>
            <a:pPr indent="0" lvl="0" marL="0" rtl="0" algn="l">
              <a:lnSpc>
                <a:spcPct val="150000"/>
              </a:lnSpc>
              <a:spcBef>
                <a:spcPts val="0"/>
              </a:spcBef>
              <a:spcAft>
                <a:spcPts val="0"/>
              </a:spcAft>
              <a:buNone/>
            </a:pPr>
            <a:r>
              <a:rPr b="1" lang="en" sz="1600">
                <a:latin typeface="Source Sans Pro"/>
                <a:ea typeface="Source Sans Pro"/>
                <a:cs typeface="Source Sans Pro"/>
                <a:sym typeface="Source Sans Pro"/>
              </a:rPr>
              <a:t>THIS IS A SUBTITLE</a:t>
            </a:r>
            <a:endParaRPr b="1" sz="1600">
              <a:latin typeface="Source Sans Pro"/>
              <a:ea typeface="Source Sans Pro"/>
              <a:cs typeface="Source Sans Pro"/>
              <a:sym typeface="Source Sans Pro"/>
            </a:endParaRPr>
          </a:p>
          <a:p>
            <a:pPr indent="0" lvl="0" marL="0" rtl="0" algn="l">
              <a:lnSpc>
                <a:spcPct val="100000"/>
              </a:lnSpc>
              <a:spcBef>
                <a:spcPts val="1000"/>
              </a:spcBef>
              <a:spcAft>
                <a:spcPts val="0"/>
              </a:spcAft>
              <a:buNone/>
            </a:pPr>
            <a:r>
              <a:rPr lang="en" sz="1500">
                <a:latin typeface="Source Sans Pro"/>
                <a:ea typeface="Source Sans Pro"/>
                <a:cs typeface="Source Sans Pro"/>
                <a:sym typeface="Source Sans Pro"/>
              </a:rPr>
              <a:t>This is body or paragraph text. This is where you write the long part of your website text.</a:t>
            </a:r>
            <a:endParaRPr sz="1500">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6" name="Shape 146"/>
        <p:cNvGrpSpPr/>
        <p:nvPr/>
      </p:nvGrpSpPr>
      <p:grpSpPr>
        <a:xfrm>
          <a:off x="0" y="0"/>
          <a:ext cx="0" cy="0"/>
          <a:chOff x="0" y="0"/>
          <a:chExt cx="0" cy="0"/>
        </a:xfrm>
      </p:grpSpPr>
      <p:pic>
        <p:nvPicPr>
          <p:cNvPr id="147" name="Google Shape;147;p29"/>
          <p:cNvPicPr preferRelativeResize="0"/>
          <p:nvPr/>
        </p:nvPicPr>
        <p:blipFill rotWithShape="1">
          <a:blip r:embed="rId3">
            <a:alphaModFix/>
          </a:blip>
          <a:srcRect b="1117" l="0" r="0" t="0"/>
          <a:stretch/>
        </p:blipFill>
        <p:spPr>
          <a:xfrm>
            <a:off x="2955575" y="955513"/>
            <a:ext cx="5370568" cy="3232475"/>
          </a:xfrm>
          <a:prstGeom prst="rect">
            <a:avLst/>
          </a:prstGeom>
          <a:noFill/>
          <a:ln>
            <a:noFill/>
          </a:ln>
          <a:effectLst>
            <a:outerShdw blurRad="142875" rotWithShape="0" algn="bl" dir="6960000" dist="76200">
              <a:srgbClr val="666666">
                <a:alpha val="19000"/>
              </a:srgbClr>
            </a:outerShdw>
          </a:effectLst>
        </p:spPr>
      </p:pic>
      <p:sp>
        <p:nvSpPr>
          <p:cNvPr id="148" name="Google Shape;148;p29"/>
          <p:cNvSpPr txBox="1"/>
          <p:nvPr>
            <p:ph type="title"/>
          </p:nvPr>
        </p:nvSpPr>
        <p:spPr>
          <a:xfrm>
            <a:off x="443375" y="879250"/>
            <a:ext cx="505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Try it out!</a:t>
            </a:r>
            <a:endParaRPr b="1" sz="3200">
              <a:latin typeface="Wix Madefor Text"/>
              <a:ea typeface="Wix Madefor Text"/>
              <a:cs typeface="Wix Madefor Text"/>
              <a:sym typeface="Wix Madefor Text"/>
            </a:endParaRPr>
          </a:p>
        </p:txBody>
      </p:sp>
      <p:sp>
        <p:nvSpPr>
          <p:cNvPr id="149" name="Google Shape;149;p29"/>
          <p:cNvSpPr txBox="1"/>
          <p:nvPr/>
        </p:nvSpPr>
        <p:spPr>
          <a:xfrm>
            <a:off x="443375" y="1756850"/>
            <a:ext cx="2254800" cy="2332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How many fonts do you see in this site?</a:t>
            </a:r>
            <a:endParaRPr>
              <a:latin typeface="Wix Madefor Text"/>
              <a:ea typeface="Wix Madefor Text"/>
              <a:cs typeface="Wix Madefor Text"/>
              <a:sym typeface="Wix Madefor Text"/>
            </a:endParaRPr>
          </a:p>
        </p:txBody>
      </p:sp>
      <p:pic>
        <p:nvPicPr>
          <p:cNvPr id="150" name="Google Shape;150;p29"/>
          <p:cNvPicPr preferRelativeResize="0"/>
          <p:nvPr/>
        </p:nvPicPr>
        <p:blipFill>
          <a:blip r:embed="rId4">
            <a:alphaModFix/>
          </a:blip>
          <a:stretch>
            <a:fillRect/>
          </a:stretch>
        </p:blipFill>
        <p:spPr>
          <a:xfrm>
            <a:off x="2955575" y="1079602"/>
            <a:ext cx="5370575" cy="310838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4" name="Shape 154"/>
        <p:cNvGrpSpPr/>
        <p:nvPr/>
      </p:nvGrpSpPr>
      <p:grpSpPr>
        <a:xfrm>
          <a:off x="0" y="0"/>
          <a:ext cx="0" cy="0"/>
          <a:chOff x="0" y="0"/>
          <a:chExt cx="0" cy="0"/>
        </a:xfrm>
      </p:grpSpPr>
      <p:pic>
        <p:nvPicPr>
          <p:cNvPr id="155" name="Google Shape;155;p30"/>
          <p:cNvPicPr preferRelativeResize="0"/>
          <p:nvPr/>
        </p:nvPicPr>
        <p:blipFill rotWithShape="1">
          <a:blip r:embed="rId3">
            <a:alphaModFix/>
          </a:blip>
          <a:srcRect b="1117" l="0" r="0" t="0"/>
          <a:stretch/>
        </p:blipFill>
        <p:spPr>
          <a:xfrm>
            <a:off x="2955575" y="955513"/>
            <a:ext cx="5370568" cy="3232475"/>
          </a:xfrm>
          <a:prstGeom prst="rect">
            <a:avLst/>
          </a:prstGeom>
          <a:noFill/>
          <a:ln>
            <a:noFill/>
          </a:ln>
          <a:effectLst>
            <a:outerShdw blurRad="142875" rotWithShape="0" algn="bl" dir="6960000" dist="76200">
              <a:srgbClr val="666666">
                <a:alpha val="19000"/>
              </a:srgbClr>
            </a:outerShdw>
          </a:effectLst>
        </p:spPr>
      </p:pic>
      <p:sp>
        <p:nvSpPr>
          <p:cNvPr id="156" name="Google Shape;156;p30"/>
          <p:cNvSpPr txBox="1"/>
          <p:nvPr>
            <p:ph type="title"/>
          </p:nvPr>
        </p:nvSpPr>
        <p:spPr>
          <a:xfrm>
            <a:off x="443375" y="879250"/>
            <a:ext cx="505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Try it out!</a:t>
            </a:r>
            <a:endParaRPr b="1" sz="3200">
              <a:latin typeface="Wix Madefor Text"/>
              <a:ea typeface="Wix Madefor Text"/>
              <a:cs typeface="Wix Madefor Text"/>
              <a:sym typeface="Wix Madefor Text"/>
            </a:endParaRPr>
          </a:p>
        </p:txBody>
      </p:sp>
      <p:sp>
        <p:nvSpPr>
          <p:cNvPr id="157" name="Google Shape;157;p30"/>
          <p:cNvSpPr txBox="1"/>
          <p:nvPr/>
        </p:nvSpPr>
        <p:spPr>
          <a:xfrm>
            <a:off x="443375" y="1756850"/>
            <a:ext cx="2254800" cy="2332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It looks like many, but actually it’s just </a:t>
            </a:r>
            <a:r>
              <a:rPr b="1" lang="en">
                <a:latin typeface="Wix Madefor Text"/>
                <a:ea typeface="Wix Madefor Text"/>
                <a:cs typeface="Wix Madefor Text"/>
                <a:sym typeface="Wix Madefor Text"/>
              </a:rPr>
              <a:t>two</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317500" lvl="0" marL="342900" rtl="0" algn="l">
              <a:lnSpc>
                <a:spcPct val="130000"/>
              </a:lnSpc>
              <a:spcBef>
                <a:spcPts val="1100"/>
              </a:spcBef>
              <a:spcAft>
                <a:spcPts val="0"/>
              </a:spcAft>
              <a:buClr>
                <a:srgbClr val="6C48EF"/>
              </a:buClr>
              <a:buSzPts val="1400"/>
              <a:buFont typeface="Wix Madefor Text"/>
              <a:buChar char="●"/>
            </a:pPr>
            <a:r>
              <a:rPr lang="en">
                <a:solidFill>
                  <a:srgbClr val="6C48EF"/>
                </a:solidFill>
                <a:latin typeface="Wix Madefor Text"/>
                <a:ea typeface="Wix Madefor Text"/>
                <a:cs typeface="Wix Madefor Text"/>
                <a:sym typeface="Wix Madefor Text"/>
              </a:rPr>
              <a:t>Playfair Display</a:t>
            </a:r>
            <a:endParaRPr>
              <a:solidFill>
                <a:srgbClr val="6C48EF"/>
              </a:solidFill>
              <a:latin typeface="Wix Madefor Text"/>
              <a:ea typeface="Wix Madefor Text"/>
              <a:cs typeface="Wix Madefor Text"/>
              <a:sym typeface="Wix Madefor Text"/>
            </a:endParaRPr>
          </a:p>
          <a:p>
            <a:pPr indent="-317500" lvl="0" marL="342900" rtl="0" algn="l">
              <a:lnSpc>
                <a:spcPct val="130000"/>
              </a:lnSpc>
              <a:spcBef>
                <a:spcPts val="0"/>
              </a:spcBef>
              <a:spcAft>
                <a:spcPts val="0"/>
              </a:spcAft>
              <a:buClr>
                <a:srgbClr val="32B777"/>
              </a:buClr>
              <a:buSzPts val="1400"/>
              <a:buFont typeface="Wix Madefor Text"/>
              <a:buChar char="●"/>
            </a:pPr>
            <a:r>
              <a:rPr lang="en">
                <a:solidFill>
                  <a:srgbClr val="32B777"/>
                </a:solidFill>
                <a:latin typeface="Wix Madefor Text"/>
                <a:ea typeface="Wix Madefor Text"/>
                <a:cs typeface="Wix Madefor Text"/>
                <a:sym typeface="Wix Madefor Text"/>
              </a:rPr>
              <a:t>Snell Roundhand</a:t>
            </a:r>
            <a:endParaRPr>
              <a:solidFill>
                <a:srgbClr val="32B777"/>
              </a:solidFill>
              <a:latin typeface="Wix Madefor Text"/>
              <a:ea typeface="Wix Madefor Text"/>
              <a:cs typeface="Wix Madefor Text"/>
              <a:sym typeface="Wix Madefor Text"/>
            </a:endParaRPr>
          </a:p>
        </p:txBody>
      </p:sp>
      <p:pic>
        <p:nvPicPr>
          <p:cNvPr id="158" name="Google Shape;158;p30"/>
          <p:cNvPicPr preferRelativeResize="0"/>
          <p:nvPr/>
        </p:nvPicPr>
        <p:blipFill>
          <a:blip r:embed="rId4">
            <a:alphaModFix/>
          </a:blip>
          <a:stretch>
            <a:fillRect/>
          </a:stretch>
        </p:blipFill>
        <p:spPr>
          <a:xfrm>
            <a:off x="2955575" y="1079602"/>
            <a:ext cx="5370575" cy="3108380"/>
          </a:xfrm>
          <a:prstGeom prst="rect">
            <a:avLst/>
          </a:prstGeom>
          <a:noFill/>
          <a:ln>
            <a:noFill/>
          </a:ln>
        </p:spPr>
      </p:pic>
      <p:sp>
        <p:nvSpPr>
          <p:cNvPr id="159" name="Google Shape;159;p30"/>
          <p:cNvSpPr/>
          <p:nvPr/>
        </p:nvSpPr>
        <p:spPr>
          <a:xfrm>
            <a:off x="3531350" y="1161125"/>
            <a:ext cx="863700" cy="192000"/>
          </a:xfrm>
          <a:prstGeom prst="rect">
            <a:avLst/>
          </a:prstGeom>
          <a:no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30"/>
          <p:cNvSpPr/>
          <p:nvPr/>
        </p:nvSpPr>
        <p:spPr>
          <a:xfrm>
            <a:off x="5679725" y="1161125"/>
            <a:ext cx="1833900" cy="192000"/>
          </a:xfrm>
          <a:prstGeom prst="rect">
            <a:avLst/>
          </a:prstGeom>
          <a:no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30"/>
          <p:cNvSpPr/>
          <p:nvPr/>
        </p:nvSpPr>
        <p:spPr>
          <a:xfrm>
            <a:off x="4037650" y="2167725"/>
            <a:ext cx="923400" cy="1354800"/>
          </a:xfrm>
          <a:prstGeom prst="rect">
            <a:avLst/>
          </a:prstGeom>
          <a:no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30"/>
          <p:cNvSpPr/>
          <p:nvPr/>
        </p:nvSpPr>
        <p:spPr>
          <a:xfrm>
            <a:off x="5994125" y="2322250"/>
            <a:ext cx="1442700" cy="1278000"/>
          </a:xfrm>
          <a:prstGeom prst="rect">
            <a:avLst/>
          </a:prstGeom>
          <a:no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30"/>
          <p:cNvSpPr/>
          <p:nvPr/>
        </p:nvSpPr>
        <p:spPr>
          <a:xfrm>
            <a:off x="5994125" y="3606525"/>
            <a:ext cx="665700" cy="278400"/>
          </a:xfrm>
          <a:prstGeom prst="rect">
            <a:avLst/>
          </a:prstGeom>
          <a:no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30"/>
          <p:cNvSpPr/>
          <p:nvPr/>
        </p:nvSpPr>
        <p:spPr>
          <a:xfrm>
            <a:off x="5994125" y="2123975"/>
            <a:ext cx="819000" cy="192000"/>
          </a:xfrm>
          <a:prstGeom prst="rect">
            <a:avLst/>
          </a:prstGeom>
          <a:noFill/>
          <a:ln cap="flat" cmpd="sng" w="19050">
            <a:solidFill>
              <a:srgbClr val="32B77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8" name="Shape 168"/>
        <p:cNvGrpSpPr/>
        <p:nvPr/>
      </p:nvGrpSpPr>
      <p:grpSpPr>
        <a:xfrm>
          <a:off x="0" y="0"/>
          <a:ext cx="0" cy="0"/>
          <a:chOff x="0" y="0"/>
          <a:chExt cx="0" cy="0"/>
        </a:xfrm>
      </p:grpSpPr>
      <p:sp>
        <p:nvSpPr>
          <p:cNvPr id="169" name="Google Shape;169;p31"/>
          <p:cNvSpPr txBox="1"/>
          <p:nvPr>
            <p:ph type="title"/>
          </p:nvPr>
        </p:nvSpPr>
        <p:spPr>
          <a:xfrm>
            <a:off x="671975" y="1205500"/>
            <a:ext cx="505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Spacing &amp; alignment</a:t>
            </a:r>
            <a:endParaRPr b="1" sz="3200">
              <a:latin typeface="Wix Madefor Text"/>
              <a:ea typeface="Wix Madefor Text"/>
              <a:cs typeface="Wix Madefor Text"/>
              <a:sym typeface="Wix Madefor Text"/>
            </a:endParaRPr>
          </a:p>
        </p:txBody>
      </p:sp>
      <p:sp>
        <p:nvSpPr>
          <p:cNvPr id="170" name="Google Shape;170;p31"/>
          <p:cNvSpPr txBox="1"/>
          <p:nvPr/>
        </p:nvSpPr>
        <p:spPr>
          <a:xfrm>
            <a:off x="671975" y="2083100"/>
            <a:ext cx="3320100" cy="1438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You can change how far apart individual letters are in your text, how far apart lines are, and where paragraphs are lined up. They can be left, right, justified, or centered.</a:t>
            </a:r>
            <a:endParaRPr>
              <a:latin typeface="Wix Madefor Text"/>
              <a:ea typeface="Wix Madefor Text"/>
              <a:cs typeface="Wix Madefor Text"/>
              <a:sym typeface="Wix Madefor Text"/>
            </a:endParaRPr>
          </a:p>
        </p:txBody>
      </p:sp>
      <p:sp>
        <p:nvSpPr>
          <p:cNvPr id="171" name="Google Shape;171;p31"/>
          <p:cNvSpPr txBox="1"/>
          <p:nvPr/>
        </p:nvSpPr>
        <p:spPr>
          <a:xfrm>
            <a:off x="5546525" y="1381825"/>
            <a:ext cx="2456700" cy="2533500"/>
          </a:xfrm>
          <a:prstGeom prst="rect">
            <a:avLst/>
          </a:prstGeom>
          <a:noFill/>
          <a:ln cap="flat" cmpd="sng" w="9525">
            <a:solidFill>
              <a:srgbClr val="1F77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Left</a:t>
            </a:r>
            <a:r>
              <a:rPr lang="en">
                <a:latin typeface="Wix Madefor Text"/>
                <a:ea typeface="Wix Madefor Text"/>
                <a:cs typeface="Wix Madefor Text"/>
                <a:sym typeface="Wix Madefor Text"/>
              </a:rPr>
              <a:t> alignment</a:t>
            </a:r>
            <a:endParaRPr>
              <a:latin typeface="Wix Madefor Text"/>
              <a:ea typeface="Wix Madefor Text"/>
              <a:cs typeface="Wix Madefor Text"/>
              <a:sym typeface="Wix Madefor Text"/>
            </a:endParaRPr>
          </a:p>
          <a:p>
            <a:pPr indent="0" lvl="0" marL="0" rtl="0" algn="l">
              <a:spcBef>
                <a:spcPts val="0"/>
              </a:spcBef>
              <a:spcAft>
                <a:spcPts val="0"/>
              </a:spcAft>
              <a:buNone/>
            </a:pPr>
            <a:r>
              <a:t/>
            </a:r>
            <a:endParaRPr>
              <a:latin typeface="Wix Madefor Text"/>
              <a:ea typeface="Wix Madefor Text"/>
              <a:cs typeface="Wix Madefor Text"/>
              <a:sym typeface="Wix Madefor Text"/>
            </a:endParaRPr>
          </a:p>
          <a:p>
            <a:pPr indent="0" lvl="0" marL="0" rtl="0" algn="r">
              <a:spcBef>
                <a:spcPts val="0"/>
              </a:spcBef>
              <a:spcAft>
                <a:spcPts val="0"/>
              </a:spcAft>
              <a:buNone/>
            </a:pPr>
            <a:r>
              <a:rPr b="1" lang="en">
                <a:latin typeface="Wix Madefor Text"/>
                <a:ea typeface="Wix Madefor Text"/>
                <a:cs typeface="Wix Madefor Text"/>
                <a:sym typeface="Wix Madefor Text"/>
              </a:rPr>
              <a:t>Right</a:t>
            </a:r>
            <a:r>
              <a:rPr lang="en">
                <a:latin typeface="Wix Madefor Text"/>
                <a:ea typeface="Wix Madefor Text"/>
                <a:cs typeface="Wix Madefor Text"/>
                <a:sym typeface="Wix Madefor Text"/>
              </a:rPr>
              <a:t> </a:t>
            </a:r>
            <a:r>
              <a:rPr lang="en">
                <a:latin typeface="Wix Madefor Text"/>
                <a:ea typeface="Wix Madefor Text"/>
                <a:cs typeface="Wix Madefor Text"/>
                <a:sym typeface="Wix Madefor Text"/>
              </a:rPr>
              <a:t>alignment</a:t>
            </a:r>
            <a:endParaRPr>
              <a:latin typeface="Wix Madefor Text"/>
              <a:ea typeface="Wix Madefor Text"/>
              <a:cs typeface="Wix Madefor Text"/>
              <a:sym typeface="Wix Madefor Text"/>
            </a:endParaRPr>
          </a:p>
          <a:p>
            <a:pPr indent="0" lvl="0" marL="0" rtl="0" algn="l">
              <a:spcBef>
                <a:spcPts val="0"/>
              </a:spcBef>
              <a:spcAft>
                <a:spcPts val="0"/>
              </a:spcAft>
              <a:buNone/>
            </a:pPr>
            <a:r>
              <a:t/>
            </a:r>
            <a:endParaRPr>
              <a:latin typeface="Wix Madefor Text"/>
              <a:ea typeface="Wix Madefor Text"/>
              <a:cs typeface="Wix Madefor Text"/>
              <a:sym typeface="Wix Madefor Text"/>
            </a:endParaRPr>
          </a:p>
          <a:p>
            <a:pPr indent="0" lvl="0" marL="0" rtl="0" algn="ctr">
              <a:spcBef>
                <a:spcPts val="0"/>
              </a:spcBef>
              <a:spcAft>
                <a:spcPts val="0"/>
              </a:spcAft>
              <a:buNone/>
            </a:pPr>
            <a:r>
              <a:rPr b="1" lang="en">
                <a:latin typeface="Wix Madefor Text"/>
                <a:ea typeface="Wix Madefor Text"/>
                <a:cs typeface="Wix Madefor Text"/>
                <a:sym typeface="Wix Madefor Text"/>
              </a:rPr>
              <a:t>Center</a:t>
            </a:r>
            <a:r>
              <a:rPr lang="en">
                <a:latin typeface="Wix Madefor Text"/>
                <a:ea typeface="Wix Madefor Text"/>
                <a:cs typeface="Wix Madefor Text"/>
                <a:sym typeface="Wix Madefor Text"/>
              </a:rPr>
              <a:t> alignment</a:t>
            </a:r>
            <a:endParaRPr>
              <a:latin typeface="Wix Madefor Text"/>
              <a:ea typeface="Wix Madefor Text"/>
              <a:cs typeface="Wix Madefor Text"/>
              <a:sym typeface="Wix Madefor Text"/>
            </a:endParaRPr>
          </a:p>
          <a:p>
            <a:pPr indent="0" lvl="0" marL="0" rtl="0" algn="l">
              <a:spcBef>
                <a:spcPts val="0"/>
              </a:spcBef>
              <a:spcAft>
                <a:spcPts val="0"/>
              </a:spcAft>
              <a:buNone/>
            </a:pPr>
            <a:r>
              <a:t/>
            </a:r>
            <a:endParaRPr>
              <a:latin typeface="Wix Madefor Text"/>
              <a:ea typeface="Wix Madefor Text"/>
              <a:cs typeface="Wix Madefor Text"/>
              <a:sym typeface="Wix Madefor Text"/>
            </a:endParaRPr>
          </a:p>
          <a:p>
            <a:pPr indent="0" lvl="0" marL="0" rtl="0" algn="just">
              <a:spcBef>
                <a:spcPts val="0"/>
              </a:spcBef>
              <a:spcAft>
                <a:spcPts val="0"/>
              </a:spcAft>
              <a:buNone/>
            </a:pPr>
            <a:r>
              <a:rPr lang="en">
                <a:latin typeface="Wix Madefor Text"/>
                <a:ea typeface="Wix Madefor Text"/>
                <a:cs typeface="Wix Madefor Text"/>
                <a:sym typeface="Wix Madefor Text"/>
              </a:rPr>
              <a:t>Justified alignment goes until the end of the text box</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0" lvl="0" marL="0" rtl="0" algn="just">
              <a:spcBef>
                <a:spcPts val="0"/>
              </a:spcBef>
              <a:spcAft>
                <a:spcPts val="0"/>
              </a:spcAft>
              <a:buNone/>
            </a:pPr>
            <a:r>
              <a:t/>
            </a:r>
            <a:endParaRPr>
              <a:latin typeface="Wix Madefor Text"/>
              <a:ea typeface="Wix Madefor Text"/>
              <a:cs typeface="Wix Madefor Text"/>
              <a:sym typeface="Wix Madefor Text"/>
            </a:endParaRPr>
          </a:p>
          <a:p>
            <a:pPr indent="0" lvl="0" marL="0" rtl="0" algn="ctr">
              <a:spcBef>
                <a:spcPts val="0"/>
              </a:spcBef>
              <a:spcAft>
                <a:spcPts val="0"/>
              </a:spcAft>
              <a:buNone/>
            </a:pPr>
            <a:r>
              <a:rPr lang="en">
                <a:latin typeface="Wix Madefor Text"/>
                <a:ea typeface="Wix Madefor Text"/>
                <a:cs typeface="Wix Madefor Text"/>
                <a:sym typeface="Wix Madefor Text"/>
              </a:rPr>
              <a:t>s p a c e d </a:t>
            </a:r>
            <a:endParaRPr>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75" name="Shape 175"/>
        <p:cNvGrpSpPr/>
        <p:nvPr/>
      </p:nvGrpSpPr>
      <p:grpSpPr>
        <a:xfrm>
          <a:off x="0" y="0"/>
          <a:ext cx="0" cy="0"/>
          <a:chOff x="0" y="0"/>
          <a:chExt cx="0" cy="0"/>
        </a:xfrm>
      </p:grpSpPr>
      <p:sp>
        <p:nvSpPr>
          <p:cNvPr id="176" name="Google Shape;176;p32"/>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lnSpc>
                <a:spcPct val="100000"/>
              </a:lnSpc>
              <a:spcBef>
                <a:spcPts val="1000"/>
              </a:spcBef>
              <a:spcAft>
                <a:spcPts val="1000"/>
              </a:spcAft>
              <a:buNone/>
            </a:pPr>
            <a:r>
              <a:rPr lang="en" sz="2000">
                <a:solidFill>
                  <a:srgbClr val="FFFFFF"/>
                </a:solidFill>
                <a:latin typeface="Wix Madefor Text"/>
                <a:ea typeface="Wix Madefor Text"/>
                <a:cs typeface="Wix Madefor Text"/>
                <a:sym typeface="Wix Madefor Text"/>
              </a:rPr>
              <a:t>How can you play with typography on your website?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0" name="Shape 180"/>
        <p:cNvGrpSpPr/>
        <p:nvPr/>
      </p:nvGrpSpPr>
      <p:grpSpPr>
        <a:xfrm>
          <a:off x="0" y="0"/>
          <a:ext cx="0" cy="0"/>
          <a:chOff x="0" y="0"/>
          <a:chExt cx="0" cy="0"/>
        </a:xfrm>
      </p:grpSpPr>
      <p:sp>
        <p:nvSpPr>
          <p:cNvPr id="181" name="Google Shape;181;p33"/>
          <p:cNvSpPr txBox="1"/>
          <p:nvPr>
            <p:ph type="title"/>
          </p:nvPr>
        </p:nvSpPr>
        <p:spPr>
          <a:xfrm>
            <a:off x="0" y="271975"/>
            <a:ext cx="8569500" cy="84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Wix Madefor Text"/>
                <a:ea typeface="Wix Madefor Text"/>
                <a:cs typeface="Wix Madefor Text"/>
                <a:sym typeface="Wix Madefor Text"/>
              </a:rPr>
              <a:t>SbS Activity: Typography</a:t>
            </a:r>
            <a:endParaRPr b="1" sz="3200">
              <a:latin typeface="Wix Madefor Text"/>
              <a:ea typeface="Wix Madefor Text"/>
              <a:cs typeface="Wix Madefor Text"/>
              <a:sym typeface="Wix Madefor Text"/>
            </a:endParaRPr>
          </a:p>
        </p:txBody>
      </p:sp>
      <p:pic>
        <p:nvPicPr>
          <p:cNvPr id="182" name="Google Shape;182;p33"/>
          <p:cNvPicPr preferRelativeResize="0"/>
          <p:nvPr/>
        </p:nvPicPr>
        <p:blipFill rotWithShape="1">
          <a:blip r:embed="rId3">
            <a:alphaModFix/>
          </a:blip>
          <a:srcRect b="1117" l="0" r="0" t="0"/>
          <a:stretch/>
        </p:blipFill>
        <p:spPr>
          <a:xfrm>
            <a:off x="1332275" y="1113475"/>
            <a:ext cx="5904925" cy="3647875"/>
          </a:xfrm>
          <a:prstGeom prst="rect">
            <a:avLst/>
          </a:prstGeom>
          <a:noFill/>
          <a:ln>
            <a:noFill/>
          </a:ln>
          <a:effectLst>
            <a:outerShdw blurRad="142875" rotWithShape="0" algn="bl" dir="6960000" dist="76200">
              <a:srgbClr val="666666">
                <a:alpha val="19000"/>
              </a:srgbClr>
            </a:outerShdw>
          </a:effectLst>
        </p:spPr>
      </p:pic>
      <p:pic>
        <p:nvPicPr>
          <p:cNvPr id="183" name="Google Shape;183;p33"/>
          <p:cNvPicPr preferRelativeResize="0"/>
          <p:nvPr/>
        </p:nvPicPr>
        <p:blipFill>
          <a:blip r:embed="rId4">
            <a:alphaModFix/>
          </a:blip>
          <a:stretch>
            <a:fillRect/>
          </a:stretch>
        </p:blipFill>
        <p:spPr>
          <a:xfrm>
            <a:off x="1332275" y="1274325"/>
            <a:ext cx="5904925" cy="348703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7" name="Shape 187"/>
        <p:cNvGrpSpPr/>
        <p:nvPr/>
      </p:nvGrpSpPr>
      <p:grpSpPr>
        <a:xfrm>
          <a:off x="0" y="0"/>
          <a:ext cx="0" cy="0"/>
          <a:chOff x="0" y="0"/>
          <a:chExt cx="0" cy="0"/>
        </a:xfrm>
      </p:grpSpPr>
      <p:sp>
        <p:nvSpPr>
          <p:cNvPr id="188" name="Google Shape;188;p34"/>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might you design a website?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2" name="Shape 192"/>
        <p:cNvGrpSpPr/>
        <p:nvPr/>
      </p:nvGrpSpPr>
      <p:grpSpPr>
        <a:xfrm>
          <a:off x="0" y="0"/>
          <a:ext cx="0" cy="0"/>
          <a:chOff x="0" y="0"/>
          <a:chExt cx="0" cy="0"/>
        </a:xfrm>
      </p:grpSpPr>
      <p:sp>
        <p:nvSpPr>
          <p:cNvPr id="193" name="Google Shape;193;p35"/>
          <p:cNvSpPr txBox="1"/>
          <p:nvPr>
            <p:ph type="title"/>
          </p:nvPr>
        </p:nvSpPr>
        <p:spPr>
          <a:xfrm>
            <a:off x="635725" y="13521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Reflecting together</a:t>
            </a:r>
            <a:endParaRPr b="1" sz="3200">
              <a:latin typeface="Wix Madefor Text"/>
              <a:ea typeface="Wix Madefor Text"/>
              <a:cs typeface="Wix Madefor Text"/>
              <a:sym typeface="Wix Madefor Text"/>
            </a:endParaRPr>
          </a:p>
        </p:txBody>
      </p:sp>
      <p:sp>
        <p:nvSpPr>
          <p:cNvPr id="194" name="Google Shape;194;p35"/>
          <p:cNvSpPr txBox="1"/>
          <p:nvPr/>
        </p:nvSpPr>
        <p:spPr>
          <a:xfrm>
            <a:off x="635725" y="2212500"/>
            <a:ext cx="4162200" cy="1117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What did you notice about how websites use fonts? Can you think of any examples from websites you look at that use these ideas?</a:t>
            </a:r>
            <a:endParaRPr>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8" name="Shape 198"/>
        <p:cNvGrpSpPr/>
        <p:nvPr/>
      </p:nvGrpSpPr>
      <p:grpSpPr>
        <a:xfrm>
          <a:off x="0" y="0"/>
          <a:ext cx="0" cy="0"/>
          <a:chOff x="0" y="0"/>
          <a:chExt cx="0" cy="0"/>
        </a:xfrm>
      </p:grpSpPr>
      <p:sp>
        <p:nvSpPr>
          <p:cNvPr id="199" name="Google Shape;199;p36"/>
          <p:cNvSpPr txBox="1"/>
          <p:nvPr>
            <p:ph type="title"/>
          </p:nvPr>
        </p:nvSpPr>
        <p:spPr>
          <a:xfrm>
            <a:off x="635725" y="124662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Design Journals</a:t>
            </a:r>
            <a:endParaRPr b="1" sz="3200">
              <a:latin typeface="Wix Madefor Text"/>
              <a:ea typeface="Wix Madefor Text"/>
              <a:cs typeface="Wix Madefor Text"/>
              <a:sym typeface="Wix Madefor Text"/>
            </a:endParaRPr>
          </a:p>
        </p:txBody>
      </p:sp>
      <p:sp>
        <p:nvSpPr>
          <p:cNvPr id="200" name="Google Shape;200;p36"/>
          <p:cNvSpPr txBox="1"/>
          <p:nvPr/>
        </p:nvSpPr>
        <p:spPr>
          <a:xfrm>
            <a:off x="635725" y="2106950"/>
            <a:ext cx="4575000" cy="11175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Use your Design Journal to reflect on this question: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Thinking about everything you’ve learned so far about finding inspiration, colors, and typography, what has surprised or impacted you? How?</a:t>
            </a:r>
            <a:endParaRPr>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latin typeface="Wix Madefor Text"/>
              <a:ea typeface="Wix Madefor Text"/>
              <a:cs typeface="Wix Madefor Text"/>
              <a:sym typeface="Wix Madefor Text"/>
            </a:endParaRPr>
          </a:p>
        </p:txBody>
      </p:sp>
      <p:sp>
        <p:nvSpPr>
          <p:cNvPr id="85" name="Google Shape;85;p19"/>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Like colors, fonts can help convey messages, moods, and ideas.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Designers think about font size, weight, spacing, and hierarchy when planning out text on a 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Like colors, certain fonts pair well together in designs.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While moods are important, the most important feature of a font is that it is readable.</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04" name="Shape 204"/>
        <p:cNvGrpSpPr/>
        <p:nvPr/>
      </p:nvGrpSpPr>
      <p:grpSpPr>
        <a:xfrm>
          <a:off x="0" y="0"/>
          <a:ext cx="0" cy="0"/>
          <a:chOff x="0" y="0"/>
          <a:chExt cx="0" cy="0"/>
        </a:xfrm>
      </p:grpSpPr>
      <p:sp>
        <p:nvSpPr>
          <p:cNvPr id="205" name="Google Shape;205;p37"/>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8"/>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1" name="Google Shape;91;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basics of typography and how designers use different fonts to convey their messages.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learn how to play with font size, weight, spacing, and hierarchy when picking and designing with fonts.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7" name="Google Shape;97;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1" name="Shape 101"/>
        <p:cNvGrpSpPr/>
        <p:nvPr/>
      </p:nvGrpSpPr>
      <p:grpSpPr>
        <a:xfrm>
          <a:off x="0" y="0"/>
          <a:ext cx="0" cy="0"/>
          <a:chOff x="0" y="0"/>
          <a:chExt cx="0" cy="0"/>
        </a:xfrm>
      </p:grpSpPr>
      <p:sp>
        <p:nvSpPr>
          <p:cNvPr id="102" name="Google Shape;102;p22"/>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can fonts help designers tell their stories?</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 name="Shape 106"/>
        <p:cNvGrpSpPr/>
        <p:nvPr/>
      </p:nvGrpSpPr>
      <p:grpSpPr>
        <a:xfrm>
          <a:off x="0" y="0"/>
          <a:ext cx="0" cy="0"/>
          <a:chOff x="0" y="0"/>
          <a:chExt cx="0" cy="0"/>
        </a:xfrm>
      </p:grpSpPr>
      <p:sp>
        <p:nvSpPr>
          <p:cNvPr id="107" name="Google Shape;107;p23"/>
          <p:cNvSpPr txBox="1"/>
          <p:nvPr>
            <p:ph type="title"/>
          </p:nvPr>
        </p:nvSpPr>
        <p:spPr>
          <a:xfrm>
            <a:off x="633750" y="991550"/>
            <a:ext cx="4596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is typography?</a:t>
            </a:r>
            <a:endParaRPr b="1" sz="3200">
              <a:latin typeface="Wix Madefor Text"/>
              <a:ea typeface="Wix Madefor Text"/>
              <a:cs typeface="Wix Madefor Text"/>
              <a:sym typeface="Wix Madefor Text"/>
            </a:endParaRPr>
          </a:p>
        </p:txBody>
      </p:sp>
      <p:sp>
        <p:nvSpPr>
          <p:cNvPr id="108" name="Google Shape;108;p23"/>
          <p:cNvSpPr txBox="1"/>
          <p:nvPr/>
        </p:nvSpPr>
        <p:spPr>
          <a:xfrm>
            <a:off x="633750" y="1885500"/>
            <a:ext cx="36270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Typography is not just about fonts. Typography is the practice of arranging text in a way that is readable and beautiful. It can also be used to display a certain mood or strengthen a message.</a:t>
            </a:r>
            <a:endParaRPr>
              <a:latin typeface="Wix Madefor Text"/>
              <a:ea typeface="Wix Madefor Text"/>
              <a:cs typeface="Wix Madefor Text"/>
              <a:sym typeface="Wix Madefor Text"/>
            </a:endParaRPr>
          </a:p>
        </p:txBody>
      </p:sp>
      <p:sp>
        <p:nvSpPr>
          <p:cNvPr id="109" name="Google Shape;109;p23"/>
          <p:cNvSpPr txBox="1"/>
          <p:nvPr/>
        </p:nvSpPr>
        <p:spPr>
          <a:xfrm>
            <a:off x="5354600" y="1477800"/>
            <a:ext cx="2533500" cy="1835700"/>
          </a:xfrm>
          <a:prstGeom prst="rect">
            <a:avLst/>
          </a:prstGeom>
          <a:noFill/>
          <a:ln cap="flat" cmpd="sng" w="9525">
            <a:solidFill>
              <a:srgbClr val="1F77F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2000">
                <a:latin typeface="Archivo Black"/>
                <a:ea typeface="Archivo Black"/>
                <a:cs typeface="Archivo Black"/>
                <a:sym typeface="Archivo Black"/>
              </a:rPr>
              <a:t>This title font is Archivo Black</a:t>
            </a:r>
            <a:endParaRPr sz="2000">
              <a:latin typeface="Archivo Black"/>
              <a:ea typeface="Archivo Black"/>
              <a:cs typeface="Archivo Black"/>
              <a:sym typeface="Archivo Black"/>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None/>
            </a:pPr>
            <a:r>
              <a:rPr lang="en">
                <a:latin typeface="Roboto"/>
                <a:ea typeface="Roboto"/>
                <a:cs typeface="Roboto"/>
                <a:sym typeface="Roboto"/>
              </a:rPr>
              <a:t>This is font is Roboto. It works well with Archivo Black in a pairing as body text.</a:t>
            </a:r>
            <a:endParaRPr>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13" name="Shape 113"/>
        <p:cNvGrpSpPr/>
        <p:nvPr/>
      </p:nvGrpSpPr>
      <p:grpSpPr>
        <a:xfrm>
          <a:off x="0" y="0"/>
          <a:ext cx="0" cy="0"/>
          <a:chOff x="0" y="0"/>
          <a:chExt cx="0" cy="0"/>
        </a:xfrm>
      </p:grpSpPr>
      <p:sp>
        <p:nvSpPr>
          <p:cNvPr id="114" name="Google Shape;114;p24"/>
          <p:cNvSpPr txBox="1"/>
          <p:nvPr/>
        </p:nvSpPr>
        <p:spPr>
          <a:xfrm>
            <a:off x="1521776" y="0"/>
            <a:ext cx="55200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Typography Practices</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8" name="Shape 118"/>
        <p:cNvGrpSpPr/>
        <p:nvPr/>
      </p:nvGrpSpPr>
      <p:grpSpPr>
        <a:xfrm>
          <a:off x="0" y="0"/>
          <a:ext cx="0" cy="0"/>
          <a:chOff x="0" y="0"/>
          <a:chExt cx="0" cy="0"/>
        </a:xfrm>
      </p:grpSpPr>
      <p:sp>
        <p:nvSpPr>
          <p:cNvPr id="119" name="Google Shape;119;p25"/>
          <p:cNvSpPr txBox="1"/>
          <p:nvPr>
            <p:ph type="title"/>
          </p:nvPr>
        </p:nvSpPr>
        <p:spPr>
          <a:xfrm>
            <a:off x="671975" y="678925"/>
            <a:ext cx="4327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Sans Serif, Serif, and Display fonts</a:t>
            </a:r>
            <a:endParaRPr b="1" sz="3200">
              <a:latin typeface="Wix Madefor Text"/>
              <a:ea typeface="Wix Madefor Text"/>
              <a:cs typeface="Wix Madefor Text"/>
              <a:sym typeface="Wix Madefor Text"/>
            </a:endParaRPr>
          </a:p>
        </p:txBody>
      </p:sp>
      <p:sp>
        <p:nvSpPr>
          <p:cNvPr id="120" name="Google Shape;120;p25"/>
          <p:cNvSpPr txBox="1"/>
          <p:nvPr/>
        </p:nvSpPr>
        <p:spPr>
          <a:xfrm>
            <a:off x="671975" y="2019400"/>
            <a:ext cx="3559800" cy="2058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Display fonts </a:t>
            </a:r>
            <a:r>
              <a:rPr lang="en">
                <a:latin typeface="Wix Madefor Text"/>
                <a:ea typeface="Wix Madefor Text"/>
                <a:cs typeface="Wix Madefor Text"/>
                <a:sym typeface="Wix Madefor Text"/>
              </a:rPr>
              <a:t>are typically used for big titles or single words.</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b="1" lang="en">
                <a:latin typeface="Wix Madefor Text"/>
                <a:ea typeface="Wix Madefor Text"/>
                <a:cs typeface="Wix Madefor Text"/>
                <a:sym typeface="Wix Madefor Text"/>
              </a:rPr>
              <a:t>Serif fonts</a:t>
            </a:r>
            <a:r>
              <a:rPr lang="en">
                <a:latin typeface="Wix Madefor Text"/>
                <a:ea typeface="Wix Madefor Text"/>
                <a:cs typeface="Wix Madefor Text"/>
                <a:sym typeface="Wix Madefor Text"/>
              </a:rPr>
              <a:t> have flourishes at the ends of the lines.</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b="1" lang="en">
                <a:latin typeface="Wix Madefor Text"/>
                <a:ea typeface="Wix Madefor Text"/>
                <a:cs typeface="Wix Madefor Text"/>
                <a:sym typeface="Wix Madefor Text"/>
              </a:rPr>
              <a:t>Sans serif</a:t>
            </a:r>
            <a:r>
              <a:rPr lang="en">
                <a:latin typeface="Wix Madefor Text"/>
                <a:ea typeface="Wix Madefor Text"/>
                <a:cs typeface="Wix Madefor Text"/>
                <a:sym typeface="Wix Madefor Text"/>
              </a:rPr>
              <a:t> fonts are straight at the ends of the lines.</a:t>
            </a:r>
            <a:endParaRPr>
              <a:latin typeface="Wix Madefor Text"/>
              <a:ea typeface="Wix Madefor Text"/>
              <a:cs typeface="Wix Madefor Text"/>
              <a:sym typeface="Wix Madefor Text"/>
            </a:endParaRPr>
          </a:p>
        </p:txBody>
      </p:sp>
      <p:sp>
        <p:nvSpPr>
          <p:cNvPr id="121" name="Google Shape;121;p25"/>
          <p:cNvSpPr txBox="1"/>
          <p:nvPr/>
        </p:nvSpPr>
        <p:spPr>
          <a:xfrm>
            <a:off x="4817225" y="2019400"/>
            <a:ext cx="3176400" cy="2015100"/>
          </a:xfrm>
          <a:prstGeom prst="rect">
            <a:avLst/>
          </a:prstGeom>
          <a:noFill/>
          <a:ln cap="flat" cmpd="sng" w="9525">
            <a:solidFill>
              <a:srgbClr val="1F77F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200">
                <a:latin typeface="Monoton"/>
                <a:ea typeface="Monoton"/>
                <a:cs typeface="Monoton"/>
                <a:sym typeface="Monoton"/>
              </a:rPr>
              <a:t>This is a Display font.</a:t>
            </a:r>
            <a:endParaRPr sz="2200">
              <a:latin typeface="Monoton"/>
              <a:ea typeface="Monoton"/>
              <a:cs typeface="Monoton"/>
              <a:sym typeface="Monoton"/>
            </a:endParaRPr>
          </a:p>
          <a:p>
            <a:pPr indent="0" lvl="0" marL="0" rtl="0" algn="l">
              <a:lnSpc>
                <a:spcPct val="115000"/>
              </a:lnSpc>
              <a:spcBef>
                <a:spcPts val="1000"/>
              </a:spcBef>
              <a:spcAft>
                <a:spcPts val="0"/>
              </a:spcAft>
              <a:buNone/>
            </a:pPr>
            <a:r>
              <a:rPr lang="en" sz="2200"/>
              <a:t>This is a sans serif font.</a:t>
            </a:r>
            <a:endParaRPr sz="2200"/>
          </a:p>
          <a:p>
            <a:pPr indent="0" lvl="0" marL="0" rtl="0" algn="l">
              <a:lnSpc>
                <a:spcPct val="115000"/>
              </a:lnSpc>
              <a:spcBef>
                <a:spcPts val="1000"/>
              </a:spcBef>
              <a:spcAft>
                <a:spcPts val="1000"/>
              </a:spcAft>
              <a:buNone/>
            </a:pPr>
            <a:r>
              <a:rPr lang="en" sz="2200">
                <a:latin typeface="Playfair Display"/>
                <a:ea typeface="Playfair Display"/>
                <a:cs typeface="Playfair Display"/>
                <a:sym typeface="Playfair Display"/>
              </a:rPr>
              <a:t>This is a serif font.</a:t>
            </a:r>
            <a:endParaRPr sz="2200">
              <a:latin typeface="Playfair Display"/>
              <a:ea typeface="Playfair Display"/>
              <a:cs typeface="Playfair Display"/>
              <a:sym typeface="Playfair Displ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5" name="Shape 125"/>
        <p:cNvGrpSpPr/>
        <p:nvPr/>
      </p:nvGrpSpPr>
      <p:grpSpPr>
        <a:xfrm>
          <a:off x="0" y="0"/>
          <a:ext cx="0" cy="0"/>
          <a:chOff x="0" y="0"/>
          <a:chExt cx="0" cy="0"/>
        </a:xfrm>
      </p:grpSpPr>
      <p:sp>
        <p:nvSpPr>
          <p:cNvPr id="126" name="Google Shape;126;p26"/>
          <p:cNvSpPr txBox="1"/>
          <p:nvPr>
            <p:ph type="title"/>
          </p:nvPr>
        </p:nvSpPr>
        <p:spPr>
          <a:xfrm>
            <a:off x="671975" y="1141800"/>
            <a:ext cx="5056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Regular, bold, or italic?</a:t>
            </a:r>
            <a:endParaRPr b="1" sz="3200">
              <a:latin typeface="Wix Madefor Text"/>
              <a:ea typeface="Wix Madefor Text"/>
              <a:cs typeface="Wix Madefor Text"/>
              <a:sym typeface="Wix Madefor Text"/>
            </a:endParaRPr>
          </a:p>
        </p:txBody>
      </p:sp>
      <p:sp>
        <p:nvSpPr>
          <p:cNvPr id="127" name="Google Shape;127;p26"/>
          <p:cNvSpPr txBox="1"/>
          <p:nvPr/>
        </p:nvSpPr>
        <p:spPr>
          <a:xfrm>
            <a:off x="671975" y="2019400"/>
            <a:ext cx="3559800" cy="2058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You can stylize regular fonts by making them </a:t>
            </a:r>
            <a:r>
              <a:rPr b="1" lang="en">
                <a:latin typeface="Wix Madefor Text"/>
                <a:ea typeface="Wix Madefor Text"/>
                <a:cs typeface="Wix Madefor Text"/>
                <a:sym typeface="Wix Madefor Text"/>
              </a:rPr>
              <a:t>Bold</a:t>
            </a:r>
            <a:r>
              <a:rPr lang="en">
                <a:latin typeface="Wix Madefor Text"/>
                <a:ea typeface="Wix Madefor Text"/>
                <a:cs typeface="Wix Madefor Text"/>
                <a:sym typeface="Wix Madefor Text"/>
              </a:rPr>
              <a:t> or </a:t>
            </a:r>
            <a:r>
              <a:rPr i="1" lang="en">
                <a:latin typeface="Wix Madefor Text"/>
                <a:ea typeface="Wix Madefor Text"/>
                <a:cs typeface="Wix Madefor Text"/>
                <a:sym typeface="Wix Madefor Text"/>
              </a:rPr>
              <a:t>Italic</a:t>
            </a:r>
            <a:r>
              <a:rPr lang="en">
                <a:latin typeface="Wix Madefor Text"/>
                <a:ea typeface="Wix Madefor Text"/>
                <a:cs typeface="Wix Madefor Text"/>
                <a:sym typeface="Wix Madefor Text"/>
              </a:rPr>
              <a:t>. Use </a:t>
            </a:r>
            <a:r>
              <a:rPr b="1" lang="en">
                <a:latin typeface="Wix Madefor Text"/>
                <a:ea typeface="Wix Madefor Text"/>
                <a:cs typeface="Wix Madefor Text"/>
                <a:sym typeface="Wix Madefor Text"/>
              </a:rPr>
              <a:t>bold</a:t>
            </a:r>
            <a:r>
              <a:rPr lang="en">
                <a:latin typeface="Wix Madefor Text"/>
                <a:ea typeface="Wix Madefor Text"/>
                <a:cs typeface="Wix Madefor Text"/>
                <a:sym typeface="Wix Madefor Text"/>
              </a:rPr>
              <a:t> or </a:t>
            </a:r>
            <a:r>
              <a:rPr i="1" lang="en">
                <a:latin typeface="Wix Madefor Text"/>
                <a:ea typeface="Wix Madefor Text"/>
                <a:cs typeface="Wix Madefor Text"/>
                <a:sym typeface="Wix Madefor Text"/>
              </a:rPr>
              <a:t>italic</a:t>
            </a:r>
            <a:r>
              <a:rPr lang="en">
                <a:latin typeface="Wix Madefor Text"/>
                <a:ea typeface="Wix Madefor Text"/>
                <a:cs typeface="Wix Madefor Text"/>
                <a:sym typeface="Wix Madefor Text"/>
              </a:rPr>
              <a:t> to emphasize key words or sentences.</a:t>
            </a:r>
            <a:endParaRPr>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