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Wix Madefor Text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WixMadeforTex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WixMadeforTex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WixMadeforText-boldItalic.fntdata"/><Relationship Id="rId30" Type="http://schemas.openxmlformats.org/officeDocument/2006/relationships/font" Target="fonts/WixMadeforText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b2e53eee09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b2e53eee09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b2e53eee09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b2e53eee09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b2e53eee09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b2e53eee09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b2e53eee09_0_3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b2e53eee09_0_3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b2e53eee09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b2e53eee09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b2e53eee09_0_4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b2e53eee09_0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b2e53eee09_0_4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b2e53eee09_0_4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aa0d81c144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aa0d81c144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c7be25b64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c7be25b64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b2e53eee09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b2e53eee09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85207a37c_1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85207a37c_1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“One important element of web design is deciding how information is organized on the page. Designers call this “layout” — how information is “laid out” on a page. Layout can help designers achieve their goal in making sure their messages are conveyed in the clearest way possible.”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b2e53eee09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b2e53eee09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b2e53eee09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b2e53eee09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t/>
            </a:r>
            <a:endParaRPr b="1"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1" type="blank">
  <p:cSld name="BLANK">
    <p:bg>
      <p:bgPr>
        <a:solidFill>
          <a:srgbClr val="C7EFDB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oogle Shape;69;p18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1" name="Google Shape;71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image" Target="../media/image1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17.png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Relationship Id="rId4" Type="http://schemas.openxmlformats.org/officeDocument/2006/relationships/image" Target="../media/image2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6.png"/><Relationship Id="rId5" Type="http://schemas.openxmlformats.org/officeDocument/2006/relationships/image" Target="../media/image20.png"/><Relationship Id="rId6" Type="http://schemas.openxmlformats.org/officeDocument/2006/relationships/image" Target="../media/image18.png"/><Relationship Id="rId7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11.png"/><Relationship Id="rId5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9"/>
          <p:cNvPicPr preferRelativeResize="0"/>
          <p:nvPr/>
        </p:nvPicPr>
        <p:blipFill rotWithShape="1">
          <a:blip r:embed="rId3">
            <a:alphaModFix/>
          </a:blip>
          <a:srcRect b="49" l="0" r="0" t="39"/>
          <a:stretch/>
        </p:blipFill>
        <p:spPr>
          <a:xfrm>
            <a:off x="5714105" y="0"/>
            <a:ext cx="342998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9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Layout &amp; Composition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8" name="Google Shape;78;p19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9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Layout &amp; Composition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80" name="Google Shape;80;p19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81" name="Google Shape;81;p19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82" name="Google Shape;82;p19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3" name="Google Shape;8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8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974676" y="2663750"/>
            <a:ext cx="3122049" cy="18834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64" name="Google Shape;164;p28"/>
          <p:cNvSpPr txBox="1"/>
          <p:nvPr/>
        </p:nvSpPr>
        <p:spPr>
          <a:xfrm>
            <a:off x="452175" y="3834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Asymmetrical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604575" y="13224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66" name="Google Shape;166;p28"/>
          <p:cNvSpPr txBox="1"/>
          <p:nvPr/>
        </p:nvSpPr>
        <p:spPr>
          <a:xfrm>
            <a:off x="3129584" y="14701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67" name="Google Shape;167;p28"/>
          <p:cNvSpPr txBox="1"/>
          <p:nvPr/>
        </p:nvSpPr>
        <p:spPr>
          <a:xfrm>
            <a:off x="607584" y="14701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68" name="Google Shape;168;p28"/>
          <p:cNvSpPr/>
          <p:nvPr/>
        </p:nvSpPr>
        <p:spPr>
          <a:xfrm>
            <a:off x="1745350" y="1815375"/>
            <a:ext cx="1785000" cy="13683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930825" y="2590900"/>
            <a:ext cx="1188900" cy="699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70" name="Google Shape;170;p28"/>
          <p:cNvGrpSpPr/>
          <p:nvPr/>
        </p:nvGrpSpPr>
        <p:grpSpPr>
          <a:xfrm>
            <a:off x="930825" y="1757800"/>
            <a:ext cx="1089300" cy="699350"/>
            <a:chOff x="1516200" y="1353125"/>
            <a:chExt cx="1089300" cy="699350"/>
          </a:xfrm>
        </p:grpSpPr>
        <p:sp>
          <p:nvSpPr>
            <p:cNvPr id="171" name="Google Shape;171;p28"/>
            <p:cNvSpPr txBox="1"/>
            <p:nvPr/>
          </p:nvSpPr>
          <p:spPr>
            <a:xfrm>
              <a:off x="1516200" y="13531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72" name="Google Shape;172;p28"/>
            <p:cNvSpPr/>
            <p:nvPr/>
          </p:nvSpPr>
          <p:spPr>
            <a:xfrm>
              <a:off x="1607950" y="19402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73" name="Google Shape;173;p28"/>
          <p:cNvSpPr txBox="1"/>
          <p:nvPr/>
        </p:nvSpPr>
        <p:spPr>
          <a:xfrm>
            <a:off x="551225" y="3670150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that are going for the contemporary and innovative look. A business website or the portfolio of a design agency are good examples.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4" name="Google Shape;17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4675" y="2750974"/>
            <a:ext cx="3122060" cy="17851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5" name="Google Shape;175;p28"/>
          <p:cNvGrpSpPr/>
          <p:nvPr/>
        </p:nvGrpSpPr>
        <p:grpSpPr>
          <a:xfrm>
            <a:off x="4974674" y="633350"/>
            <a:ext cx="3122051" cy="1709725"/>
            <a:chOff x="4974674" y="633350"/>
            <a:chExt cx="3122051" cy="1709725"/>
          </a:xfrm>
        </p:grpSpPr>
        <p:pic>
          <p:nvPicPr>
            <p:cNvPr id="176" name="Google Shape;176;p28"/>
            <p:cNvPicPr preferRelativeResize="0"/>
            <p:nvPr/>
          </p:nvPicPr>
          <p:blipFill rotWithShape="1">
            <a:blip r:embed="rId3">
              <a:alphaModFix/>
            </a:blip>
            <a:srcRect b="1117" l="0" r="0" t="0"/>
            <a:stretch/>
          </p:blipFill>
          <p:spPr>
            <a:xfrm>
              <a:off x="4974686" y="633350"/>
              <a:ext cx="3122039" cy="1709725"/>
            </a:xfrm>
            <a:prstGeom prst="rect">
              <a:avLst/>
            </a:prstGeom>
            <a:noFill/>
            <a:ln>
              <a:noFill/>
            </a:ln>
            <a:effectLst>
              <a:outerShdw blurRad="142875" rotWithShape="0" algn="bl" dir="6960000" dist="76200">
                <a:srgbClr val="666666">
                  <a:alpha val="19000"/>
                </a:srgbClr>
              </a:outerShdw>
            </a:effectLst>
          </p:spPr>
        </p:pic>
        <p:pic>
          <p:nvPicPr>
            <p:cNvPr id="177" name="Google Shape;177;p2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974674" y="722560"/>
              <a:ext cx="3122045" cy="1620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8" name="Google Shape;178;p28"/>
            <p:cNvSpPr/>
            <p:nvPr/>
          </p:nvSpPr>
          <p:spPr>
            <a:xfrm>
              <a:off x="7619275" y="796475"/>
              <a:ext cx="296100" cy="144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 txBox="1"/>
          <p:nvPr/>
        </p:nvSpPr>
        <p:spPr>
          <a:xfrm>
            <a:off x="399450" y="4692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Fixed sidebar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4" name="Google Shape;184;p29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537400" y="1515775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85" name="Google Shape;185;p29"/>
          <p:cNvSpPr/>
          <p:nvPr/>
        </p:nvSpPr>
        <p:spPr>
          <a:xfrm>
            <a:off x="537400" y="1680725"/>
            <a:ext cx="777300" cy="1966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9"/>
          <p:cNvSpPr txBox="1"/>
          <p:nvPr/>
        </p:nvSpPr>
        <p:spPr>
          <a:xfrm>
            <a:off x="540409" y="1663541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87" name="Google Shape;187;p29"/>
          <p:cNvGrpSpPr/>
          <p:nvPr/>
        </p:nvGrpSpPr>
        <p:grpSpPr>
          <a:xfrm>
            <a:off x="1525775" y="1902350"/>
            <a:ext cx="1089300" cy="699350"/>
            <a:chOff x="748500" y="1594375"/>
            <a:chExt cx="1089300" cy="699350"/>
          </a:xfrm>
        </p:grpSpPr>
        <p:sp>
          <p:nvSpPr>
            <p:cNvPr id="188" name="Google Shape;188;p29"/>
            <p:cNvSpPr txBox="1"/>
            <p:nvPr/>
          </p:nvSpPr>
          <p:spPr>
            <a:xfrm>
              <a:off x="748500" y="159437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89" name="Google Shape;189;p29"/>
            <p:cNvSpPr/>
            <p:nvPr/>
          </p:nvSpPr>
          <p:spPr>
            <a:xfrm>
              <a:off x="840250" y="218145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90" name="Google Shape;190;p29"/>
          <p:cNvSpPr txBox="1"/>
          <p:nvPr/>
        </p:nvSpPr>
        <p:spPr>
          <a:xfrm>
            <a:off x="540400" y="1950350"/>
            <a:ext cx="526500" cy="6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Wix Madefor Text"/>
                <a:ea typeface="Wix Madefor Text"/>
                <a:cs typeface="Wix Madefor Text"/>
                <a:sym typeface="Wix Madefor Text"/>
              </a:rPr>
              <a:t>Home           </a:t>
            </a:r>
            <a:endParaRPr sz="5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Wix Madefor Text"/>
                <a:ea typeface="Wix Madefor Text"/>
                <a:cs typeface="Wix Madefor Text"/>
                <a:sym typeface="Wix Madefor Text"/>
              </a:rPr>
              <a:t>About            </a:t>
            </a:r>
            <a:endParaRPr sz="5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Wix Madefor Text"/>
                <a:ea typeface="Wix Madefor Text"/>
                <a:cs typeface="Wix Madefor Text"/>
                <a:sym typeface="Wix Madefor Text"/>
              </a:rPr>
              <a:t>Projects</a:t>
            </a:r>
            <a:endParaRPr sz="500"/>
          </a:p>
        </p:txBody>
      </p:sp>
      <p:sp>
        <p:nvSpPr>
          <p:cNvPr id="191" name="Google Shape;191;p29"/>
          <p:cNvSpPr/>
          <p:nvPr/>
        </p:nvSpPr>
        <p:spPr>
          <a:xfrm>
            <a:off x="1601400" y="2765125"/>
            <a:ext cx="932100" cy="5949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9"/>
          <p:cNvSpPr/>
          <p:nvPr/>
        </p:nvSpPr>
        <p:spPr>
          <a:xfrm>
            <a:off x="2615075" y="2765125"/>
            <a:ext cx="932100" cy="5949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9"/>
          <p:cNvSpPr/>
          <p:nvPr/>
        </p:nvSpPr>
        <p:spPr>
          <a:xfrm>
            <a:off x="2615075" y="3464425"/>
            <a:ext cx="932100" cy="182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9"/>
          <p:cNvSpPr/>
          <p:nvPr/>
        </p:nvSpPr>
        <p:spPr>
          <a:xfrm>
            <a:off x="1601400" y="3464425"/>
            <a:ext cx="932100" cy="182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9"/>
          <p:cNvSpPr txBox="1"/>
          <p:nvPr/>
        </p:nvSpPr>
        <p:spPr>
          <a:xfrm>
            <a:off x="540400" y="3862075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Blogs with navigation or extra information on the side, or websites with vertical menus.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6" name="Google Shape;196;p29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05025" y="1522300"/>
            <a:ext cx="3760675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97" name="Google Shape;197;p29" title="cf8dfa645860f97eac2b6928e5123bb2.gif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05025" y="1604725"/>
            <a:ext cx="3760676" cy="204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49450" y="216023"/>
            <a:ext cx="3760675" cy="22291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03" name="Google Shape;203;p30"/>
          <p:cNvSpPr txBox="1"/>
          <p:nvPr/>
        </p:nvSpPr>
        <p:spPr>
          <a:xfrm>
            <a:off x="452175" y="4596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Gallery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4" name="Google Shape;20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9450" y="316499"/>
            <a:ext cx="3760676" cy="21286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0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52175" y="14748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06" name="Google Shape;206;p30"/>
          <p:cNvSpPr txBox="1"/>
          <p:nvPr/>
        </p:nvSpPr>
        <p:spPr>
          <a:xfrm>
            <a:off x="2977184" y="1622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07" name="Google Shape;207;p30"/>
          <p:cNvSpPr txBox="1"/>
          <p:nvPr/>
        </p:nvSpPr>
        <p:spPr>
          <a:xfrm>
            <a:off x="455184" y="16225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08" name="Google Shape;208;p30"/>
          <p:cNvGrpSpPr/>
          <p:nvPr/>
        </p:nvGrpSpPr>
        <p:grpSpPr>
          <a:xfrm>
            <a:off x="1014050" y="1785175"/>
            <a:ext cx="2152800" cy="685800"/>
            <a:chOff x="1190600" y="1499225"/>
            <a:chExt cx="2152800" cy="685800"/>
          </a:xfrm>
        </p:grpSpPr>
        <p:sp>
          <p:nvSpPr>
            <p:cNvPr id="209" name="Google Shape;209;p30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10" name="Google Shape;210;p30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11" name="Google Shape;211;p30"/>
          <p:cNvSpPr/>
          <p:nvPr/>
        </p:nvSpPr>
        <p:spPr>
          <a:xfrm>
            <a:off x="822675" y="2495550"/>
            <a:ext cx="795300" cy="940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0"/>
          <p:cNvSpPr/>
          <p:nvPr/>
        </p:nvSpPr>
        <p:spPr>
          <a:xfrm>
            <a:off x="1677050" y="2495550"/>
            <a:ext cx="795300" cy="6858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0"/>
          <p:cNvSpPr/>
          <p:nvPr/>
        </p:nvSpPr>
        <p:spPr>
          <a:xfrm>
            <a:off x="2531425" y="2495550"/>
            <a:ext cx="795300" cy="5565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0"/>
          <p:cNvSpPr/>
          <p:nvPr/>
        </p:nvSpPr>
        <p:spPr>
          <a:xfrm>
            <a:off x="2531425" y="3121525"/>
            <a:ext cx="795300" cy="503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1677050" y="3241774"/>
            <a:ext cx="795300" cy="3831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0"/>
          <p:cNvSpPr/>
          <p:nvPr/>
        </p:nvSpPr>
        <p:spPr>
          <a:xfrm>
            <a:off x="822675" y="3499750"/>
            <a:ext cx="795300" cy="106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49450" y="2661900"/>
            <a:ext cx="3760675" cy="22291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18" name="Google Shape;21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49450" y="2760850"/>
            <a:ext cx="3760674" cy="2117651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0"/>
          <p:cNvSpPr txBox="1"/>
          <p:nvPr/>
        </p:nvSpPr>
        <p:spPr>
          <a:xfrm>
            <a:off x="455175" y="3985675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Portfolios showcasing many projects or designs.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72900" y="2643200"/>
            <a:ext cx="3760675" cy="22496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25" name="Google Shape;225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73250" y="273600"/>
            <a:ext cx="3760675" cy="21955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26" name="Google Shape;226;p31"/>
          <p:cNvSpPr txBox="1"/>
          <p:nvPr/>
        </p:nvSpPr>
        <p:spPr>
          <a:xfrm>
            <a:off x="452175" y="459625"/>
            <a:ext cx="4713300" cy="7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Cards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27" name="Google Shape;227;p31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52175" y="15510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28" name="Google Shape;228;p31"/>
          <p:cNvSpPr txBox="1"/>
          <p:nvPr/>
        </p:nvSpPr>
        <p:spPr>
          <a:xfrm>
            <a:off x="2977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29" name="Google Shape;229;p31"/>
          <p:cNvSpPr txBox="1"/>
          <p:nvPr/>
        </p:nvSpPr>
        <p:spPr>
          <a:xfrm>
            <a:off x="455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230" name="Google Shape;230;p31"/>
          <p:cNvGrpSpPr/>
          <p:nvPr/>
        </p:nvGrpSpPr>
        <p:grpSpPr>
          <a:xfrm>
            <a:off x="1014050" y="1861375"/>
            <a:ext cx="2152800" cy="685800"/>
            <a:chOff x="1190600" y="1499225"/>
            <a:chExt cx="2152800" cy="685800"/>
          </a:xfrm>
        </p:grpSpPr>
        <p:sp>
          <p:nvSpPr>
            <p:cNvPr id="231" name="Google Shape;231;p31"/>
            <p:cNvSpPr txBox="1"/>
            <p:nvPr/>
          </p:nvSpPr>
          <p:spPr>
            <a:xfrm>
              <a:off x="1190600" y="1499225"/>
              <a:ext cx="21528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32" name="Google Shape;232;p31"/>
            <p:cNvSpPr/>
            <p:nvPr/>
          </p:nvSpPr>
          <p:spPr>
            <a:xfrm>
              <a:off x="2132763" y="1962697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33" name="Google Shape;233;p31"/>
          <p:cNvSpPr/>
          <p:nvPr/>
        </p:nvSpPr>
        <p:spPr>
          <a:xfrm>
            <a:off x="8034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1"/>
          <p:cNvSpPr/>
          <p:nvPr/>
        </p:nvSpPr>
        <p:spPr>
          <a:xfrm>
            <a:off x="14740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1"/>
          <p:cNvSpPr/>
          <p:nvPr/>
        </p:nvSpPr>
        <p:spPr>
          <a:xfrm>
            <a:off x="21446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1"/>
          <p:cNvSpPr/>
          <p:nvPr/>
        </p:nvSpPr>
        <p:spPr>
          <a:xfrm>
            <a:off x="2815275" y="2647950"/>
            <a:ext cx="568800" cy="7704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1"/>
          <p:cNvSpPr txBox="1"/>
          <p:nvPr/>
        </p:nvSpPr>
        <p:spPr>
          <a:xfrm>
            <a:off x="455175" y="3985675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Online shops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38" name="Google Shape;238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72900" y="371250"/>
            <a:ext cx="3760675" cy="2097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1"/>
          <p:cNvPicPr preferRelativeResize="0"/>
          <p:nvPr/>
        </p:nvPicPr>
        <p:blipFill rotWithShape="1">
          <a:blip r:embed="rId5">
            <a:alphaModFix/>
          </a:blip>
          <a:srcRect b="0" l="1400" r="0" t="0"/>
          <a:stretch/>
        </p:blipFill>
        <p:spPr>
          <a:xfrm>
            <a:off x="4372900" y="2738325"/>
            <a:ext cx="3760676" cy="215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32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105850" y="2749499"/>
            <a:ext cx="4106500" cy="2163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45" name="Google Shape;245;p32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107150" y="256850"/>
            <a:ext cx="4106500" cy="22522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46" name="Google Shape;246;p32"/>
          <p:cNvPicPr preferRelativeResize="0"/>
          <p:nvPr/>
        </p:nvPicPr>
        <p:blipFill rotWithShape="1">
          <a:blip r:embed="rId4">
            <a:alphaModFix/>
          </a:blip>
          <a:srcRect b="12141" l="0" r="0" t="0"/>
          <a:stretch/>
        </p:blipFill>
        <p:spPr>
          <a:xfrm>
            <a:off x="4107150" y="378076"/>
            <a:ext cx="4106502" cy="2131049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2"/>
          <p:cNvSpPr txBox="1"/>
          <p:nvPr/>
        </p:nvSpPr>
        <p:spPr>
          <a:xfrm>
            <a:off x="373904" y="2547970"/>
            <a:ext cx="3452100" cy="17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Hero/Fullscreen Image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48" name="Google Shape;248;p32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376075" y="255600"/>
            <a:ext cx="3276301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49" name="Google Shape;249;p32"/>
          <p:cNvSpPr txBox="1"/>
          <p:nvPr/>
        </p:nvSpPr>
        <p:spPr>
          <a:xfrm>
            <a:off x="2900984" y="4033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50" name="Google Shape;250;p32"/>
          <p:cNvSpPr txBox="1"/>
          <p:nvPr/>
        </p:nvSpPr>
        <p:spPr>
          <a:xfrm>
            <a:off x="378984" y="4033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51" name="Google Shape;251;p32"/>
          <p:cNvSpPr/>
          <p:nvPr/>
        </p:nvSpPr>
        <p:spPr>
          <a:xfrm>
            <a:off x="383400" y="697750"/>
            <a:ext cx="3276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2" name="Google Shape;252;p32"/>
          <p:cNvGrpSpPr/>
          <p:nvPr/>
        </p:nvGrpSpPr>
        <p:grpSpPr>
          <a:xfrm>
            <a:off x="582050" y="988325"/>
            <a:ext cx="1089300" cy="699350"/>
            <a:chOff x="1722275" y="1499225"/>
            <a:chExt cx="1089300" cy="699350"/>
          </a:xfrm>
        </p:grpSpPr>
        <p:sp>
          <p:nvSpPr>
            <p:cNvPr id="253" name="Google Shape;253;p32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54" name="Google Shape;254;p32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55" name="Google Shape;255;p32"/>
          <p:cNvSpPr/>
          <p:nvPr/>
        </p:nvSpPr>
        <p:spPr>
          <a:xfrm>
            <a:off x="383500" y="22189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2"/>
          <p:cNvSpPr/>
          <p:nvPr/>
        </p:nvSpPr>
        <p:spPr>
          <a:xfrm>
            <a:off x="2045200" y="2218975"/>
            <a:ext cx="1584300" cy="1677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32"/>
          <p:cNvPicPr preferRelativeResize="0"/>
          <p:nvPr/>
        </p:nvPicPr>
        <p:blipFill rotWithShape="1">
          <a:blip r:embed="rId5">
            <a:alphaModFix/>
          </a:blip>
          <a:srcRect b="10063" l="0" r="0" t="0"/>
          <a:stretch/>
        </p:blipFill>
        <p:spPr>
          <a:xfrm>
            <a:off x="4107150" y="2838073"/>
            <a:ext cx="4106501" cy="20751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2"/>
          <p:cNvSpPr txBox="1"/>
          <p:nvPr/>
        </p:nvSpPr>
        <p:spPr>
          <a:xfrm>
            <a:off x="408400" y="3899325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that want to show off or highlight a great image or idea (or just want an impactful design).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3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39350" y="1331996"/>
            <a:ext cx="3760675" cy="22012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64" name="Google Shape;264;p33"/>
          <p:cNvSpPr txBox="1"/>
          <p:nvPr/>
        </p:nvSpPr>
        <p:spPr>
          <a:xfrm>
            <a:off x="462550" y="317796"/>
            <a:ext cx="4415400" cy="7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Box-based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65" name="Google Shape;265;p33"/>
          <p:cNvSpPr txBox="1"/>
          <p:nvPr/>
        </p:nvSpPr>
        <p:spPr>
          <a:xfrm>
            <a:off x="548825" y="3905612"/>
            <a:ext cx="76749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with a lot of content, like portfolios or galleries. This layout is a good solution for a graphic design portfolio, with each box leading to a different project page.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In Wix, each different horizontal section is called a </a:t>
            </a: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strip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66" name="Google Shape;266;p33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548825" y="1331996"/>
            <a:ext cx="3276301" cy="22012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67" name="Google Shape;267;p33"/>
          <p:cNvSpPr txBox="1"/>
          <p:nvPr/>
        </p:nvSpPr>
        <p:spPr>
          <a:xfrm>
            <a:off x="3073734" y="1479762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268" name="Google Shape;268;p33"/>
          <p:cNvSpPr txBox="1"/>
          <p:nvPr/>
        </p:nvSpPr>
        <p:spPr>
          <a:xfrm>
            <a:off x="551734" y="1479762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269" name="Google Shape;269;p33"/>
          <p:cNvSpPr/>
          <p:nvPr/>
        </p:nvSpPr>
        <p:spPr>
          <a:xfrm>
            <a:off x="556150" y="1774146"/>
            <a:ext cx="3276300" cy="9597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70" name="Google Shape;270;p33"/>
          <p:cNvGrpSpPr/>
          <p:nvPr/>
        </p:nvGrpSpPr>
        <p:grpSpPr>
          <a:xfrm>
            <a:off x="754800" y="1836121"/>
            <a:ext cx="1089300" cy="699350"/>
            <a:chOff x="1722275" y="1270625"/>
            <a:chExt cx="1089300" cy="699350"/>
          </a:xfrm>
        </p:grpSpPr>
        <p:sp>
          <p:nvSpPr>
            <p:cNvPr id="271" name="Google Shape;271;p33"/>
            <p:cNvSpPr txBox="1"/>
            <p:nvPr/>
          </p:nvSpPr>
          <p:spPr>
            <a:xfrm>
              <a:off x="1722275" y="12706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272" name="Google Shape;272;p33"/>
            <p:cNvSpPr/>
            <p:nvPr/>
          </p:nvSpPr>
          <p:spPr>
            <a:xfrm>
              <a:off x="1814025" y="18577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273" name="Google Shape;273;p33"/>
          <p:cNvSpPr/>
          <p:nvPr/>
        </p:nvSpPr>
        <p:spPr>
          <a:xfrm>
            <a:off x="556250" y="2716371"/>
            <a:ext cx="1641300" cy="816900"/>
          </a:xfrm>
          <a:prstGeom prst="rect">
            <a:avLst/>
          </a:prstGeom>
          <a:solidFill>
            <a:srgbClr val="ADCDFF">
              <a:alpha val="893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4" name="Google Shape;27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9350" y="1445021"/>
            <a:ext cx="3760675" cy="208818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3"/>
          <p:cNvSpPr/>
          <p:nvPr/>
        </p:nvSpPr>
        <p:spPr>
          <a:xfrm>
            <a:off x="2183825" y="2716371"/>
            <a:ext cx="1641300" cy="816900"/>
          </a:xfrm>
          <a:prstGeom prst="rect">
            <a:avLst/>
          </a:prstGeom>
          <a:solidFill>
            <a:srgbClr val="9BC2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4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use columns and strips in your layout?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5"/>
          <p:cNvSpPr txBox="1"/>
          <p:nvPr>
            <p:ph type="title"/>
          </p:nvPr>
        </p:nvSpPr>
        <p:spPr>
          <a:xfrm>
            <a:off x="0" y="271975"/>
            <a:ext cx="85695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Columns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86" name="Google Shape;286;p35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32275" y="1113475"/>
            <a:ext cx="5904925" cy="35034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87" name="Google Shape;287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2275" y="1280325"/>
            <a:ext cx="5904924" cy="3336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6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kind of layout will you use?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Design Journal Reflection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98" name="Google Shape;298;p37"/>
          <p:cNvSpPr txBox="1"/>
          <p:nvPr/>
        </p:nvSpPr>
        <p:spPr>
          <a:xfrm>
            <a:off x="491775" y="1454400"/>
            <a:ext cx="5329200" cy="31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Design Journals to reflect on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most important parts of your website that you want to emphasize?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layout do you think would support emphasizing these ideas?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Try sketching out your ideas (try out a few sketches to see what you think!)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9" name="Google Shape;89;p20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“Layout” is the structure of the site meant to help organize information in a way that makes it easy for visitors to do the things they want to do.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There are many different types of layouts to choose from and remix.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Whatever the layout, you get to define the rules.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8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9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add layout techniques to their list of design tools to consider when creating websites.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understand how to identify and analyze different types of layouts.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are the different ways designers use layouts?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>
            <p:ph type="title"/>
          </p:nvPr>
        </p:nvSpPr>
        <p:spPr>
          <a:xfrm>
            <a:off x="383800" y="167900"/>
            <a:ext cx="3871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you see?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2" name="Google Shape;112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91800" y="930000"/>
            <a:ext cx="2915575" cy="19386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3" name="Google Shape;113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39725" y="930000"/>
            <a:ext cx="2915575" cy="19386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4" name="Google Shape;11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9725" y="1022850"/>
            <a:ext cx="2915577" cy="1845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91800" y="1025625"/>
            <a:ext cx="2915577" cy="1845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391800" y="3059575"/>
            <a:ext cx="2915575" cy="18458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7" name="Google Shape;117;p24"/>
          <p:cNvPicPr preferRelativeResize="0"/>
          <p:nvPr/>
        </p:nvPicPr>
        <p:blipFill rotWithShape="1">
          <a:blip r:embed="rId6">
            <a:alphaModFix/>
          </a:blip>
          <a:srcRect b="8827" l="0" r="0" t="-4566"/>
          <a:stretch/>
        </p:blipFill>
        <p:spPr>
          <a:xfrm>
            <a:off x="4391800" y="3058050"/>
            <a:ext cx="2915574" cy="184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39725" y="3058050"/>
            <a:ext cx="2915575" cy="18458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9" name="Google Shape;119;p24"/>
          <p:cNvPicPr preferRelativeResize="0"/>
          <p:nvPr/>
        </p:nvPicPr>
        <p:blipFill rotWithShape="1">
          <a:blip r:embed="rId7">
            <a:alphaModFix/>
          </a:blip>
          <a:srcRect b="5141" l="0" r="0" t="0"/>
          <a:stretch/>
        </p:blipFill>
        <p:spPr>
          <a:xfrm>
            <a:off x="1339725" y="3153450"/>
            <a:ext cx="2893352" cy="175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 txBox="1"/>
          <p:nvPr/>
        </p:nvSpPr>
        <p:spPr>
          <a:xfrm>
            <a:off x="1521776" y="0"/>
            <a:ext cx="5520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are layouts?</a:t>
            </a:r>
            <a:endParaRPr b="1" sz="5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6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15550" y="1170000"/>
            <a:ext cx="3760675" cy="23453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30" name="Google Shape;130;p26"/>
          <p:cNvSpPr txBox="1"/>
          <p:nvPr/>
        </p:nvSpPr>
        <p:spPr>
          <a:xfrm>
            <a:off x="462550" y="232000"/>
            <a:ext cx="4415400" cy="7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Single-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column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1" name="Google Shape;131;p26"/>
          <p:cNvPicPr preferRelativeResize="0"/>
          <p:nvPr/>
        </p:nvPicPr>
        <p:blipFill rotWithShape="1">
          <a:blip r:embed="rId3">
            <a:alphaModFix/>
          </a:blip>
          <a:srcRect b="1117" l="0" r="47962" t="0"/>
          <a:stretch/>
        </p:blipFill>
        <p:spPr>
          <a:xfrm>
            <a:off x="604575" y="1170000"/>
            <a:ext cx="3276400" cy="35416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32" name="Google Shape;132;p26"/>
          <p:cNvSpPr txBox="1"/>
          <p:nvPr/>
        </p:nvSpPr>
        <p:spPr>
          <a:xfrm>
            <a:off x="1722275" y="1499223"/>
            <a:ext cx="10410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latin typeface="Wix Madefor Text"/>
                <a:ea typeface="Wix Madefor Text"/>
                <a:cs typeface="Wix Madefor Text"/>
                <a:sym typeface="Wix Madefor Text"/>
              </a:rPr>
              <a:t>Welcome</a:t>
            </a:r>
            <a:r>
              <a:rPr b="1" lang="en" sz="700">
                <a:latin typeface="Wix Madefor Text"/>
                <a:ea typeface="Wix Madefor Text"/>
                <a:cs typeface="Wix Madefor Text"/>
                <a:sym typeface="Wix Madefor Text"/>
              </a:rPr>
              <a:t>!</a:t>
            </a:r>
            <a:endParaRPr b="1" sz="7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latin typeface="Wix Madefor Text"/>
                <a:ea typeface="Wix Madefor Text"/>
                <a:cs typeface="Wix Madefor Text"/>
                <a:sym typeface="Wix Madefor Text"/>
              </a:rPr>
              <a:t>Here’s what you can do on my site.</a:t>
            </a:r>
            <a:endParaRPr sz="7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3" name="Google Shape;133;p26"/>
          <p:cNvSpPr txBox="1"/>
          <p:nvPr/>
        </p:nvSpPr>
        <p:spPr>
          <a:xfrm>
            <a:off x="3129584" y="1317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34" name="Google Shape;134;p26"/>
          <p:cNvSpPr txBox="1"/>
          <p:nvPr/>
        </p:nvSpPr>
        <p:spPr>
          <a:xfrm>
            <a:off x="607584" y="1317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sp>
        <p:nvSpPr>
          <p:cNvPr id="135" name="Google Shape;135;p26"/>
          <p:cNvSpPr/>
          <p:nvPr/>
        </p:nvSpPr>
        <p:spPr>
          <a:xfrm>
            <a:off x="2108613" y="2010109"/>
            <a:ext cx="268326" cy="112266"/>
          </a:xfrm>
          <a:prstGeom prst="flowChartTerminator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">
                <a:solidFill>
                  <a:srgbClr val="FFFFFF"/>
                </a:solidFill>
              </a:rPr>
              <a:t>xxx</a:t>
            </a:r>
            <a:endParaRPr sz="100">
              <a:solidFill>
                <a:srgbClr val="FFFFFF"/>
              </a:solidFill>
            </a:endParaRPr>
          </a:p>
        </p:txBody>
      </p:sp>
      <p:sp>
        <p:nvSpPr>
          <p:cNvPr id="136" name="Google Shape;136;p26"/>
          <p:cNvSpPr/>
          <p:nvPr/>
        </p:nvSpPr>
        <p:spPr>
          <a:xfrm>
            <a:off x="911650" y="2274300"/>
            <a:ext cx="26622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6"/>
          <p:cNvSpPr/>
          <p:nvPr/>
        </p:nvSpPr>
        <p:spPr>
          <a:xfrm>
            <a:off x="911701" y="3401875"/>
            <a:ext cx="12858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6"/>
          <p:cNvSpPr/>
          <p:nvPr/>
        </p:nvSpPr>
        <p:spPr>
          <a:xfrm>
            <a:off x="2288150" y="3401875"/>
            <a:ext cx="1285800" cy="10383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6"/>
          <p:cNvPicPr preferRelativeResize="0"/>
          <p:nvPr/>
        </p:nvPicPr>
        <p:blipFill rotWithShape="1">
          <a:blip r:embed="rId4">
            <a:alphaModFix/>
          </a:blip>
          <a:srcRect b="2439" l="0" r="0" t="0"/>
          <a:stretch/>
        </p:blipFill>
        <p:spPr>
          <a:xfrm>
            <a:off x="4415550" y="1270800"/>
            <a:ext cx="3760673" cy="247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6"/>
          <p:cNvSpPr txBox="1"/>
          <p:nvPr/>
        </p:nvSpPr>
        <p:spPr>
          <a:xfrm>
            <a:off x="4415550" y="3934400"/>
            <a:ext cx="38082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with a lot of written content,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or websites that display content in chronological order. These can be anything from blogs to social media feeds.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1" name="Google Shape;141;p26"/>
          <p:cNvSpPr/>
          <p:nvPr/>
        </p:nvSpPr>
        <p:spPr>
          <a:xfrm>
            <a:off x="2041300" y="3153775"/>
            <a:ext cx="402900" cy="403500"/>
          </a:xfrm>
          <a:prstGeom prst="ellipse">
            <a:avLst/>
          </a:prstGeom>
          <a:solidFill>
            <a:srgbClr val="FFFFFF"/>
          </a:soli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251300" y="2645900"/>
            <a:ext cx="3814975" cy="21846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7" name="Google Shape;147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278450" y="308450"/>
            <a:ext cx="3760675" cy="20197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8" name="Google Shape;148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1300" y="2749037"/>
            <a:ext cx="3814972" cy="2081527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7"/>
          <p:cNvSpPr txBox="1"/>
          <p:nvPr/>
        </p:nvSpPr>
        <p:spPr>
          <a:xfrm>
            <a:off x="329325" y="212000"/>
            <a:ext cx="3452100" cy="11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Split screen layout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0" name="Google Shape;150;p27"/>
          <p:cNvPicPr preferRelativeResize="0"/>
          <p:nvPr/>
        </p:nvPicPr>
        <p:blipFill rotWithShape="1">
          <a:blip r:embed="rId3">
            <a:alphaModFix/>
          </a:blip>
          <a:srcRect b="40500" l="0" r="47962" t="0"/>
          <a:stretch/>
        </p:blipFill>
        <p:spPr>
          <a:xfrm>
            <a:off x="452175" y="1551000"/>
            <a:ext cx="3276400" cy="21310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51" name="Google Shape;151;p27"/>
          <p:cNvSpPr txBox="1"/>
          <p:nvPr/>
        </p:nvSpPr>
        <p:spPr>
          <a:xfrm>
            <a:off x="2977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Home            About            Projects</a:t>
            </a:r>
            <a:endParaRPr sz="300"/>
          </a:p>
        </p:txBody>
      </p:sp>
      <p:sp>
        <p:nvSpPr>
          <p:cNvPr id="152" name="Google Shape;152;p27"/>
          <p:cNvSpPr txBox="1"/>
          <p:nvPr/>
        </p:nvSpPr>
        <p:spPr>
          <a:xfrm>
            <a:off x="455184" y="1698766"/>
            <a:ext cx="858000" cy="2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">
                <a:latin typeface="Wix Madefor Text"/>
                <a:ea typeface="Wix Madefor Text"/>
                <a:cs typeface="Wix Madefor Text"/>
                <a:sym typeface="Wix Madefor Text"/>
              </a:rPr>
              <a:t>Logo</a:t>
            </a:r>
            <a:endParaRPr sz="300"/>
          </a:p>
        </p:txBody>
      </p:sp>
      <p:grpSp>
        <p:nvGrpSpPr>
          <p:cNvPr id="153" name="Google Shape;153;p27"/>
          <p:cNvGrpSpPr/>
          <p:nvPr/>
        </p:nvGrpSpPr>
        <p:grpSpPr>
          <a:xfrm>
            <a:off x="658250" y="2283725"/>
            <a:ext cx="1089300" cy="699350"/>
            <a:chOff x="1722275" y="1499225"/>
            <a:chExt cx="1089300" cy="699350"/>
          </a:xfrm>
        </p:grpSpPr>
        <p:sp>
          <p:nvSpPr>
            <p:cNvPr id="154" name="Google Shape;154;p27"/>
            <p:cNvSpPr txBox="1"/>
            <p:nvPr/>
          </p:nvSpPr>
          <p:spPr>
            <a:xfrm>
              <a:off x="1722275" y="1499225"/>
              <a:ext cx="1089300" cy="685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900">
                  <a:latin typeface="Wix Madefor Text"/>
                  <a:ea typeface="Wix Madefor Text"/>
                  <a:cs typeface="Wix Madefor Text"/>
                  <a:sym typeface="Wix Madefor Text"/>
                </a:rPr>
                <a:t>Welcome</a:t>
              </a:r>
              <a:r>
                <a:rPr b="1"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!</a:t>
              </a:r>
              <a:endParaRPr b="1"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00">
                <a:latin typeface="Wix Madefor Text"/>
                <a:ea typeface="Wix Madefor Text"/>
                <a:cs typeface="Wix Madefor Text"/>
                <a:sym typeface="Wix Madefor Text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Wix Madefor Text"/>
                  <a:ea typeface="Wix Madefor Text"/>
                  <a:cs typeface="Wix Madefor Text"/>
                  <a:sym typeface="Wix Madefor Text"/>
                </a:rPr>
                <a:t>Here’s what you can do on my site.</a:t>
              </a:r>
              <a:endParaRPr sz="800"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sp>
          <p:nvSpPr>
            <p:cNvPr id="155" name="Google Shape;155;p27"/>
            <p:cNvSpPr/>
            <p:nvPr/>
          </p:nvSpPr>
          <p:spPr>
            <a:xfrm>
              <a:off x="1814025" y="2086309"/>
              <a:ext cx="268326" cy="112266"/>
            </a:xfrm>
            <a:prstGeom prst="flowChartTerminator">
              <a:avLst/>
            </a:prstGeom>
            <a:solidFill>
              <a:srgbClr val="1F77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">
                  <a:solidFill>
                    <a:srgbClr val="FFFFFF"/>
                  </a:solidFill>
                </a:rPr>
                <a:t>xxx</a:t>
              </a:r>
              <a:endParaRPr sz="100">
                <a:solidFill>
                  <a:srgbClr val="FFFFFF"/>
                </a:solidFill>
              </a:endParaRPr>
            </a:p>
          </p:txBody>
        </p:sp>
      </p:grpSp>
      <p:sp>
        <p:nvSpPr>
          <p:cNvPr id="156" name="Google Shape;156;p27"/>
          <p:cNvSpPr/>
          <p:nvPr/>
        </p:nvSpPr>
        <p:spPr>
          <a:xfrm>
            <a:off x="2064300" y="1993150"/>
            <a:ext cx="1641300" cy="1420200"/>
          </a:xfrm>
          <a:prstGeom prst="rect">
            <a:avLst/>
          </a:prstGeom>
          <a:solidFill>
            <a:srgbClr val="D6E6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7"/>
          <p:cNvSpPr txBox="1"/>
          <p:nvPr/>
        </p:nvSpPr>
        <p:spPr>
          <a:xfrm>
            <a:off x="398825" y="3822550"/>
            <a:ext cx="3383100" cy="9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Wix Madefor Text"/>
                <a:ea typeface="Wix Madefor Text"/>
                <a:cs typeface="Wix Madefor Text"/>
                <a:sym typeface="Wix Madefor Text"/>
              </a:rPr>
              <a:t>Ideal for: </a:t>
            </a:r>
            <a:r>
              <a:rPr lang="en" sz="1200">
                <a:latin typeface="Wix Madefor Text"/>
                <a:ea typeface="Wix Madefor Text"/>
                <a:cs typeface="Wix Madefor Text"/>
                <a:sym typeface="Wix Madefor Text"/>
              </a:rPr>
              <a:t>Websites that want to evenly combine written words and images. Personal websites and online stores are a good fit for this layout.</a:t>
            </a:r>
            <a:endParaRPr sz="1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8450" y="398948"/>
            <a:ext cx="3760676" cy="1914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