
<file path=[Content_Types].xml><?xml version="1.0" encoding="utf-8"?>
<Types xmlns="http://schemas.openxmlformats.org/package/2006/content-types">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3" r:id="rId4"/>
    <p:sldMasterId id="214748366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Lst>
  <p:sldSz cy="5143500" cx="9144000"/>
  <p:notesSz cx="6858000" cy="9144000"/>
  <p:embeddedFontLst>
    <p:embeddedFont>
      <p:font typeface="Wix Madefor Text"/>
      <p:regular r:id="rId31"/>
      <p:bold r:id="rId32"/>
      <p:italic r:id="rId33"/>
      <p:boldItalic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WixMadeforText-regular.fntdata"/><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font" Target="fonts/WixMadeforText-italic.fntdata"/><Relationship Id="rId10" Type="http://schemas.openxmlformats.org/officeDocument/2006/relationships/slide" Target="slides/slide4.xml"/><Relationship Id="rId32" Type="http://schemas.openxmlformats.org/officeDocument/2006/relationships/font" Target="fonts/WixMadeforText-bold.fntdata"/><Relationship Id="rId13" Type="http://schemas.openxmlformats.org/officeDocument/2006/relationships/slide" Target="slides/slide7.xml"/><Relationship Id="rId12" Type="http://schemas.openxmlformats.org/officeDocument/2006/relationships/slide" Target="slides/slide6.xml"/><Relationship Id="rId34" Type="http://schemas.openxmlformats.org/officeDocument/2006/relationships/font" Target="fonts/WixMadeforText-boldItalic.fntdata"/><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b1a8ad0434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b1a8ad0434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2ed2873dcc6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2ed2873dcc6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2ed2873dcc6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2ed2873dcc6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2ed2873dcc6_0_1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2ed2873dcc6_0_1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2ed2873dcc6_0_1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2ed2873dcc6_0_1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2ed2873dcc6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2ed2873dcc6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0" marL="457200" rtl="0" algn="l">
              <a:lnSpc>
                <a:spcPct val="115000"/>
              </a:lnSpc>
              <a:spcBef>
                <a:spcPts val="0"/>
              </a:spcBef>
              <a:spcAft>
                <a:spcPts val="0"/>
              </a:spcAft>
              <a:buSzPts val="1000"/>
              <a:buChar char="●"/>
            </a:pPr>
            <a:r>
              <a:t/>
            </a:r>
            <a:endParaRPr b="1"/>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2ed2873dcc6_0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2ed2873dcc6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2ed2873dcc6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2ed2873dcc6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0" marL="457200" rtl="0" algn="l">
              <a:lnSpc>
                <a:spcPct val="115000"/>
              </a:lnSpc>
              <a:spcBef>
                <a:spcPts val="0"/>
              </a:spcBef>
              <a:spcAft>
                <a:spcPts val="0"/>
              </a:spcAft>
              <a:buSzPts val="1000"/>
              <a:buChar char="●"/>
            </a:pPr>
            <a:r>
              <a:t/>
            </a:r>
            <a:endParaRPr b="1"/>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2ed2873dcc6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6" name="Google Shape;206;g2ed2873dcc6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0" marL="457200" rtl="0" algn="l">
              <a:lnSpc>
                <a:spcPct val="115000"/>
              </a:lnSpc>
              <a:spcBef>
                <a:spcPts val="0"/>
              </a:spcBef>
              <a:spcAft>
                <a:spcPts val="0"/>
              </a:spcAft>
              <a:buSzPts val="1000"/>
              <a:buChar char="●"/>
            </a:pPr>
            <a:r>
              <a:t/>
            </a:r>
            <a:endParaRPr b="1"/>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2ed2873dcc6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2ed2873dcc6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0" marL="457200" rtl="0" algn="l">
              <a:lnSpc>
                <a:spcPct val="115000"/>
              </a:lnSpc>
              <a:spcBef>
                <a:spcPts val="0"/>
              </a:spcBef>
              <a:spcAft>
                <a:spcPts val="0"/>
              </a:spcAft>
              <a:buSzPts val="1000"/>
              <a:buChar char="●"/>
            </a:pPr>
            <a:r>
              <a:t/>
            </a:r>
            <a:endParaRPr b="1"/>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2ed2873dcc6_0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2ed2873dcc6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0" marL="457200" rtl="0" algn="l">
              <a:lnSpc>
                <a:spcPct val="115000"/>
              </a:lnSpc>
              <a:spcBef>
                <a:spcPts val="0"/>
              </a:spcBef>
              <a:spcAft>
                <a:spcPts val="0"/>
              </a:spcAft>
              <a:buSzPts val="1000"/>
              <a:buChar char="●"/>
            </a:pPr>
            <a:r>
              <a:t/>
            </a:r>
            <a:endParaRPr b="1"/>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b23f3cb6d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b23f3cb6d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b23f3cb6d6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b23f3cb6d6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2ecee4a56df_0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2ecee4a56df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adc696b52f_0_5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gadc696b52f_0_5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aa0d81c144_0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7" name="Google Shape;287;gaa0d81c144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cae692a1b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3" name="Google Shape;293;gcae692a1b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adc696b52f_0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adc696b52f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adc696b52f_0_4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adc696b52f_0_4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adc696b52f_0_2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adc696b52f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2ecee4a56df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2ecee4a56df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b2e4b52896_0_1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b2e4b52896_0_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2ed2873dcc6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2ed2873dcc6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2ecee4a56df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2ecee4a56df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1">
  <p:cSld name="BLANK_1_1">
    <p:bg>
      <p:bgPr>
        <a:solidFill>
          <a:srgbClr val="1F77FF"/>
        </a:solidFill>
      </p:bgPr>
    </p:bg>
    <p:spTree>
      <p:nvGrpSpPr>
        <p:cNvPr id="52" name="Shape 52"/>
        <p:cNvGrpSpPr/>
        <p:nvPr/>
      </p:nvGrpSpPr>
      <p:grpSpPr>
        <a:xfrm>
          <a:off x="0" y="0"/>
          <a:ext cx="0" cy="0"/>
          <a:chOff x="0" y="0"/>
          <a:chExt cx="0" cy="0"/>
        </a:xfrm>
      </p:grpSpPr>
      <p:cxnSp>
        <p:nvCxnSpPr>
          <p:cNvPr id="53" name="Google Shape;53;p14"/>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54" name="Google Shape;54;p14"/>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04: Plan the Structure</a:t>
            </a:r>
            <a:endParaRPr sz="900">
              <a:solidFill>
                <a:srgbClr val="FFFFFF"/>
              </a:solidFill>
              <a:latin typeface="Wix Madefor Text"/>
              <a:ea typeface="Wix Madefor Text"/>
              <a:cs typeface="Wix Madefor Text"/>
              <a:sym typeface="Wix Madefor Text"/>
            </a:endParaRPr>
          </a:p>
        </p:txBody>
      </p:sp>
      <p:pic>
        <p:nvPicPr>
          <p:cNvPr id="55" name="Google Shape;55;p14"/>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3">
  <p:cSld name="CUSTOM_1_1">
    <p:bg>
      <p:bgPr>
        <a:solidFill>
          <a:srgbClr val="FFFFFF"/>
        </a:solidFill>
      </p:bgPr>
    </p:bg>
    <p:spTree>
      <p:nvGrpSpPr>
        <p:cNvPr id="56" name="Shape 56"/>
        <p:cNvGrpSpPr/>
        <p:nvPr/>
      </p:nvGrpSpPr>
      <p:grpSpPr>
        <a:xfrm>
          <a:off x="0" y="0"/>
          <a:ext cx="0" cy="0"/>
          <a:chOff x="0" y="0"/>
          <a:chExt cx="0" cy="0"/>
        </a:xfrm>
      </p:grpSpPr>
      <p:cxnSp>
        <p:nvCxnSpPr>
          <p:cNvPr id="57" name="Google Shape;57;p15"/>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58" name="Google Shape;58;p15"/>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04: Plan the Structure</a:t>
            </a:r>
            <a:endParaRPr sz="900">
              <a:latin typeface="Wix Madefor Text"/>
              <a:ea typeface="Wix Madefor Text"/>
              <a:cs typeface="Wix Madefor Text"/>
              <a:sym typeface="Wix Madefor Text"/>
            </a:endParaRPr>
          </a:p>
        </p:txBody>
      </p:sp>
      <p:pic>
        <p:nvPicPr>
          <p:cNvPr id="59" name="Google Shape;59;p15"/>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extLst>
    <p:ext uri="{DCECCB84-F9BA-43D5-87BE-67443E8EF086}">
      <p15:sldGuideLst>
        <p15:guide id="1" orient="horz" pos="677">
          <p15:clr>
            <a:srgbClr val="FA7B17"/>
          </p15:clr>
        </p15:guide>
        <p15:guide id="2" orient="horz" pos="1080">
          <p15:clr>
            <a:srgbClr val="FA7B17"/>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2">
  <p:cSld name="CUSTOM_1_1_1">
    <p:bg>
      <p:bgPr>
        <a:solidFill>
          <a:srgbClr val="6C48EF"/>
        </a:solidFill>
      </p:bgPr>
    </p:bg>
    <p:spTree>
      <p:nvGrpSpPr>
        <p:cNvPr id="60" name="Shape 60"/>
        <p:cNvGrpSpPr/>
        <p:nvPr/>
      </p:nvGrpSpPr>
      <p:grpSpPr>
        <a:xfrm>
          <a:off x="0" y="0"/>
          <a:ext cx="0" cy="0"/>
          <a:chOff x="0" y="0"/>
          <a:chExt cx="0" cy="0"/>
        </a:xfrm>
      </p:grpSpPr>
      <p:cxnSp>
        <p:nvCxnSpPr>
          <p:cNvPr id="61" name="Google Shape;61;p16"/>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62" name="Google Shape;62;p16"/>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04: Plan the Structure</a:t>
            </a:r>
            <a:endParaRPr sz="900">
              <a:solidFill>
                <a:srgbClr val="FFFFFF"/>
              </a:solidFill>
              <a:latin typeface="Wix Madefor Text"/>
              <a:ea typeface="Wix Madefor Text"/>
              <a:cs typeface="Wix Madefor Text"/>
              <a:sym typeface="Wix Madefor Text"/>
            </a:endParaRPr>
          </a:p>
        </p:txBody>
      </p:sp>
      <p:pic>
        <p:nvPicPr>
          <p:cNvPr id="63" name="Google Shape;63;p16"/>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1" type="blank">
  <p:cSld name="BLANK">
    <p:bg>
      <p:bgPr>
        <a:solidFill>
          <a:srgbClr val="C7EFDB"/>
        </a:solidFill>
      </p:bgPr>
    </p:bg>
    <p:spTree>
      <p:nvGrpSpPr>
        <p:cNvPr id="64" name="Shape 64"/>
        <p:cNvGrpSpPr/>
        <p:nvPr/>
      </p:nvGrpSpPr>
      <p:grpSpPr>
        <a:xfrm>
          <a:off x="0" y="0"/>
          <a:ext cx="0" cy="0"/>
          <a:chOff x="0" y="0"/>
          <a:chExt cx="0" cy="0"/>
        </a:xfrm>
      </p:grpSpPr>
      <p:cxnSp>
        <p:nvCxnSpPr>
          <p:cNvPr id="65" name="Google Shape;65;p17"/>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66" name="Google Shape;66;p17"/>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05: Layout &amp; Composition</a:t>
            </a:r>
            <a:endParaRPr sz="900">
              <a:latin typeface="Wix Madefor Text"/>
              <a:ea typeface="Wix Madefor Text"/>
              <a:cs typeface="Wix Madefor Text"/>
              <a:sym typeface="Wix Madefor Text"/>
            </a:endParaRPr>
          </a:p>
        </p:txBody>
      </p:sp>
      <p:pic>
        <p:nvPicPr>
          <p:cNvPr id="67" name="Google Shape;67;p17"/>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18.gif"/><Relationship Id="rId5" Type="http://schemas.openxmlformats.org/officeDocument/2006/relationships/image" Target="../media/image19.g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 Id="rId3" Type="http://schemas.openxmlformats.org/officeDocument/2006/relationships/image" Target="../media/image2.png"/><Relationship Id="rId4" Type="http://schemas.openxmlformats.org/officeDocument/2006/relationships/image" Target="../media/image12.png"/><Relationship Id="rId5"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9.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6.xml"/><Relationship Id="rId3" Type="http://schemas.openxmlformats.org/officeDocument/2006/relationships/image" Target="../media/image2.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 Id="rId3" Type="http://schemas.openxmlformats.org/officeDocument/2006/relationships/image" Target="../media/image2.png"/><Relationship Id="rId4" Type="http://schemas.openxmlformats.org/officeDocument/2006/relationships/image" Target="../media/image15.png"/><Relationship Id="rId5" Type="http://schemas.openxmlformats.org/officeDocument/2006/relationships/image" Target="../media/image2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image" Target="../media/image2.png"/><Relationship Id="rId4" Type="http://schemas.openxmlformats.org/officeDocument/2006/relationships/image" Target="../media/image20.png"/><Relationship Id="rId5" Type="http://schemas.openxmlformats.org/officeDocument/2006/relationships/image" Target="../media/image2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image" Target="../media/image2.png"/><Relationship Id="rId4" Type="http://schemas.openxmlformats.org/officeDocument/2006/relationships/image" Target="../media/image16.png"/><Relationship Id="rId5"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 Id="rId3" Type="http://schemas.openxmlformats.org/officeDocument/2006/relationships/image" Target="../media/image2.png"/><Relationship Id="rId4" Type="http://schemas.openxmlformats.org/officeDocument/2006/relationships/image" Target="../media/image25.png"/><Relationship Id="rId5" Type="http://schemas.openxmlformats.org/officeDocument/2006/relationships/image" Target="../media/image24.png"/><Relationship Id="rId6" Type="http://schemas.openxmlformats.org/officeDocument/2006/relationships/image" Target="../media/image27.png"/><Relationship Id="rId7" Type="http://schemas.openxmlformats.org/officeDocument/2006/relationships/image" Target="../media/image2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18.gi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19.gi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1" name="Shape 71"/>
        <p:cNvGrpSpPr/>
        <p:nvPr/>
      </p:nvGrpSpPr>
      <p:grpSpPr>
        <a:xfrm>
          <a:off x="0" y="0"/>
          <a:ext cx="0" cy="0"/>
          <a:chOff x="0" y="0"/>
          <a:chExt cx="0" cy="0"/>
        </a:xfrm>
      </p:grpSpPr>
      <p:sp>
        <p:nvSpPr>
          <p:cNvPr id="72" name="Google Shape;72;p18"/>
          <p:cNvSpPr/>
          <p:nvPr/>
        </p:nvSpPr>
        <p:spPr>
          <a:xfrm>
            <a:off x="0" y="100"/>
            <a:ext cx="5714100" cy="51435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18"/>
          <p:cNvSpPr txBox="1"/>
          <p:nvPr>
            <p:ph type="title"/>
          </p:nvPr>
        </p:nvSpPr>
        <p:spPr>
          <a:xfrm>
            <a:off x="678325" y="553800"/>
            <a:ext cx="4543800" cy="2685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rgbClr val="FFFFFF"/>
                </a:solidFill>
                <a:latin typeface="Wix Madefor Text"/>
                <a:ea typeface="Wix Madefor Text"/>
                <a:cs typeface="Wix Madefor Text"/>
                <a:sym typeface="Wix Madefor Text"/>
              </a:rPr>
              <a:t>Lesson 04</a:t>
            </a:r>
            <a:endParaRPr b="1">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Plan the Structure</a:t>
            </a:r>
            <a:endParaRPr b="1" sz="4800">
              <a:solidFill>
                <a:srgbClr val="FFFFFF"/>
              </a:solidFill>
              <a:latin typeface="Wix Madefor Text"/>
              <a:ea typeface="Wix Madefor Text"/>
              <a:cs typeface="Wix Madefor Text"/>
              <a:sym typeface="Wix Madefor Text"/>
            </a:endParaRPr>
          </a:p>
        </p:txBody>
      </p:sp>
      <p:grpSp>
        <p:nvGrpSpPr>
          <p:cNvPr id="74" name="Google Shape;74;p18"/>
          <p:cNvGrpSpPr/>
          <p:nvPr/>
        </p:nvGrpSpPr>
        <p:grpSpPr>
          <a:xfrm>
            <a:off x="743450" y="4506575"/>
            <a:ext cx="3436500" cy="257550"/>
            <a:chOff x="743450" y="4506575"/>
            <a:chExt cx="3436500" cy="257550"/>
          </a:xfrm>
        </p:grpSpPr>
        <p:sp>
          <p:nvSpPr>
            <p:cNvPr id="75" name="Google Shape;75;p18"/>
            <p:cNvSpPr txBox="1"/>
            <p:nvPr/>
          </p:nvSpPr>
          <p:spPr>
            <a:xfrm>
              <a:off x="743450" y="4627625"/>
              <a:ext cx="2966400" cy="136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rgbClr val="FFFFFF"/>
                  </a:solidFill>
                  <a:latin typeface="Wix Madefor Text"/>
                  <a:ea typeface="Wix Madefor Text"/>
                  <a:cs typeface="Wix Madefor Text"/>
                  <a:sym typeface="Wix Madefor Text"/>
                </a:rPr>
                <a:t>Portfolio Course</a:t>
              </a:r>
              <a:endParaRPr>
                <a:solidFill>
                  <a:srgbClr val="FFFFFF"/>
                </a:solidFill>
                <a:latin typeface="Wix Madefor Text"/>
                <a:ea typeface="Wix Madefor Text"/>
                <a:cs typeface="Wix Madefor Text"/>
                <a:sym typeface="Wix Madefor Text"/>
              </a:endParaRPr>
            </a:p>
          </p:txBody>
        </p:sp>
        <p:cxnSp>
          <p:nvCxnSpPr>
            <p:cNvPr id="76" name="Google Shape;76;p18"/>
            <p:cNvCxnSpPr/>
            <p:nvPr/>
          </p:nvCxnSpPr>
          <p:spPr>
            <a:xfrm>
              <a:off x="796550" y="4506575"/>
              <a:ext cx="3383400" cy="0"/>
            </a:xfrm>
            <a:prstGeom prst="straightConnector1">
              <a:avLst/>
            </a:prstGeom>
            <a:noFill/>
            <a:ln cap="flat" cmpd="sng" w="9525">
              <a:solidFill>
                <a:srgbClr val="FFFFFF"/>
              </a:solidFill>
              <a:prstDash val="solid"/>
              <a:round/>
              <a:headEnd len="med" w="med" type="none"/>
              <a:tailEnd len="med" w="med" type="none"/>
            </a:ln>
          </p:spPr>
        </p:cxnSp>
      </p:grpSp>
      <p:pic>
        <p:nvPicPr>
          <p:cNvPr id="77" name="Google Shape;77;p18"/>
          <p:cNvPicPr preferRelativeResize="0"/>
          <p:nvPr/>
        </p:nvPicPr>
        <p:blipFill rotWithShape="1">
          <a:blip r:embed="rId3">
            <a:alphaModFix/>
          </a:blip>
          <a:srcRect b="0" l="752" r="14716" t="0"/>
          <a:stretch/>
        </p:blipFill>
        <p:spPr>
          <a:xfrm>
            <a:off x="5716999" y="0"/>
            <a:ext cx="2941200" cy="51435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9" name="Shape 129"/>
        <p:cNvGrpSpPr/>
        <p:nvPr/>
      </p:nvGrpSpPr>
      <p:grpSpPr>
        <a:xfrm>
          <a:off x="0" y="0"/>
          <a:ext cx="0" cy="0"/>
          <a:chOff x="0" y="0"/>
          <a:chExt cx="0" cy="0"/>
        </a:xfrm>
      </p:grpSpPr>
      <p:sp>
        <p:nvSpPr>
          <p:cNvPr id="130" name="Google Shape;130;p27"/>
          <p:cNvSpPr txBox="1"/>
          <p:nvPr/>
        </p:nvSpPr>
        <p:spPr>
          <a:xfrm>
            <a:off x="481125" y="3817600"/>
            <a:ext cx="7539300" cy="12327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1000"/>
              </a:spcBef>
              <a:spcAft>
                <a:spcPts val="1100"/>
              </a:spcAft>
              <a:buNone/>
            </a:pPr>
            <a:r>
              <a:rPr lang="en">
                <a:latin typeface="Wix Madefor Text"/>
                <a:ea typeface="Wix Madefor Text"/>
                <a:cs typeface="Wix Madefor Text"/>
                <a:sym typeface="Wix Madefor Text"/>
              </a:rPr>
              <a:t>What do you notice about how Tony and Emma’s site menus reflect their site structure?</a:t>
            </a:r>
            <a:endParaRPr>
              <a:latin typeface="Wix Madefor Text"/>
              <a:ea typeface="Wix Madefor Text"/>
              <a:cs typeface="Wix Madefor Text"/>
              <a:sym typeface="Wix Madefor Text"/>
            </a:endParaRPr>
          </a:p>
        </p:txBody>
      </p:sp>
      <p:pic>
        <p:nvPicPr>
          <p:cNvPr id="131" name="Google Shape;131;p27"/>
          <p:cNvPicPr preferRelativeResize="0"/>
          <p:nvPr/>
        </p:nvPicPr>
        <p:blipFill rotWithShape="1">
          <a:blip r:embed="rId3">
            <a:alphaModFix/>
          </a:blip>
          <a:srcRect b="1117" l="0" r="0" t="0"/>
          <a:stretch/>
        </p:blipFill>
        <p:spPr>
          <a:xfrm>
            <a:off x="4379033" y="983175"/>
            <a:ext cx="3810318" cy="2189492"/>
          </a:xfrm>
          <a:prstGeom prst="rect">
            <a:avLst/>
          </a:prstGeom>
          <a:noFill/>
          <a:ln>
            <a:noFill/>
          </a:ln>
          <a:effectLst>
            <a:outerShdw blurRad="142875" rotWithShape="0" algn="bl" dir="6960000" dist="76200">
              <a:srgbClr val="666666">
                <a:alpha val="19000"/>
              </a:srgbClr>
            </a:outerShdw>
          </a:effectLst>
        </p:spPr>
      </p:pic>
      <p:pic>
        <p:nvPicPr>
          <p:cNvPr id="132" name="Google Shape;132;p27"/>
          <p:cNvPicPr preferRelativeResize="0"/>
          <p:nvPr/>
        </p:nvPicPr>
        <p:blipFill>
          <a:blip r:embed="rId4">
            <a:alphaModFix/>
          </a:blip>
          <a:stretch>
            <a:fillRect/>
          </a:stretch>
        </p:blipFill>
        <p:spPr>
          <a:xfrm>
            <a:off x="4379023" y="1079852"/>
            <a:ext cx="3810318" cy="2092823"/>
          </a:xfrm>
          <a:prstGeom prst="rect">
            <a:avLst/>
          </a:prstGeom>
          <a:noFill/>
          <a:ln>
            <a:noFill/>
          </a:ln>
        </p:spPr>
      </p:pic>
      <p:pic>
        <p:nvPicPr>
          <p:cNvPr id="133" name="Google Shape;133;p27"/>
          <p:cNvPicPr preferRelativeResize="0"/>
          <p:nvPr/>
        </p:nvPicPr>
        <p:blipFill rotWithShape="1">
          <a:blip r:embed="rId3">
            <a:alphaModFix/>
          </a:blip>
          <a:srcRect b="1117" l="0" r="0" t="0"/>
          <a:stretch/>
        </p:blipFill>
        <p:spPr>
          <a:xfrm>
            <a:off x="481125" y="983174"/>
            <a:ext cx="3682733" cy="2189492"/>
          </a:xfrm>
          <a:prstGeom prst="rect">
            <a:avLst/>
          </a:prstGeom>
          <a:noFill/>
          <a:ln>
            <a:noFill/>
          </a:ln>
          <a:effectLst>
            <a:outerShdw blurRad="142875" rotWithShape="0" algn="bl" dir="6960000" dist="76200">
              <a:srgbClr val="666666">
                <a:alpha val="19000"/>
              </a:srgbClr>
            </a:outerShdw>
          </a:effectLst>
        </p:spPr>
      </p:pic>
      <p:pic>
        <p:nvPicPr>
          <p:cNvPr id="134" name="Google Shape;134;p27"/>
          <p:cNvPicPr preferRelativeResize="0"/>
          <p:nvPr/>
        </p:nvPicPr>
        <p:blipFill>
          <a:blip r:embed="rId5">
            <a:alphaModFix/>
          </a:blip>
          <a:stretch>
            <a:fillRect/>
          </a:stretch>
        </p:blipFill>
        <p:spPr>
          <a:xfrm>
            <a:off x="481125" y="1073419"/>
            <a:ext cx="3682733" cy="209924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8" name="Shape 138"/>
        <p:cNvGrpSpPr/>
        <p:nvPr/>
      </p:nvGrpSpPr>
      <p:grpSpPr>
        <a:xfrm>
          <a:off x="0" y="0"/>
          <a:ext cx="0" cy="0"/>
          <a:chOff x="0" y="0"/>
          <a:chExt cx="0" cy="0"/>
        </a:xfrm>
      </p:grpSpPr>
      <p:sp>
        <p:nvSpPr>
          <p:cNvPr id="139" name="Google Shape;139;p28"/>
          <p:cNvSpPr txBox="1"/>
          <p:nvPr>
            <p:ph type="title"/>
          </p:nvPr>
        </p:nvSpPr>
        <p:spPr>
          <a:xfrm>
            <a:off x="729525" y="1075075"/>
            <a:ext cx="6763200" cy="166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What kind of menu will you choose?</a:t>
            </a:r>
            <a:endParaRPr b="1" sz="3200">
              <a:latin typeface="Wix Madefor Text"/>
              <a:ea typeface="Wix Madefor Text"/>
              <a:cs typeface="Wix Madefor Text"/>
              <a:sym typeface="Wix Madefor Text"/>
            </a:endParaRPr>
          </a:p>
        </p:txBody>
      </p:sp>
      <p:sp>
        <p:nvSpPr>
          <p:cNvPr id="140" name="Google Shape;140;p28"/>
          <p:cNvSpPr txBox="1"/>
          <p:nvPr/>
        </p:nvSpPr>
        <p:spPr>
          <a:xfrm>
            <a:off x="729525" y="2371950"/>
            <a:ext cx="6763200" cy="18252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1000"/>
              </a:spcBef>
              <a:spcAft>
                <a:spcPts val="1100"/>
              </a:spcAft>
              <a:buSzPts val="1400"/>
              <a:buFont typeface="Wix Madefor Text"/>
              <a:buChar char="●"/>
            </a:pPr>
            <a:r>
              <a:rPr lang="en">
                <a:latin typeface="Wix Madefor Text"/>
                <a:ea typeface="Wix Madefor Text"/>
                <a:cs typeface="Wix Madefor Text"/>
                <a:sym typeface="Wix Madefor Text"/>
              </a:rPr>
              <a:t>Will you choose a menu with multiple tabs, or a single scrolling page with anchors?</a:t>
            </a:r>
            <a:endParaRPr>
              <a:latin typeface="Wix Madefor Text"/>
              <a:ea typeface="Wix Madefor Text"/>
              <a:cs typeface="Wix Madefor Text"/>
              <a:sym typeface="Wix Madefor Tex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B777"/>
        </a:solidFill>
      </p:bgPr>
    </p:bg>
    <p:spTree>
      <p:nvGrpSpPr>
        <p:cNvPr id="144" name="Shape 144"/>
        <p:cNvGrpSpPr/>
        <p:nvPr/>
      </p:nvGrpSpPr>
      <p:grpSpPr>
        <a:xfrm>
          <a:off x="0" y="0"/>
          <a:ext cx="0" cy="0"/>
          <a:chOff x="0" y="0"/>
          <a:chExt cx="0" cy="0"/>
        </a:xfrm>
      </p:grpSpPr>
      <p:sp>
        <p:nvSpPr>
          <p:cNvPr id="145" name="Google Shape;145;p29"/>
          <p:cNvSpPr txBox="1"/>
          <p:nvPr>
            <p:ph type="title"/>
          </p:nvPr>
        </p:nvSpPr>
        <p:spPr>
          <a:xfrm>
            <a:off x="1052300" y="354050"/>
            <a:ext cx="6441600" cy="4789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1000"/>
              </a:spcAft>
              <a:buNone/>
            </a:pPr>
            <a:r>
              <a:rPr b="1" lang="en" sz="4800">
                <a:solidFill>
                  <a:srgbClr val="FFFFFF"/>
                </a:solidFill>
                <a:latin typeface="Wix Madefor Text"/>
                <a:ea typeface="Wix Madefor Text"/>
                <a:cs typeface="Wix Madefor Text"/>
                <a:sym typeface="Wix Madefor Text"/>
              </a:rPr>
              <a:t>How will you lay out the content of each page?</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9" name="Shape 149"/>
        <p:cNvGrpSpPr/>
        <p:nvPr/>
      </p:nvGrpSpPr>
      <p:grpSpPr>
        <a:xfrm>
          <a:off x="0" y="0"/>
          <a:ext cx="0" cy="0"/>
          <a:chOff x="0" y="0"/>
          <a:chExt cx="0" cy="0"/>
        </a:xfrm>
      </p:grpSpPr>
      <p:sp>
        <p:nvSpPr>
          <p:cNvPr id="150" name="Google Shape;150;p30"/>
          <p:cNvSpPr txBox="1"/>
          <p:nvPr>
            <p:ph type="title"/>
          </p:nvPr>
        </p:nvSpPr>
        <p:spPr>
          <a:xfrm>
            <a:off x="729525" y="764600"/>
            <a:ext cx="6763200" cy="166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What is “layout”?</a:t>
            </a:r>
            <a:endParaRPr b="1" sz="3200">
              <a:latin typeface="Wix Madefor Text"/>
              <a:ea typeface="Wix Madefor Text"/>
              <a:cs typeface="Wix Madefor Text"/>
              <a:sym typeface="Wix Madefor Text"/>
            </a:endParaRPr>
          </a:p>
        </p:txBody>
      </p:sp>
      <p:sp>
        <p:nvSpPr>
          <p:cNvPr id="151" name="Google Shape;151;p30"/>
          <p:cNvSpPr txBox="1"/>
          <p:nvPr/>
        </p:nvSpPr>
        <p:spPr>
          <a:xfrm>
            <a:off x="729525" y="1471575"/>
            <a:ext cx="6763200" cy="3030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1000"/>
              </a:spcBef>
              <a:spcAft>
                <a:spcPts val="0"/>
              </a:spcAft>
              <a:buNone/>
            </a:pPr>
            <a:r>
              <a:rPr lang="en">
                <a:latin typeface="Wix Madefor Text"/>
                <a:ea typeface="Wix Madefor Text"/>
                <a:cs typeface="Wix Madefor Text"/>
                <a:sym typeface="Wix Madefor Text"/>
              </a:rPr>
              <a:t>The last structural element we’ll explore is layout. We’ve taken a look at the website’s overall structure, but what about the structure of each section? This is where </a:t>
            </a:r>
            <a:r>
              <a:rPr b="1" lang="en">
                <a:latin typeface="Wix Madefor Text"/>
                <a:ea typeface="Wix Madefor Text"/>
                <a:cs typeface="Wix Madefor Text"/>
                <a:sym typeface="Wix Madefor Text"/>
              </a:rPr>
              <a:t>layout</a:t>
            </a:r>
            <a:r>
              <a:rPr lang="en">
                <a:latin typeface="Wix Madefor Text"/>
                <a:ea typeface="Wix Madefor Text"/>
                <a:cs typeface="Wix Madefor Text"/>
                <a:sym typeface="Wix Madefor Text"/>
              </a:rPr>
              <a:t> comes into play: the way elements (text, images, etc) are laid out on a page.</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rPr lang="en">
                <a:latin typeface="Wix Madefor Text"/>
                <a:ea typeface="Wix Madefor Text"/>
                <a:cs typeface="Wix Madefor Text"/>
                <a:sym typeface="Wix Madefor Text"/>
              </a:rPr>
              <a:t>Just like we read books, we read web pages left to right, and top to down. The way we design the layout of our site can help our eyes “flow” from one part of the site to the next. </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rPr lang="en">
                <a:latin typeface="Wix Madefor Text"/>
                <a:ea typeface="Wix Madefor Text"/>
                <a:cs typeface="Wix Madefor Text"/>
                <a:sym typeface="Wix Madefor Text"/>
              </a:rPr>
              <a:t>When we plan our page structure, it’s important we choose layouts that support our content. Let’s take a look at a few examples.</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t/>
            </a:r>
            <a:endParaRPr>
              <a:latin typeface="Wix Madefor Text"/>
              <a:ea typeface="Wix Madefor Text"/>
              <a:cs typeface="Wix Madefor Text"/>
              <a:sym typeface="Wix Madefor Tex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55" name="Shape 155"/>
        <p:cNvGrpSpPr/>
        <p:nvPr/>
      </p:nvGrpSpPr>
      <p:grpSpPr>
        <a:xfrm>
          <a:off x="0" y="0"/>
          <a:ext cx="0" cy="0"/>
          <a:chOff x="0" y="0"/>
          <a:chExt cx="0" cy="0"/>
        </a:xfrm>
      </p:grpSpPr>
      <p:pic>
        <p:nvPicPr>
          <p:cNvPr id="156" name="Google Shape;156;p31"/>
          <p:cNvPicPr preferRelativeResize="0"/>
          <p:nvPr/>
        </p:nvPicPr>
        <p:blipFill rotWithShape="1">
          <a:blip r:embed="rId3">
            <a:alphaModFix/>
          </a:blip>
          <a:srcRect b="1117" l="0" r="0" t="0"/>
          <a:stretch/>
        </p:blipFill>
        <p:spPr>
          <a:xfrm>
            <a:off x="4105850" y="2749499"/>
            <a:ext cx="4106500" cy="2163700"/>
          </a:xfrm>
          <a:prstGeom prst="rect">
            <a:avLst/>
          </a:prstGeom>
          <a:noFill/>
          <a:ln>
            <a:noFill/>
          </a:ln>
          <a:effectLst>
            <a:outerShdw blurRad="142875" rotWithShape="0" algn="bl" dir="6960000" dist="76200">
              <a:srgbClr val="666666">
                <a:alpha val="19000"/>
              </a:srgbClr>
            </a:outerShdw>
          </a:effectLst>
        </p:spPr>
      </p:pic>
      <p:pic>
        <p:nvPicPr>
          <p:cNvPr id="157" name="Google Shape;157;p31"/>
          <p:cNvPicPr preferRelativeResize="0"/>
          <p:nvPr/>
        </p:nvPicPr>
        <p:blipFill rotWithShape="1">
          <a:blip r:embed="rId3">
            <a:alphaModFix/>
          </a:blip>
          <a:srcRect b="1117" l="0" r="0" t="0"/>
          <a:stretch/>
        </p:blipFill>
        <p:spPr>
          <a:xfrm>
            <a:off x="4107150" y="256850"/>
            <a:ext cx="4106500" cy="2252275"/>
          </a:xfrm>
          <a:prstGeom prst="rect">
            <a:avLst/>
          </a:prstGeom>
          <a:noFill/>
          <a:ln>
            <a:noFill/>
          </a:ln>
          <a:effectLst>
            <a:outerShdw blurRad="142875" rotWithShape="0" algn="bl" dir="6960000" dist="76200">
              <a:srgbClr val="666666">
                <a:alpha val="19000"/>
              </a:srgbClr>
            </a:outerShdw>
          </a:effectLst>
        </p:spPr>
      </p:pic>
      <p:pic>
        <p:nvPicPr>
          <p:cNvPr id="158" name="Google Shape;158;p31"/>
          <p:cNvPicPr preferRelativeResize="0"/>
          <p:nvPr/>
        </p:nvPicPr>
        <p:blipFill rotWithShape="1">
          <a:blip r:embed="rId4">
            <a:alphaModFix/>
          </a:blip>
          <a:srcRect b="12141" l="0" r="0" t="0"/>
          <a:stretch/>
        </p:blipFill>
        <p:spPr>
          <a:xfrm>
            <a:off x="4107150" y="378076"/>
            <a:ext cx="4106502" cy="2131049"/>
          </a:xfrm>
          <a:prstGeom prst="rect">
            <a:avLst/>
          </a:prstGeom>
          <a:noFill/>
          <a:ln>
            <a:noFill/>
          </a:ln>
        </p:spPr>
      </p:pic>
      <p:sp>
        <p:nvSpPr>
          <p:cNvPr id="159" name="Google Shape;159;p31"/>
          <p:cNvSpPr txBox="1"/>
          <p:nvPr/>
        </p:nvSpPr>
        <p:spPr>
          <a:xfrm>
            <a:off x="376079" y="256845"/>
            <a:ext cx="3452100" cy="1778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Hero/Fullscreen Image layout</a:t>
            </a:r>
            <a:endParaRPr b="1" sz="3200">
              <a:latin typeface="Wix Madefor Text"/>
              <a:ea typeface="Wix Madefor Text"/>
              <a:cs typeface="Wix Madefor Text"/>
              <a:sym typeface="Wix Madefor Text"/>
            </a:endParaRPr>
          </a:p>
        </p:txBody>
      </p:sp>
      <p:pic>
        <p:nvPicPr>
          <p:cNvPr id="160" name="Google Shape;160;p31"/>
          <p:cNvPicPr preferRelativeResize="0"/>
          <p:nvPr/>
        </p:nvPicPr>
        <p:blipFill rotWithShape="1">
          <a:blip r:embed="rId3">
            <a:alphaModFix/>
          </a:blip>
          <a:srcRect b="40500" l="0" r="47962" t="0"/>
          <a:stretch/>
        </p:blipFill>
        <p:spPr>
          <a:xfrm>
            <a:off x="376075" y="1855800"/>
            <a:ext cx="3276301" cy="2131050"/>
          </a:xfrm>
          <a:prstGeom prst="rect">
            <a:avLst/>
          </a:prstGeom>
          <a:noFill/>
          <a:ln>
            <a:noFill/>
          </a:ln>
          <a:effectLst>
            <a:outerShdw blurRad="142875" rotWithShape="0" algn="bl" dir="6960000" dist="76200">
              <a:srgbClr val="666666">
                <a:alpha val="19000"/>
              </a:srgbClr>
            </a:outerShdw>
          </a:effectLst>
        </p:spPr>
      </p:pic>
      <p:sp>
        <p:nvSpPr>
          <p:cNvPr id="161" name="Google Shape;161;p31"/>
          <p:cNvSpPr txBox="1"/>
          <p:nvPr/>
        </p:nvSpPr>
        <p:spPr>
          <a:xfrm>
            <a:off x="2900984" y="2003566"/>
            <a:ext cx="8580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
                <a:latin typeface="Wix Madefor Text"/>
                <a:ea typeface="Wix Madefor Text"/>
                <a:cs typeface="Wix Madefor Text"/>
                <a:sym typeface="Wix Madefor Text"/>
              </a:rPr>
              <a:t>Home            About            Projects</a:t>
            </a:r>
            <a:endParaRPr sz="300"/>
          </a:p>
        </p:txBody>
      </p:sp>
      <p:sp>
        <p:nvSpPr>
          <p:cNvPr id="162" name="Google Shape;162;p31"/>
          <p:cNvSpPr txBox="1"/>
          <p:nvPr/>
        </p:nvSpPr>
        <p:spPr>
          <a:xfrm>
            <a:off x="378984" y="2003566"/>
            <a:ext cx="8580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
                <a:latin typeface="Wix Madefor Text"/>
                <a:ea typeface="Wix Madefor Text"/>
                <a:cs typeface="Wix Madefor Text"/>
                <a:sym typeface="Wix Madefor Text"/>
              </a:rPr>
              <a:t>Logo</a:t>
            </a:r>
            <a:endParaRPr sz="300"/>
          </a:p>
        </p:txBody>
      </p:sp>
      <p:sp>
        <p:nvSpPr>
          <p:cNvPr id="163" name="Google Shape;163;p31"/>
          <p:cNvSpPr/>
          <p:nvPr/>
        </p:nvSpPr>
        <p:spPr>
          <a:xfrm>
            <a:off x="383400" y="2297950"/>
            <a:ext cx="3276300" cy="14202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64" name="Google Shape;164;p31"/>
          <p:cNvGrpSpPr/>
          <p:nvPr/>
        </p:nvGrpSpPr>
        <p:grpSpPr>
          <a:xfrm>
            <a:off x="582050" y="2588525"/>
            <a:ext cx="1089300" cy="699350"/>
            <a:chOff x="1722275" y="1499225"/>
            <a:chExt cx="1089300" cy="699350"/>
          </a:xfrm>
        </p:grpSpPr>
        <p:sp>
          <p:nvSpPr>
            <p:cNvPr id="165" name="Google Shape;165;p31"/>
            <p:cNvSpPr txBox="1"/>
            <p:nvPr/>
          </p:nvSpPr>
          <p:spPr>
            <a:xfrm>
              <a:off x="1722275" y="1499225"/>
              <a:ext cx="1089300" cy="68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900">
                  <a:latin typeface="Wix Madefor Text"/>
                  <a:ea typeface="Wix Madefor Text"/>
                  <a:cs typeface="Wix Madefor Text"/>
                  <a:sym typeface="Wix Madefor Text"/>
                </a:rPr>
                <a:t>Welcome</a:t>
              </a:r>
              <a:r>
                <a:rPr b="1" lang="en" sz="800">
                  <a:latin typeface="Wix Madefor Text"/>
                  <a:ea typeface="Wix Madefor Text"/>
                  <a:cs typeface="Wix Madefor Text"/>
                  <a:sym typeface="Wix Madefor Text"/>
                </a:rPr>
                <a:t>!</a:t>
              </a:r>
              <a:endParaRPr b="1" sz="800">
                <a:latin typeface="Wix Madefor Text"/>
                <a:ea typeface="Wix Madefor Text"/>
                <a:cs typeface="Wix Madefor Text"/>
                <a:sym typeface="Wix Madefor Text"/>
              </a:endParaRPr>
            </a:p>
            <a:p>
              <a:pPr indent="0" lvl="0" marL="0" rtl="0" algn="l">
                <a:spcBef>
                  <a:spcPts val="0"/>
                </a:spcBef>
                <a:spcAft>
                  <a:spcPts val="0"/>
                </a:spcAft>
                <a:buNone/>
              </a:pPr>
              <a:r>
                <a:t/>
              </a:r>
              <a:endParaRPr b="1" sz="300">
                <a:latin typeface="Wix Madefor Text"/>
                <a:ea typeface="Wix Madefor Text"/>
                <a:cs typeface="Wix Madefor Text"/>
                <a:sym typeface="Wix Madefor Text"/>
              </a:endParaRPr>
            </a:p>
            <a:p>
              <a:pPr indent="0" lvl="0" marL="0" rtl="0" algn="l">
                <a:spcBef>
                  <a:spcPts val="0"/>
                </a:spcBef>
                <a:spcAft>
                  <a:spcPts val="0"/>
                </a:spcAft>
                <a:buNone/>
              </a:pPr>
              <a:r>
                <a:rPr lang="en" sz="800">
                  <a:latin typeface="Wix Madefor Text"/>
                  <a:ea typeface="Wix Madefor Text"/>
                  <a:cs typeface="Wix Madefor Text"/>
                  <a:sym typeface="Wix Madefor Text"/>
                </a:rPr>
                <a:t>Here’s what you can do on my site.</a:t>
              </a:r>
              <a:endParaRPr sz="800">
                <a:latin typeface="Wix Madefor Text"/>
                <a:ea typeface="Wix Madefor Text"/>
                <a:cs typeface="Wix Madefor Text"/>
                <a:sym typeface="Wix Madefor Text"/>
              </a:endParaRPr>
            </a:p>
          </p:txBody>
        </p:sp>
        <p:sp>
          <p:nvSpPr>
            <p:cNvPr id="166" name="Google Shape;166;p31"/>
            <p:cNvSpPr/>
            <p:nvPr/>
          </p:nvSpPr>
          <p:spPr>
            <a:xfrm>
              <a:off x="1814025" y="2086309"/>
              <a:ext cx="268326" cy="112266"/>
            </a:xfrm>
            <a:prstGeom prst="flowChartTerminator">
              <a:avLst/>
            </a:prstGeom>
            <a:solidFill>
              <a:srgbClr val="1F77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grpSp>
      <p:sp>
        <p:nvSpPr>
          <p:cNvPr id="167" name="Google Shape;167;p31"/>
          <p:cNvSpPr/>
          <p:nvPr/>
        </p:nvSpPr>
        <p:spPr>
          <a:xfrm>
            <a:off x="383500" y="3819175"/>
            <a:ext cx="1584300" cy="167700"/>
          </a:xfrm>
          <a:prstGeom prst="rect">
            <a:avLst/>
          </a:prstGeom>
          <a:solidFill>
            <a:srgbClr val="ADCDFF">
              <a:alpha val="8939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31"/>
          <p:cNvSpPr/>
          <p:nvPr/>
        </p:nvSpPr>
        <p:spPr>
          <a:xfrm>
            <a:off x="2045200" y="3819175"/>
            <a:ext cx="1584300" cy="167700"/>
          </a:xfrm>
          <a:prstGeom prst="rect">
            <a:avLst/>
          </a:prstGeom>
          <a:solidFill>
            <a:srgbClr val="ADCDFF">
              <a:alpha val="8939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69" name="Google Shape;169;p31"/>
          <p:cNvPicPr preferRelativeResize="0"/>
          <p:nvPr/>
        </p:nvPicPr>
        <p:blipFill rotWithShape="1">
          <a:blip r:embed="rId5">
            <a:alphaModFix/>
          </a:blip>
          <a:srcRect b="10063" l="0" r="0" t="0"/>
          <a:stretch/>
        </p:blipFill>
        <p:spPr>
          <a:xfrm>
            <a:off x="4107150" y="2838073"/>
            <a:ext cx="4106501" cy="20751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3" name="Shape 173"/>
        <p:cNvGrpSpPr/>
        <p:nvPr/>
      </p:nvGrpSpPr>
      <p:grpSpPr>
        <a:xfrm>
          <a:off x="0" y="0"/>
          <a:ext cx="0" cy="0"/>
          <a:chOff x="0" y="0"/>
          <a:chExt cx="0" cy="0"/>
        </a:xfrm>
      </p:grpSpPr>
      <p:pic>
        <p:nvPicPr>
          <p:cNvPr id="174" name="Google Shape;174;p32"/>
          <p:cNvPicPr preferRelativeResize="0"/>
          <p:nvPr/>
        </p:nvPicPr>
        <p:blipFill>
          <a:blip r:embed="rId3">
            <a:alphaModFix/>
          </a:blip>
          <a:stretch>
            <a:fillRect/>
          </a:stretch>
        </p:blipFill>
        <p:spPr>
          <a:xfrm>
            <a:off x="4492975" y="1578325"/>
            <a:ext cx="3512849" cy="2100800"/>
          </a:xfrm>
          <a:prstGeom prst="rect">
            <a:avLst/>
          </a:prstGeom>
          <a:noFill/>
          <a:ln>
            <a:noFill/>
          </a:ln>
        </p:spPr>
      </p:pic>
      <p:sp>
        <p:nvSpPr>
          <p:cNvPr id="175" name="Google Shape;175;p32"/>
          <p:cNvSpPr txBox="1"/>
          <p:nvPr/>
        </p:nvSpPr>
        <p:spPr>
          <a:xfrm>
            <a:off x="755575" y="3257575"/>
            <a:ext cx="3452100" cy="1405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a:p>
        </p:txBody>
      </p:sp>
      <p:sp>
        <p:nvSpPr>
          <p:cNvPr id="176" name="Google Shape;176;p32"/>
          <p:cNvSpPr txBox="1"/>
          <p:nvPr/>
        </p:nvSpPr>
        <p:spPr>
          <a:xfrm>
            <a:off x="567325" y="459625"/>
            <a:ext cx="4713300" cy="770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Gallery Layout</a:t>
            </a:r>
            <a:endParaRPr b="1" sz="3200">
              <a:latin typeface="Wix Madefor Text"/>
              <a:ea typeface="Wix Madefor Text"/>
              <a:cs typeface="Wix Madefor Text"/>
              <a:sym typeface="Wix Madefor Text"/>
            </a:endParaRPr>
          </a:p>
        </p:txBody>
      </p:sp>
      <p:pic>
        <p:nvPicPr>
          <p:cNvPr id="177" name="Google Shape;177;p32"/>
          <p:cNvPicPr preferRelativeResize="0"/>
          <p:nvPr/>
        </p:nvPicPr>
        <p:blipFill rotWithShape="1">
          <a:blip r:embed="rId4">
            <a:alphaModFix/>
          </a:blip>
          <a:srcRect b="40500" l="0" r="47962" t="0"/>
          <a:stretch/>
        </p:blipFill>
        <p:spPr>
          <a:xfrm>
            <a:off x="567325" y="1496688"/>
            <a:ext cx="3276400" cy="2131050"/>
          </a:xfrm>
          <a:prstGeom prst="rect">
            <a:avLst/>
          </a:prstGeom>
          <a:noFill/>
          <a:ln>
            <a:noFill/>
          </a:ln>
          <a:effectLst>
            <a:outerShdw blurRad="142875" rotWithShape="0" algn="bl" dir="6960000" dist="76200">
              <a:srgbClr val="666666">
                <a:alpha val="19000"/>
              </a:srgbClr>
            </a:outerShdw>
          </a:effectLst>
        </p:spPr>
      </p:pic>
      <p:sp>
        <p:nvSpPr>
          <p:cNvPr id="178" name="Google Shape;178;p32"/>
          <p:cNvSpPr txBox="1"/>
          <p:nvPr/>
        </p:nvSpPr>
        <p:spPr>
          <a:xfrm>
            <a:off x="3092334" y="1644454"/>
            <a:ext cx="8580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
                <a:latin typeface="Wix Madefor Text"/>
                <a:ea typeface="Wix Madefor Text"/>
                <a:cs typeface="Wix Madefor Text"/>
                <a:sym typeface="Wix Madefor Text"/>
              </a:rPr>
              <a:t>Home            About            Projects</a:t>
            </a:r>
            <a:endParaRPr sz="300"/>
          </a:p>
        </p:txBody>
      </p:sp>
      <p:sp>
        <p:nvSpPr>
          <p:cNvPr id="179" name="Google Shape;179;p32"/>
          <p:cNvSpPr txBox="1"/>
          <p:nvPr/>
        </p:nvSpPr>
        <p:spPr>
          <a:xfrm>
            <a:off x="570334" y="1644454"/>
            <a:ext cx="8580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
                <a:latin typeface="Wix Madefor Text"/>
                <a:ea typeface="Wix Madefor Text"/>
                <a:cs typeface="Wix Madefor Text"/>
                <a:sym typeface="Wix Madefor Text"/>
              </a:rPr>
              <a:t>Logo</a:t>
            </a:r>
            <a:endParaRPr sz="300"/>
          </a:p>
        </p:txBody>
      </p:sp>
      <p:grpSp>
        <p:nvGrpSpPr>
          <p:cNvPr id="180" name="Google Shape;180;p32"/>
          <p:cNvGrpSpPr/>
          <p:nvPr/>
        </p:nvGrpSpPr>
        <p:grpSpPr>
          <a:xfrm>
            <a:off x="1129200" y="1807063"/>
            <a:ext cx="2152800" cy="685800"/>
            <a:chOff x="1190600" y="1499225"/>
            <a:chExt cx="2152800" cy="685800"/>
          </a:xfrm>
        </p:grpSpPr>
        <p:sp>
          <p:nvSpPr>
            <p:cNvPr id="181" name="Google Shape;181;p32"/>
            <p:cNvSpPr txBox="1"/>
            <p:nvPr/>
          </p:nvSpPr>
          <p:spPr>
            <a:xfrm>
              <a:off x="1190600" y="1499225"/>
              <a:ext cx="2152800" cy="685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900">
                  <a:latin typeface="Wix Madefor Text"/>
                  <a:ea typeface="Wix Madefor Text"/>
                  <a:cs typeface="Wix Madefor Text"/>
                  <a:sym typeface="Wix Madefor Text"/>
                </a:rPr>
                <a:t>Welcome</a:t>
              </a:r>
              <a:r>
                <a:rPr b="1" lang="en" sz="800">
                  <a:latin typeface="Wix Madefor Text"/>
                  <a:ea typeface="Wix Madefor Text"/>
                  <a:cs typeface="Wix Madefor Text"/>
                  <a:sym typeface="Wix Madefor Text"/>
                </a:rPr>
                <a:t>!</a:t>
              </a:r>
              <a:endParaRPr b="1" sz="800">
                <a:latin typeface="Wix Madefor Text"/>
                <a:ea typeface="Wix Madefor Text"/>
                <a:cs typeface="Wix Madefor Text"/>
                <a:sym typeface="Wix Madefor Text"/>
              </a:endParaRPr>
            </a:p>
            <a:p>
              <a:pPr indent="0" lvl="0" marL="0" rtl="0" algn="ctr">
                <a:spcBef>
                  <a:spcPts val="0"/>
                </a:spcBef>
                <a:spcAft>
                  <a:spcPts val="0"/>
                </a:spcAft>
                <a:buNone/>
              </a:pPr>
              <a:r>
                <a:t/>
              </a:r>
              <a:endParaRPr b="1" sz="300">
                <a:latin typeface="Wix Madefor Text"/>
                <a:ea typeface="Wix Madefor Text"/>
                <a:cs typeface="Wix Madefor Text"/>
                <a:sym typeface="Wix Madefor Text"/>
              </a:endParaRPr>
            </a:p>
            <a:p>
              <a:pPr indent="0" lvl="0" marL="0" rtl="0" algn="ctr">
                <a:spcBef>
                  <a:spcPts val="0"/>
                </a:spcBef>
                <a:spcAft>
                  <a:spcPts val="0"/>
                </a:spcAft>
                <a:buNone/>
              </a:pPr>
              <a:r>
                <a:rPr lang="en" sz="800">
                  <a:latin typeface="Wix Madefor Text"/>
                  <a:ea typeface="Wix Madefor Text"/>
                  <a:cs typeface="Wix Madefor Text"/>
                  <a:sym typeface="Wix Madefor Text"/>
                </a:rPr>
                <a:t>Here’s what you can do on my site.</a:t>
              </a:r>
              <a:endParaRPr sz="800">
                <a:latin typeface="Wix Madefor Text"/>
                <a:ea typeface="Wix Madefor Text"/>
                <a:cs typeface="Wix Madefor Text"/>
                <a:sym typeface="Wix Madefor Text"/>
              </a:endParaRPr>
            </a:p>
          </p:txBody>
        </p:sp>
        <p:sp>
          <p:nvSpPr>
            <p:cNvPr id="182" name="Google Shape;182;p32"/>
            <p:cNvSpPr/>
            <p:nvPr/>
          </p:nvSpPr>
          <p:spPr>
            <a:xfrm>
              <a:off x="2132763" y="1962697"/>
              <a:ext cx="268326" cy="112266"/>
            </a:xfrm>
            <a:prstGeom prst="flowChartTerminator">
              <a:avLst/>
            </a:prstGeom>
            <a:solidFill>
              <a:srgbClr val="1F77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grpSp>
      <p:sp>
        <p:nvSpPr>
          <p:cNvPr id="183" name="Google Shape;183;p32"/>
          <p:cNvSpPr/>
          <p:nvPr/>
        </p:nvSpPr>
        <p:spPr>
          <a:xfrm>
            <a:off x="937825" y="2517438"/>
            <a:ext cx="795300" cy="9405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32"/>
          <p:cNvSpPr/>
          <p:nvPr/>
        </p:nvSpPr>
        <p:spPr>
          <a:xfrm>
            <a:off x="1792200" y="2517438"/>
            <a:ext cx="795300" cy="6858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32"/>
          <p:cNvSpPr/>
          <p:nvPr/>
        </p:nvSpPr>
        <p:spPr>
          <a:xfrm>
            <a:off x="2646575" y="2517438"/>
            <a:ext cx="795300" cy="5565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32"/>
          <p:cNvSpPr/>
          <p:nvPr/>
        </p:nvSpPr>
        <p:spPr>
          <a:xfrm>
            <a:off x="2646575" y="3143412"/>
            <a:ext cx="795300" cy="5034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32"/>
          <p:cNvSpPr/>
          <p:nvPr/>
        </p:nvSpPr>
        <p:spPr>
          <a:xfrm>
            <a:off x="1792200" y="3263662"/>
            <a:ext cx="795300" cy="3831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91" name="Shape 191"/>
        <p:cNvGrpSpPr/>
        <p:nvPr/>
      </p:nvGrpSpPr>
      <p:grpSpPr>
        <a:xfrm>
          <a:off x="0" y="0"/>
          <a:ext cx="0" cy="0"/>
          <a:chOff x="0" y="0"/>
          <a:chExt cx="0" cy="0"/>
        </a:xfrm>
      </p:grpSpPr>
      <p:pic>
        <p:nvPicPr>
          <p:cNvPr id="192" name="Google Shape;192;p33"/>
          <p:cNvPicPr preferRelativeResize="0"/>
          <p:nvPr/>
        </p:nvPicPr>
        <p:blipFill rotWithShape="1">
          <a:blip r:embed="rId3">
            <a:alphaModFix/>
          </a:blip>
          <a:srcRect b="1117" l="0" r="0" t="0"/>
          <a:stretch/>
        </p:blipFill>
        <p:spPr>
          <a:xfrm>
            <a:off x="4415550" y="1170000"/>
            <a:ext cx="3760675" cy="2345375"/>
          </a:xfrm>
          <a:prstGeom prst="rect">
            <a:avLst/>
          </a:prstGeom>
          <a:noFill/>
          <a:ln>
            <a:noFill/>
          </a:ln>
          <a:effectLst>
            <a:outerShdw blurRad="142875" rotWithShape="0" algn="bl" dir="6960000" dist="76200">
              <a:srgbClr val="666666">
                <a:alpha val="19000"/>
              </a:srgbClr>
            </a:outerShdw>
          </a:effectLst>
        </p:spPr>
      </p:pic>
      <p:sp>
        <p:nvSpPr>
          <p:cNvPr id="193" name="Google Shape;193;p33"/>
          <p:cNvSpPr txBox="1"/>
          <p:nvPr/>
        </p:nvSpPr>
        <p:spPr>
          <a:xfrm>
            <a:off x="462550" y="232000"/>
            <a:ext cx="7982400" cy="746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Single-column + multiple column layout</a:t>
            </a:r>
            <a:endParaRPr b="1" sz="3200">
              <a:latin typeface="Wix Madefor Text"/>
              <a:ea typeface="Wix Madefor Text"/>
              <a:cs typeface="Wix Madefor Text"/>
              <a:sym typeface="Wix Madefor Text"/>
            </a:endParaRPr>
          </a:p>
        </p:txBody>
      </p:sp>
      <p:pic>
        <p:nvPicPr>
          <p:cNvPr id="194" name="Google Shape;194;p33"/>
          <p:cNvPicPr preferRelativeResize="0"/>
          <p:nvPr/>
        </p:nvPicPr>
        <p:blipFill rotWithShape="1">
          <a:blip r:embed="rId3">
            <a:alphaModFix/>
          </a:blip>
          <a:srcRect b="1117" l="0" r="47962" t="0"/>
          <a:stretch/>
        </p:blipFill>
        <p:spPr>
          <a:xfrm>
            <a:off x="604575" y="1170000"/>
            <a:ext cx="3276400" cy="3541675"/>
          </a:xfrm>
          <a:prstGeom prst="rect">
            <a:avLst/>
          </a:prstGeom>
          <a:noFill/>
          <a:ln>
            <a:noFill/>
          </a:ln>
          <a:effectLst>
            <a:outerShdw blurRad="142875" rotWithShape="0" algn="bl" dir="6960000" dist="76200">
              <a:srgbClr val="666666">
                <a:alpha val="19000"/>
              </a:srgbClr>
            </a:outerShdw>
          </a:effectLst>
        </p:spPr>
      </p:pic>
      <p:sp>
        <p:nvSpPr>
          <p:cNvPr id="195" name="Google Shape;195;p33"/>
          <p:cNvSpPr txBox="1"/>
          <p:nvPr/>
        </p:nvSpPr>
        <p:spPr>
          <a:xfrm>
            <a:off x="1722275" y="1499223"/>
            <a:ext cx="1041000" cy="685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Wix Madefor Text"/>
                <a:ea typeface="Wix Madefor Text"/>
                <a:cs typeface="Wix Madefor Text"/>
                <a:sym typeface="Wix Madefor Text"/>
              </a:rPr>
              <a:t>Welcome</a:t>
            </a:r>
            <a:r>
              <a:rPr b="1" lang="en" sz="700">
                <a:latin typeface="Wix Madefor Text"/>
                <a:ea typeface="Wix Madefor Text"/>
                <a:cs typeface="Wix Madefor Text"/>
                <a:sym typeface="Wix Madefor Text"/>
              </a:rPr>
              <a:t>!</a:t>
            </a:r>
            <a:endParaRPr b="1" sz="700">
              <a:latin typeface="Wix Madefor Text"/>
              <a:ea typeface="Wix Madefor Text"/>
              <a:cs typeface="Wix Madefor Text"/>
              <a:sym typeface="Wix Madefor Text"/>
            </a:endParaRPr>
          </a:p>
          <a:p>
            <a:pPr indent="0" lvl="0" marL="0" rtl="0" algn="ctr">
              <a:spcBef>
                <a:spcPts val="0"/>
              </a:spcBef>
              <a:spcAft>
                <a:spcPts val="0"/>
              </a:spcAft>
              <a:buNone/>
            </a:pPr>
            <a:r>
              <a:t/>
            </a:r>
            <a:endParaRPr b="1" sz="200">
              <a:latin typeface="Wix Madefor Text"/>
              <a:ea typeface="Wix Madefor Text"/>
              <a:cs typeface="Wix Madefor Text"/>
              <a:sym typeface="Wix Madefor Text"/>
            </a:endParaRPr>
          </a:p>
          <a:p>
            <a:pPr indent="0" lvl="0" marL="0" rtl="0" algn="ctr">
              <a:spcBef>
                <a:spcPts val="0"/>
              </a:spcBef>
              <a:spcAft>
                <a:spcPts val="0"/>
              </a:spcAft>
              <a:buNone/>
            </a:pPr>
            <a:r>
              <a:rPr lang="en" sz="700">
                <a:latin typeface="Wix Madefor Text"/>
                <a:ea typeface="Wix Madefor Text"/>
                <a:cs typeface="Wix Madefor Text"/>
                <a:sym typeface="Wix Madefor Text"/>
              </a:rPr>
              <a:t>Here’s what you can do on my site.</a:t>
            </a:r>
            <a:endParaRPr sz="700">
              <a:latin typeface="Wix Madefor Text"/>
              <a:ea typeface="Wix Madefor Text"/>
              <a:cs typeface="Wix Madefor Text"/>
              <a:sym typeface="Wix Madefor Text"/>
            </a:endParaRPr>
          </a:p>
        </p:txBody>
      </p:sp>
      <p:sp>
        <p:nvSpPr>
          <p:cNvPr id="196" name="Google Shape;196;p33"/>
          <p:cNvSpPr txBox="1"/>
          <p:nvPr/>
        </p:nvSpPr>
        <p:spPr>
          <a:xfrm>
            <a:off x="3129584" y="1317766"/>
            <a:ext cx="8580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
                <a:latin typeface="Wix Madefor Text"/>
                <a:ea typeface="Wix Madefor Text"/>
                <a:cs typeface="Wix Madefor Text"/>
                <a:sym typeface="Wix Madefor Text"/>
              </a:rPr>
              <a:t>Home            About            Projects</a:t>
            </a:r>
            <a:endParaRPr sz="300"/>
          </a:p>
        </p:txBody>
      </p:sp>
      <p:sp>
        <p:nvSpPr>
          <p:cNvPr id="197" name="Google Shape;197;p33"/>
          <p:cNvSpPr txBox="1"/>
          <p:nvPr/>
        </p:nvSpPr>
        <p:spPr>
          <a:xfrm>
            <a:off x="607584" y="1317766"/>
            <a:ext cx="8580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
                <a:latin typeface="Wix Madefor Text"/>
                <a:ea typeface="Wix Madefor Text"/>
                <a:cs typeface="Wix Madefor Text"/>
                <a:sym typeface="Wix Madefor Text"/>
              </a:rPr>
              <a:t>Logo</a:t>
            </a:r>
            <a:endParaRPr sz="300"/>
          </a:p>
        </p:txBody>
      </p:sp>
      <p:sp>
        <p:nvSpPr>
          <p:cNvPr id="198" name="Google Shape;198;p33"/>
          <p:cNvSpPr/>
          <p:nvPr/>
        </p:nvSpPr>
        <p:spPr>
          <a:xfrm>
            <a:off x="2108613" y="2010109"/>
            <a:ext cx="268326" cy="112266"/>
          </a:xfrm>
          <a:prstGeom prst="flowChartTerminator">
            <a:avLst/>
          </a:prstGeom>
          <a:solidFill>
            <a:srgbClr val="1F77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sp>
        <p:nvSpPr>
          <p:cNvPr id="199" name="Google Shape;199;p33"/>
          <p:cNvSpPr/>
          <p:nvPr/>
        </p:nvSpPr>
        <p:spPr>
          <a:xfrm>
            <a:off x="911650" y="2274300"/>
            <a:ext cx="2662200" cy="10383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33"/>
          <p:cNvSpPr/>
          <p:nvPr/>
        </p:nvSpPr>
        <p:spPr>
          <a:xfrm>
            <a:off x="911701" y="3401875"/>
            <a:ext cx="1285800" cy="10383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33"/>
          <p:cNvSpPr/>
          <p:nvPr/>
        </p:nvSpPr>
        <p:spPr>
          <a:xfrm>
            <a:off x="2288150" y="3401875"/>
            <a:ext cx="1285800" cy="10383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02" name="Google Shape;202;p33"/>
          <p:cNvPicPr preferRelativeResize="0"/>
          <p:nvPr/>
        </p:nvPicPr>
        <p:blipFill rotWithShape="1">
          <a:blip r:embed="rId4">
            <a:alphaModFix/>
          </a:blip>
          <a:srcRect b="2439" l="0" r="0" t="0"/>
          <a:stretch/>
        </p:blipFill>
        <p:spPr>
          <a:xfrm>
            <a:off x="4415550" y="1270800"/>
            <a:ext cx="3760673" cy="2474900"/>
          </a:xfrm>
          <a:prstGeom prst="rect">
            <a:avLst/>
          </a:prstGeom>
          <a:noFill/>
          <a:ln>
            <a:noFill/>
          </a:ln>
        </p:spPr>
      </p:pic>
      <p:sp>
        <p:nvSpPr>
          <p:cNvPr id="203" name="Google Shape;203;p33"/>
          <p:cNvSpPr txBox="1"/>
          <p:nvPr/>
        </p:nvSpPr>
        <p:spPr>
          <a:xfrm>
            <a:off x="4415550" y="3934400"/>
            <a:ext cx="3808200" cy="92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Wix Madefor Text"/>
                <a:ea typeface="Wix Madefor Text"/>
                <a:cs typeface="Wix Madefor Text"/>
                <a:sym typeface="Wix Madefor Text"/>
              </a:rPr>
              <a:t>Ideal for: </a:t>
            </a:r>
            <a:r>
              <a:rPr lang="en" sz="1200">
                <a:latin typeface="Wix Madefor Text"/>
                <a:ea typeface="Wix Madefor Text"/>
                <a:cs typeface="Wix Madefor Text"/>
                <a:sym typeface="Wix Madefor Text"/>
              </a:rPr>
              <a:t>Websites with a lot of written content, or websites that display content in chronological order. These can be anything from blogs to social media feeds.</a:t>
            </a:r>
            <a:endParaRPr sz="1200">
              <a:latin typeface="Wix Madefor Text"/>
              <a:ea typeface="Wix Madefor Text"/>
              <a:cs typeface="Wix Madefor Text"/>
              <a:sym typeface="Wix Madefor Tex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07" name="Shape 207"/>
        <p:cNvGrpSpPr/>
        <p:nvPr/>
      </p:nvGrpSpPr>
      <p:grpSpPr>
        <a:xfrm>
          <a:off x="0" y="0"/>
          <a:ext cx="0" cy="0"/>
          <a:chOff x="0" y="0"/>
          <a:chExt cx="0" cy="0"/>
        </a:xfrm>
      </p:grpSpPr>
      <p:pic>
        <p:nvPicPr>
          <p:cNvPr id="208" name="Google Shape;208;p34"/>
          <p:cNvPicPr preferRelativeResize="0"/>
          <p:nvPr/>
        </p:nvPicPr>
        <p:blipFill rotWithShape="1">
          <a:blip r:embed="rId3">
            <a:alphaModFix/>
          </a:blip>
          <a:srcRect b="1117" l="0" r="0" t="0"/>
          <a:stretch/>
        </p:blipFill>
        <p:spPr>
          <a:xfrm>
            <a:off x="4251300" y="2645900"/>
            <a:ext cx="3814975" cy="2184675"/>
          </a:xfrm>
          <a:prstGeom prst="rect">
            <a:avLst/>
          </a:prstGeom>
          <a:noFill/>
          <a:ln>
            <a:noFill/>
          </a:ln>
          <a:effectLst>
            <a:outerShdw blurRad="142875" rotWithShape="0" algn="bl" dir="6960000" dist="76200">
              <a:srgbClr val="666666">
                <a:alpha val="19000"/>
              </a:srgbClr>
            </a:outerShdw>
          </a:effectLst>
        </p:spPr>
      </p:pic>
      <p:pic>
        <p:nvPicPr>
          <p:cNvPr id="209" name="Google Shape;209;p34"/>
          <p:cNvPicPr preferRelativeResize="0"/>
          <p:nvPr/>
        </p:nvPicPr>
        <p:blipFill rotWithShape="1">
          <a:blip r:embed="rId3">
            <a:alphaModFix/>
          </a:blip>
          <a:srcRect b="1117" l="0" r="0" t="0"/>
          <a:stretch/>
        </p:blipFill>
        <p:spPr>
          <a:xfrm>
            <a:off x="4278450" y="308450"/>
            <a:ext cx="3760675" cy="2019725"/>
          </a:xfrm>
          <a:prstGeom prst="rect">
            <a:avLst/>
          </a:prstGeom>
          <a:noFill/>
          <a:ln>
            <a:noFill/>
          </a:ln>
          <a:effectLst>
            <a:outerShdw blurRad="142875" rotWithShape="0" algn="bl" dir="6960000" dist="76200">
              <a:srgbClr val="666666">
                <a:alpha val="19000"/>
              </a:srgbClr>
            </a:outerShdw>
          </a:effectLst>
        </p:spPr>
      </p:pic>
      <p:pic>
        <p:nvPicPr>
          <p:cNvPr id="210" name="Google Shape;210;p34"/>
          <p:cNvPicPr preferRelativeResize="0"/>
          <p:nvPr/>
        </p:nvPicPr>
        <p:blipFill>
          <a:blip r:embed="rId4">
            <a:alphaModFix/>
          </a:blip>
          <a:stretch>
            <a:fillRect/>
          </a:stretch>
        </p:blipFill>
        <p:spPr>
          <a:xfrm>
            <a:off x="4251300" y="2749037"/>
            <a:ext cx="3814972" cy="2081527"/>
          </a:xfrm>
          <a:prstGeom prst="rect">
            <a:avLst/>
          </a:prstGeom>
          <a:noFill/>
          <a:ln>
            <a:noFill/>
          </a:ln>
        </p:spPr>
      </p:pic>
      <p:sp>
        <p:nvSpPr>
          <p:cNvPr id="211" name="Google Shape;211;p34"/>
          <p:cNvSpPr txBox="1"/>
          <p:nvPr/>
        </p:nvSpPr>
        <p:spPr>
          <a:xfrm>
            <a:off x="329325" y="212000"/>
            <a:ext cx="3452100" cy="1198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Split screen layout</a:t>
            </a:r>
            <a:endParaRPr b="1" sz="3200">
              <a:latin typeface="Wix Madefor Text"/>
              <a:ea typeface="Wix Madefor Text"/>
              <a:cs typeface="Wix Madefor Text"/>
              <a:sym typeface="Wix Madefor Text"/>
            </a:endParaRPr>
          </a:p>
        </p:txBody>
      </p:sp>
      <p:pic>
        <p:nvPicPr>
          <p:cNvPr id="212" name="Google Shape;212;p34"/>
          <p:cNvPicPr preferRelativeResize="0"/>
          <p:nvPr/>
        </p:nvPicPr>
        <p:blipFill rotWithShape="1">
          <a:blip r:embed="rId3">
            <a:alphaModFix/>
          </a:blip>
          <a:srcRect b="40500" l="0" r="47962" t="0"/>
          <a:stretch/>
        </p:blipFill>
        <p:spPr>
          <a:xfrm>
            <a:off x="452175" y="1551000"/>
            <a:ext cx="3276400" cy="2131050"/>
          </a:xfrm>
          <a:prstGeom prst="rect">
            <a:avLst/>
          </a:prstGeom>
          <a:noFill/>
          <a:ln>
            <a:noFill/>
          </a:ln>
          <a:effectLst>
            <a:outerShdw blurRad="142875" rotWithShape="0" algn="bl" dir="6960000" dist="76200">
              <a:srgbClr val="666666">
                <a:alpha val="19000"/>
              </a:srgbClr>
            </a:outerShdw>
          </a:effectLst>
        </p:spPr>
      </p:pic>
      <p:sp>
        <p:nvSpPr>
          <p:cNvPr id="213" name="Google Shape;213;p34"/>
          <p:cNvSpPr txBox="1"/>
          <p:nvPr/>
        </p:nvSpPr>
        <p:spPr>
          <a:xfrm>
            <a:off x="2977184" y="1698766"/>
            <a:ext cx="8580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
                <a:latin typeface="Wix Madefor Text"/>
                <a:ea typeface="Wix Madefor Text"/>
                <a:cs typeface="Wix Madefor Text"/>
                <a:sym typeface="Wix Madefor Text"/>
              </a:rPr>
              <a:t>Home            About            Projects</a:t>
            </a:r>
            <a:endParaRPr sz="300"/>
          </a:p>
        </p:txBody>
      </p:sp>
      <p:sp>
        <p:nvSpPr>
          <p:cNvPr id="214" name="Google Shape;214;p34"/>
          <p:cNvSpPr txBox="1"/>
          <p:nvPr/>
        </p:nvSpPr>
        <p:spPr>
          <a:xfrm>
            <a:off x="455184" y="1698766"/>
            <a:ext cx="8580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
                <a:latin typeface="Wix Madefor Text"/>
                <a:ea typeface="Wix Madefor Text"/>
                <a:cs typeface="Wix Madefor Text"/>
                <a:sym typeface="Wix Madefor Text"/>
              </a:rPr>
              <a:t>Logo</a:t>
            </a:r>
            <a:endParaRPr sz="300"/>
          </a:p>
        </p:txBody>
      </p:sp>
      <p:grpSp>
        <p:nvGrpSpPr>
          <p:cNvPr id="215" name="Google Shape;215;p34"/>
          <p:cNvGrpSpPr/>
          <p:nvPr/>
        </p:nvGrpSpPr>
        <p:grpSpPr>
          <a:xfrm>
            <a:off x="658250" y="2283725"/>
            <a:ext cx="1089300" cy="699350"/>
            <a:chOff x="1722275" y="1499225"/>
            <a:chExt cx="1089300" cy="699350"/>
          </a:xfrm>
        </p:grpSpPr>
        <p:sp>
          <p:nvSpPr>
            <p:cNvPr id="216" name="Google Shape;216;p34"/>
            <p:cNvSpPr txBox="1"/>
            <p:nvPr/>
          </p:nvSpPr>
          <p:spPr>
            <a:xfrm>
              <a:off x="1722275" y="1499225"/>
              <a:ext cx="1089300" cy="68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900">
                  <a:latin typeface="Wix Madefor Text"/>
                  <a:ea typeface="Wix Madefor Text"/>
                  <a:cs typeface="Wix Madefor Text"/>
                  <a:sym typeface="Wix Madefor Text"/>
                </a:rPr>
                <a:t>Welcome</a:t>
              </a:r>
              <a:r>
                <a:rPr b="1" lang="en" sz="800">
                  <a:latin typeface="Wix Madefor Text"/>
                  <a:ea typeface="Wix Madefor Text"/>
                  <a:cs typeface="Wix Madefor Text"/>
                  <a:sym typeface="Wix Madefor Text"/>
                </a:rPr>
                <a:t>!</a:t>
              </a:r>
              <a:endParaRPr b="1" sz="800">
                <a:latin typeface="Wix Madefor Text"/>
                <a:ea typeface="Wix Madefor Text"/>
                <a:cs typeface="Wix Madefor Text"/>
                <a:sym typeface="Wix Madefor Text"/>
              </a:endParaRPr>
            </a:p>
            <a:p>
              <a:pPr indent="0" lvl="0" marL="0" rtl="0" algn="l">
                <a:spcBef>
                  <a:spcPts val="0"/>
                </a:spcBef>
                <a:spcAft>
                  <a:spcPts val="0"/>
                </a:spcAft>
                <a:buNone/>
              </a:pPr>
              <a:r>
                <a:t/>
              </a:r>
              <a:endParaRPr b="1" sz="300">
                <a:latin typeface="Wix Madefor Text"/>
                <a:ea typeface="Wix Madefor Text"/>
                <a:cs typeface="Wix Madefor Text"/>
                <a:sym typeface="Wix Madefor Text"/>
              </a:endParaRPr>
            </a:p>
            <a:p>
              <a:pPr indent="0" lvl="0" marL="0" rtl="0" algn="l">
                <a:spcBef>
                  <a:spcPts val="0"/>
                </a:spcBef>
                <a:spcAft>
                  <a:spcPts val="0"/>
                </a:spcAft>
                <a:buNone/>
              </a:pPr>
              <a:r>
                <a:rPr lang="en" sz="800">
                  <a:latin typeface="Wix Madefor Text"/>
                  <a:ea typeface="Wix Madefor Text"/>
                  <a:cs typeface="Wix Madefor Text"/>
                  <a:sym typeface="Wix Madefor Text"/>
                </a:rPr>
                <a:t>Here’s what you can do on my site.</a:t>
              </a:r>
              <a:endParaRPr sz="800">
                <a:latin typeface="Wix Madefor Text"/>
                <a:ea typeface="Wix Madefor Text"/>
                <a:cs typeface="Wix Madefor Text"/>
                <a:sym typeface="Wix Madefor Text"/>
              </a:endParaRPr>
            </a:p>
          </p:txBody>
        </p:sp>
        <p:sp>
          <p:nvSpPr>
            <p:cNvPr id="217" name="Google Shape;217;p34"/>
            <p:cNvSpPr/>
            <p:nvPr/>
          </p:nvSpPr>
          <p:spPr>
            <a:xfrm>
              <a:off x="1814025" y="2086309"/>
              <a:ext cx="268326" cy="112266"/>
            </a:xfrm>
            <a:prstGeom prst="flowChartTerminator">
              <a:avLst/>
            </a:prstGeom>
            <a:solidFill>
              <a:srgbClr val="1F77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grpSp>
      <p:sp>
        <p:nvSpPr>
          <p:cNvPr id="218" name="Google Shape;218;p34"/>
          <p:cNvSpPr/>
          <p:nvPr/>
        </p:nvSpPr>
        <p:spPr>
          <a:xfrm>
            <a:off x="2064300" y="1993150"/>
            <a:ext cx="1641300" cy="14202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19" name="Google Shape;219;p34"/>
          <p:cNvPicPr preferRelativeResize="0"/>
          <p:nvPr/>
        </p:nvPicPr>
        <p:blipFill>
          <a:blip r:embed="rId5">
            <a:alphaModFix/>
          </a:blip>
          <a:stretch>
            <a:fillRect/>
          </a:stretch>
        </p:blipFill>
        <p:spPr>
          <a:xfrm>
            <a:off x="4278450" y="398948"/>
            <a:ext cx="3760676" cy="191456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23" name="Shape 223"/>
        <p:cNvGrpSpPr/>
        <p:nvPr/>
      </p:nvGrpSpPr>
      <p:grpSpPr>
        <a:xfrm>
          <a:off x="0" y="0"/>
          <a:ext cx="0" cy="0"/>
          <a:chOff x="0" y="0"/>
          <a:chExt cx="0" cy="0"/>
        </a:xfrm>
      </p:grpSpPr>
      <p:pic>
        <p:nvPicPr>
          <p:cNvPr id="224" name="Google Shape;224;p35"/>
          <p:cNvPicPr preferRelativeResize="0"/>
          <p:nvPr/>
        </p:nvPicPr>
        <p:blipFill rotWithShape="1">
          <a:blip r:embed="rId3">
            <a:alphaModFix/>
          </a:blip>
          <a:srcRect b="1117" l="0" r="0" t="0"/>
          <a:stretch/>
        </p:blipFill>
        <p:spPr>
          <a:xfrm>
            <a:off x="4974676" y="2663750"/>
            <a:ext cx="3122049" cy="1883450"/>
          </a:xfrm>
          <a:prstGeom prst="rect">
            <a:avLst/>
          </a:prstGeom>
          <a:noFill/>
          <a:ln>
            <a:noFill/>
          </a:ln>
          <a:effectLst>
            <a:outerShdw blurRad="142875" rotWithShape="0" algn="bl" dir="6960000" dist="76200">
              <a:srgbClr val="666666">
                <a:alpha val="19000"/>
              </a:srgbClr>
            </a:outerShdw>
          </a:effectLst>
        </p:spPr>
      </p:pic>
      <p:sp>
        <p:nvSpPr>
          <p:cNvPr id="225" name="Google Shape;225;p35"/>
          <p:cNvSpPr txBox="1"/>
          <p:nvPr/>
        </p:nvSpPr>
        <p:spPr>
          <a:xfrm>
            <a:off x="452175" y="383425"/>
            <a:ext cx="4713300" cy="770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Asymmetrical layout</a:t>
            </a:r>
            <a:endParaRPr b="1" sz="3200">
              <a:latin typeface="Wix Madefor Text"/>
              <a:ea typeface="Wix Madefor Text"/>
              <a:cs typeface="Wix Madefor Text"/>
              <a:sym typeface="Wix Madefor Text"/>
            </a:endParaRPr>
          </a:p>
        </p:txBody>
      </p:sp>
      <p:pic>
        <p:nvPicPr>
          <p:cNvPr id="226" name="Google Shape;226;p35"/>
          <p:cNvPicPr preferRelativeResize="0"/>
          <p:nvPr/>
        </p:nvPicPr>
        <p:blipFill rotWithShape="1">
          <a:blip r:embed="rId3">
            <a:alphaModFix/>
          </a:blip>
          <a:srcRect b="40500" l="0" r="47962" t="0"/>
          <a:stretch/>
        </p:blipFill>
        <p:spPr>
          <a:xfrm>
            <a:off x="604575" y="1322400"/>
            <a:ext cx="3276400" cy="2131050"/>
          </a:xfrm>
          <a:prstGeom prst="rect">
            <a:avLst/>
          </a:prstGeom>
          <a:noFill/>
          <a:ln>
            <a:noFill/>
          </a:ln>
          <a:effectLst>
            <a:outerShdw blurRad="142875" rotWithShape="0" algn="bl" dir="6960000" dist="76200">
              <a:srgbClr val="666666">
                <a:alpha val="19000"/>
              </a:srgbClr>
            </a:outerShdw>
          </a:effectLst>
        </p:spPr>
      </p:pic>
      <p:sp>
        <p:nvSpPr>
          <p:cNvPr id="227" name="Google Shape;227;p35"/>
          <p:cNvSpPr txBox="1"/>
          <p:nvPr/>
        </p:nvSpPr>
        <p:spPr>
          <a:xfrm>
            <a:off x="3129584" y="1470166"/>
            <a:ext cx="8580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
                <a:latin typeface="Wix Madefor Text"/>
                <a:ea typeface="Wix Madefor Text"/>
                <a:cs typeface="Wix Madefor Text"/>
                <a:sym typeface="Wix Madefor Text"/>
              </a:rPr>
              <a:t>Home            About            Projects</a:t>
            </a:r>
            <a:endParaRPr sz="300"/>
          </a:p>
        </p:txBody>
      </p:sp>
      <p:sp>
        <p:nvSpPr>
          <p:cNvPr id="228" name="Google Shape;228;p35"/>
          <p:cNvSpPr txBox="1"/>
          <p:nvPr/>
        </p:nvSpPr>
        <p:spPr>
          <a:xfrm>
            <a:off x="607584" y="1470166"/>
            <a:ext cx="8580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
                <a:latin typeface="Wix Madefor Text"/>
                <a:ea typeface="Wix Madefor Text"/>
                <a:cs typeface="Wix Madefor Text"/>
                <a:sym typeface="Wix Madefor Text"/>
              </a:rPr>
              <a:t>Logo</a:t>
            </a:r>
            <a:endParaRPr sz="300"/>
          </a:p>
        </p:txBody>
      </p:sp>
      <p:sp>
        <p:nvSpPr>
          <p:cNvPr id="229" name="Google Shape;229;p35"/>
          <p:cNvSpPr/>
          <p:nvPr/>
        </p:nvSpPr>
        <p:spPr>
          <a:xfrm>
            <a:off x="1745350" y="1815375"/>
            <a:ext cx="1785000" cy="1368300"/>
          </a:xfrm>
          <a:prstGeom prst="rect">
            <a:avLst/>
          </a:prstGeom>
          <a:solidFill>
            <a:srgbClr val="ADCDFF">
              <a:alpha val="8939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35"/>
          <p:cNvSpPr/>
          <p:nvPr/>
        </p:nvSpPr>
        <p:spPr>
          <a:xfrm>
            <a:off x="930825" y="2590900"/>
            <a:ext cx="1188900" cy="6993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31" name="Google Shape;231;p35"/>
          <p:cNvGrpSpPr/>
          <p:nvPr/>
        </p:nvGrpSpPr>
        <p:grpSpPr>
          <a:xfrm>
            <a:off x="930825" y="1757800"/>
            <a:ext cx="1089300" cy="699350"/>
            <a:chOff x="1516200" y="1353125"/>
            <a:chExt cx="1089300" cy="699350"/>
          </a:xfrm>
        </p:grpSpPr>
        <p:sp>
          <p:nvSpPr>
            <p:cNvPr id="232" name="Google Shape;232;p35"/>
            <p:cNvSpPr txBox="1"/>
            <p:nvPr/>
          </p:nvSpPr>
          <p:spPr>
            <a:xfrm>
              <a:off x="1516200" y="1353125"/>
              <a:ext cx="1089300" cy="68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900">
                  <a:latin typeface="Wix Madefor Text"/>
                  <a:ea typeface="Wix Madefor Text"/>
                  <a:cs typeface="Wix Madefor Text"/>
                  <a:sym typeface="Wix Madefor Text"/>
                </a:rPr>
                <a:t>Welcome</a:t>
              </a:r>
              <a:r>
                <a:rPr b="1" lang="en" sz="800">
                  <a:latin typeface="Wix Madefor Text"/>
                  <a:ea typeface="Wix Madefor Text"/>
                  <a:cs typeface="Wix Madefor Text"/>
                  <a:sym typeface="Wix Madefor Text"/>
                </a:rPr>
                <a:t>!</a:t>
              </a:r>
              <a:endParaRPr b="1" sz="800">
                <a:latin typeface="Wix Madefor Text"/>
                <a:ea typeface="Wix Madefor Text"/>
                <a:cs typeface="Wix Madefor Text"/>
                <a:sym typeface="Wix Madefor Text"/>
              </a:endParaRPr>
            </a:p>
            <a:p>
              <a:pPr indent="0" lvl="0" marL="0" rtl="0" algn="l">
                <a:spcBef>
                  <a:spcPts val="0"/>
                </a:spcBef>
                <a:spcAft>
                  <a:spcPts val="0"/>
                </a:spcAft>
                <a:buNone/>
              </a:pPr>
              <a:r>
                <a:t/>
              </a:r>
              <a:endParaRPr b="1" sz="300">
                <a:latin typeface="Wix Madefor Text"/>
                <a:ea typeface="Wix Madefor Text"/>
                <a:cs typeface="Wix Madefor Text"/>
                <a:sym typeface="Wix Madefor Text"/>
              </a:endParaRPr>
            </a:p>
            <a:p>
              <a:pPr indent="0" lvl="0" marL="0" rtl="0" algn="l">
                <a:spcBef>
                  <a:spcPts val="0"/>
                </a:spcBef>
                <a:spcAft>
                  <a:spcPts val="0"/>
                </a:spcAft>
                <a:buNone/>
              </a:pPr>
              <a:r>
                <a:rPr lang="en" sz="800">
                  <a:latin typeface="Wix Madefor Text"/>
                  <a:ea typeface="Wix Madefor Text"/>
                  <a:cs typeface="Wix Madefor Text"/>
                  <a:sym typeface="Wix Madefor Text"/>
                </a:rPr>
                <a:t>Here’s what you can do on my site.</a:t>
              </a:r>
              <a:endParaRPr sz="800">
                <a:latin typeface="Wix Madefor Text"/>
                <a:ea typeface="Wix Madefor Text"/>
                <a:cs typeface="Wix Madefor Text"/>
                <a:sym typeface="Wix Madefor Text"/>
              </a:endParaRPr>
            </a:p>
          </p:txBody>
        </p:sp>
        <p:sp>
          <p:nvSpPr>
            <p:cNvPr id="233" name="Google Shape;233;p35"/>
            <p:cNvSpPr/>
            <p:nvPr/>
          </p:nvSpPr>
          <p:spPr>
            <a:xfrm>
              <a:off x="1607950" y="1940209"/>
              <a:ext cx="268326" cy="112266"/>
            </a:xfrm>
            <a:prstGeom prst="flowChartTerminator">
              <a:avLst/>
            </a:prstGeom>
            <a:solidFill>
              <a:srgbClr val="1F77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grpSp>
      <p:pic>
        <p:nvPicPr>
          <p:cNvPr id="234" name="Google Shape;234;p35"/>
          <p:cNvPicPr preferRelativeResize="0"/>
          <p:nvPr/>
        </p:nvPicPr>
        <p:blipFill>
          <a:blip r:embed="rId4">
            <a:alphaModFix/>
          </a:blip>
          <a:stretch>
            <a:fillRect/>
          </a:stretch>
        </p:blipFill>
        <p:spPr>
          <a:xfrm>
            <a:off x="4974675" y="2750974"/>
            <a:ext cx="3122060" cy="1785175"/>
          </a:xfrm>
          <a:prstGeom prst="rect">
            <a:avLst/>
          </a:prstGeom>
          <a:noFill/>
          <a:ln>
            <a:noFill/>
          </a:ln>
        </p:spPr>
      </p:pic>
      <p:grpSp>
        <p:nvGrpSpPr>
          <p:cNvPr id="235" name="Google Shape;235;p35"/>
          <p:cNvGrpSpPr/>
          <p:nvPr/>
        </p:nvGrpSpPr>
        <p:grpSpPr>
          <a:xfrm>
            <a:off x="4974674" y="633350"/>
            <a:ext cx="3122051" cy="1709725"/>
            <a:chOff x="4974674" y="633350"/>
            <a:chExt cx="3122051" cy="1709725"/>
          </a:xfrm>
        </p:grpSpPr>
        <p:pic>
          <p:nvPicPr>
            <p:cNvPr id="236" name="Google Shape;236;p35"/>
            <p:cNvPicPr preferRelativeResize="0"/>
            <p:nvPr/>
          </p:nvPicPr>
          <p:blipFill rotWithShape="1">
            <a:blip r:embed="rId3">
              <a:alphaModFix/>
            </a:blip>
            <a:srcRect b="1117" l="0" r="0" t="0"/>
            <a:stretch/>
          </p:blipFill>
          <p:spPr>
            <a:xfrm>
              <a:off x="4974686" y="633350"/>
              <a:ext cx="3122039" cy="1709725"/>
            </a:xfrm>
            <a:prstGeom prst="rect">
              <a:avLst/>
            </a:prstGeom>
            <a:noFill/>
            <a:ln>
              <a:noFill/>
            </a:ln>
            <a:effectLst>
              <a:outerShdw blurRad="142875" rotWithShape="0" algn="bl" dir="6960000" dist="76200">
                <a:srgbClr val="666666">
                  <a:alpha val="19000"/>
                </a:srgbClr>
              </a:outerShdw>
            </a:effectLst>
          </p:spPr>
        </p:pic>
        <p:pic>
          <p:nvPicPr>
            <p:cNvPr id="237" name="Google Shape;237;p35"/>
            <p:cNvPicPr preferRelativeResize="0"/>
            <p:nvPr/>
          </p:nvPicPr>
          <p:blipFill>
            <a:blip r:embed="rId5">
              <a:alphaModFix/>
            </a:blip>
            <a:stretch>
              <a:fillRect/>
            </a:stretch>
          </p:blipFill>
          <p:spPr>
            <a:xfrm>
              <a:off x="4974674" y="722560"/>
              <a:ext cx="3122045" cy="1620504"/>
            </a:xfrm>
            <a:prstGeom prst="rect">
              <a:avLst/>
            </a:prstGeom>
            <a:noFill/>
            <a:ln>
              <a:noFill/>
            </a:ln>
          </p:spPr>
        </p:pic>
        <p:sp>
          <p:nvSpPr>
            <p:cNvPr id="238" name="Google Shape;238;p35"/>
            <p:cNvSpPr/>
            <p:nvPr/>
          </p:nvSpPr>
          <p:spPr>
            <a:xfrm>
              <a:off x="7619275" y="796475"/>
              <a:ext cx="296100" cy="1440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42" name="Shape 242"/>
        <p:cNvGrpSpPr/>
        <p:nvPr/>
      </p:nvGrpSpPr>
      <p:grpSpPr>
        <a:xfrm>
          <a:off x="0" y="0"/>
          <a:ext cx="0" cy="0"/>
          <a:chOff x="0" y="0"/>
          <a:chExt cx="0" cy="0"/>
        </a:xfrm>
      </p:grpSpPr>
      <p:pic>
        <p:nvPicPr>
          <p:cNvPr id="243" name="Google Shape;243;p36"/>
          <p:cNvPicPr preferRelativeResize="0"/>
          <p:nvPr/>
        </p:nvPicPr>
        <p:blipFill rotWithShape="1">
          <a:blip r:embed="rId3">
            <a:alphaModFix/>
          </a:blip>
          <a:srcRect b="1117" l="0" r="0" t="0"/>
          <a:stretch/>
        </p:blipFill>
        <p:spPr>
          <a:xfrm>
            <a:off x="4372900" y="2643200"/>
            <a:ext cx="3760675" cy="2249625"/>
          </a:xfrm>
          <a:prstGeom prst="rect">
            <a:avLst/>
          </a:prstGeom>
          <a:noFill/>
          <a:ln>
            <a:noFill/>
          </a:ln>
          <a:effectLst>
            <a:outerShdw blurRad="142875" rotWithShape="0" algn="bl" dir="6960000" dist="76200">
              <a:srgbClr val="666666">
                <a:alpha val="19000"/>
              </a:srgbClr>
            </a:outerShdw>
          </a:effectLst>
        </p:spPr>
      </p:pic>
      <p:pic>
        <p:nvPicPr>
          <p:cNvPr id="244" name="Google Shape;244;p36"/>
          <p:cNvPicPr preferRelativeResize="0"/>
          <p:nvPr/>
        </p:nvPicPr>
        <p:blipFill rotWithShape="1">
          <a:blip r:embed="rId3">
            <a:alphaModFix/>
          </a:blip>
          <a:srcRect b="1117" l="0" r="0" t="0"/>
          <a:stretch/>
        </p:blipFill>
        <p:spPr>
          <a:xfrm>
            <a:off x="4373250" y="273600"/>
            <a:ext cx="3760675" cy="2195500"/>
          </a:xfrm>
          <a:prstGeom prst="rect">
            <a:avLst/>
          </a:prstGeom>
          <a:noFill/>
          <a:ln>
            <a:noFill/>
          </a:ln>
          <a:effectLst>
            <a:outerShdw blurRad="142875" rotWithShape="0" algn="bl" dir="6960000" dist="76200">
              <a:srgbClr val="666666">
                <a:alpha val="19000"/>
              </a:srgbClr>
            </a:outerShdw>
          </a:effectLst>
        </p:spPr>
      </p:pic>
      <p:sp>
        <p:nvSpPr>
          <p:cNvPr id="245" name="Google Shape;245;p36"/>
          <p:cNvSpPr txBox="1"/>
          <p:nvPr/>
        </p:nvSpPr>
        <p:spPr>
          <a:xfrm>
            <a:off x="452175" y="459625"/>
            <a:ext cx="4713300" cy="770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Cards layout</a:t>
            </a:r>
            <a:endParaRPr b="1" sz="3200">
              <a:latin typeface="Wix Madefor Text"/>
              <a:ea typeface="Wix Madefor Text"/>
              <a:cs typeface="Wix Madefor Text"/>
              <a:sym typeface="Wix Madefor Text"/>
            </a:endParaRPr>
          </a:p>
        </p:txBody>
      </p:sp>
      <p:pic>
        <p:nvPicPr>
          <p:cNvPr id="246" name="Google Shape;246;p36"/>
          <p:cNvPicPr preferRelativeResize="0"/>
          <p:nvPr/>
        </p:nvPicPr>
        <p:blipFill rotWithShape="1">
          <a:blip r:embed="rId3">
            <a:alphaModFix/>
          </a:blip>
          <a:srcRect b="40500" l="0" r="47962" t="0"/>
          <a:stretch/>
        </p:blipFill>
        <p:spPr>
          <a:xfrm>
            <a:off x="452175" y="1551000"/>
            <a:ext cx="3276400" cy="2131050"/>
          </a:xfrm>
          <a:prstGeom prst="rect">
            <a:avLst/>
          </a:prstGeom>
          <a:noFill/>
          <a:ln>
            <a:noFill/>
          </a:ln>
          <a:effectLst>
            <a:outerShdw blurRad="142875" rotWithShape="0" algn="bl" dir="6960000" dist="76200">
              <a:srgbClr val="666666">
                <a:alpha val="19000"/>
              </a:srgbClr>
            </a:outerShdw>
          </a:effectLst>
        </p:spPr>
      </p:pic>
      <p:sp>
        <p:nvSpPr>
          <p:cNvPr id="247" name="Google Shape;247;p36"/>
          <p:cNvSpPr txBox="1"/>
          <p:nvPr/>
        </p:nvSpPr>
        <p:spPr>
          <a:xfrm>
            <a:off x="2977184" y="1698766"/>
            <a:ext cx="8580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
                <a:latin typeface="Wix Madefor Text"/>
                <a:ea typeface="Wix Madefor Text"/>
                <a:cs typeface="Wix Madefor Text"/>
                <a:sym typeface="Wix Madefor Text"/>
              </a:rPr>
              <a:t>Home            About            Projects</a:t>
            </a:r>
            <a:endParaRPr sz="300"/>
          </a:p>
        </p:txBody>
      </p:sp>
      <p:sp>
        <p:nvSpPr>
          <p:cNvPr id="248" name="Google Shape;248;p36"/>
          <p:cNvSpPr txBox="1"/>
          <p:nvPr/>
        </p:nvSpPr>
        <p:spPr>
          <a:xfrm>
            <a:off x="455184" y="1698766"/>
            <a:ext cx="8580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
                <a:latin typeface="Wix Madefor Text"/>
                <a:ea typeface="Wix Madefor Text"/>
                <a:cs typeface="Wix Madefor Text"/>
                <a:sym typeface="Wix Madefor Text"/>
              </a:rPr>
              <a:t>Logo</a:t>
            </a:r>
            <a:endParaRPr sz="300"/>
          </a:p>
        </p:txBody>
      </p:sp>
      <p:grpSp>
        <p:nvGrpSpPr>
          <p:cNvPr id="249" name="Google Shape;249;p36"/>
          <p:cNvGrpSpPr/>
          <p:nvPr/>
        </p:nvGrpSpPr>
        <p:grpSpPr>
          <a:xfrm>
            <a:off x="1014050" y="1861375"/>
            <a:ext cx="2152800" cy="685800"/>
            <a:chOff x="1190600" y="1499225"/>
            <a:chExt cx="2152800" cy="685800"/>
          </a:xfrm>
        </p:grpSpPr>
        <p:sp>
          <p:nvSpPr>
            <p:cNvPr id="250" name="Google Shape;250;p36"/>
            <p:cNvSpPr txBox="1"/>
            <p:nvPr/>
          </p:nvSpPr>
          <p:spPr>
            <a:xfrm>
              <a:off x="1190600" y="1499225"/>
              <a:ext cx="2152800" cy="685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900">
                  <a:latin typeface="Wix Madefor Text"/>
                  <a:ea typeface="Wix Madefor Text"/>
                  <a:cs typeface="Wix Madefor Text"/>
                  <a:sym typeface="Wix Madefor Text"/>
                </a:rPr>
                <a:t>Welcome</a:t>
              </a:r>
              <a:r>
                <a:rPr b="1" lang="en" sz="800">
                  <a:latin typeface="Wix Madefor Text"/>
                  <a:ea typeface="Wix Madefor Text"/>
                  <a:cs typeface="Wix Madefor Text"/>
                  <a:sym typeface="Wix Madefor Text"/>
                </a:rPr>
                <a:t>!</a:t>
              </a:r>
              <a:endParaRPr b="1" sz="800">
                <a:latin typeface="Wix Madefor Text"/>
                <a:ea typeface="Wix Madefor Text"/>
                <a:cs typeface="Wix Madefor Text"/>
                <a:sym typeface="Wix Madefor Text"/>
              </a:endParaRPr>
            </a:p>
            <a:p>
              <a:pPr indent="0" lvl="0" marL="0" rtl="0" algn="ctr">
                <a:spcBef>
                  <a:spcPts val="0"/>
                </a:spcBef>
                <a:spcAft>
                  <a:spcPts val="0"/>
                </a:spcAft>
                <a:buNone/>
              </a:pPr>
              <a:r>
                <a:t/>
              </a:r>
              <a:endParaRPr b="1" sz="300">
                <a:latin typeface="Wix Madefor Text"/>
                <a:ea typeface="Wix Madefor Text"/>
                <a:cs typeface="Wix Madefor Text"/>
                <a:sym typeface="Wix Madefor Text"/>
              </a:endParaRPr>
            </a:p>
            <a:p>
              <a:pPr indent="0" lvl="0" marL="0" rtl="0" algn="ctr">
                <a:spcBef>
                  <a:spcPts val="0"/>
                </a:spcBef>
                <a:spcAft>
                  <a:spcPts val="0"/>
                </a:spcAft>
                <a:buNone/>
              </a:pPr>
              <a:r>
                <a:rPr lang="en" sz="800">
                  <a:latin typeface="Wix Madefor Text"/>
                  <a:ea typeface="Wix Madefor Text"/>
                  <a:cs typeface="Wix Madefor Text"/>
                  <a:sym typeface="Wix Madefor Text"/>
                </a:rPr>
                <a:t>Here’s what you can do on my site.</a:t>
              </a:r>
              <a:endParaRPr sz="800">
                <a:latin typeface="Wix Madefor Text"/>
                <a:ea typeface="Wix Madefor Text"/>
                <a:cs typeface="Wix Madefor Text"/>
                <a:sym typeface="Wix Madefor Text"/>
              </a:endParaRPr>
            </a:p>
          </p:txBody>
        </p:sp>
        <p:sp>
          <p:nvSpPr>
            <p:cNvPr id="251" name="Google Shape;251;p36"/>
            <p:cNvSpPr/>
            <p:nvPr/>
          </p:nvSpPr>
          <p:spPr>
            <a:xfrm>
              <a:off x="2132763" y="1962697"/>
              <a:ext cx="268326" cy="112266"/>
            </a:xfrm>
            <a:prstGeom prst="flowChartTerminator">
              <a:avLst/>
            </a:prstGeom>
            <a:solidFill>
              <a:srgbClr val="1F77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grpSp>
      <p:sp>
        <p:nvSpPr>
          <p:cNvPr id="252" name="Google Shape;252;p36"/>
          <p:cNvSpPr/>
          <p:nvPr/>
        </p:nvSpPr>
        <p:spPr>
          <a:xfrm>
            <a:off x="803475" y="2647950"/>
            <a:ext cx="568800" cy="7704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36"/>
          <p:cNvSpPr/>
          <p:nvPr/>
        </p:nvSpPr>
        <p:spPr>
          <a:xfrm>
            <a:off x="1474075" y="2647950"/>
            <a:ext cx="568800" cy="7704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36"/>
          <p:cNvSpPr/>
          <p:nvPr/>
        </p:nvSpPr>
        <p:spPr>
          <a:xfrm>
            <a:off x="2144675" y="2647950"/>
            <a:ext cx="568800" cy="7704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36"/>
          <p:cNvSpPr/>
          <p:nvPr/>
        </p:nvSpPr>
        <p:spPr>
          <a:xfrm>
            <a:off x="2815275" y="2647950"/>
            <a:ext cx="568800" cy="7704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56" name="Google Shape;256;p36"/>
          <p:cNvPicPr preferRelativeResize="0"/>
          <p:nvPr/>
        </p:nvPicPr>
        <p:blipFill>
          <a:blip r:embed="rId4">
            <a:alphaModFix/>
          </a:blip>
          <a:stretch>
            <a:fillRect/>
          </a:stretch>
        </p:blipFill>
        <p:spPr>
          <a:xfrm>
            <a:off x="4372900" y="371250"/>
            <a:ext cx="3760675" cy="2097862"/>
          </a:xfrm>
          <a:prstGeom prst="rect">
            <a:avLst/>
          </a:prstGeom>
          <a:noFill/>
          <a:ln>
            <a:noFill/>
          </a:ln>
        </p:spPr>
      </p:pic>
      <p:pic>
        <p:nvPicPr>
          <p:cNvPr id="257" name="Google Shape;257;p36"/>
          <p:cNvPicPr preferRelativeResize="0"/>
          <p:nvPr/>
        </p:nvPicPr>
        <p:blipFill rotWithShape="1">
          <a:blip r:embed="rId5">
            <a:alphaModFix/>
          </a:blip>
          <a:srcRect b="0" l="1400" r="0" t="0"/>
          <a:stretch/>
        </p:blipFill>
        <p:spPr>
          <a:xfrm>
            <a:off x="4372900" y="2738325"/>
            <a:ext cx="3760676" cy="215449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19"/>
          <p:cNvSpPr txBox="1"/>
          <p:nvPr>
            <p:ph type="title"/>
          </p:nvPr>
        </p:nvSpPr>
        <p:spPr>
          <a:xfrm>
            <a:off x="673638" y="6605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rgbClr val="1F77FF"/>
                </a:solidFill>
                <a:latin typeface="Wix Madefor Text"/>
                <a:ea typeface="Wix Madefor Text"/>
                <a:cs typeface="Wix Madefor Text"/>
                <a:sym typeface="Wix Madefor Text"/>
              </a:rPr>
              <a:t>Big Ideas</a:t>
            </a:r>
            <a:endParaRPr b="1" sz="3200">
              <a:solidFill>
                <a:srgbClr val="1F77FF"/>
              </a:solidFill>
              <a:latin typeface="Wix Madefor Text"/>
              <a:ea typeface="Wix Madefor Text"/>
              <a:cs typeface="Wix Madefor Text"/>
              <a:sym typeface="Wix Madefor Text"/>
            </a:endParaRPr>
          </a:p>
        </p:txBody>
      </p:sp>
      <p:sp>
        <p:nvSpPr>
          <p:cNvPr id="83" name="Google Shape;83;p19"/>
          <p:cNvSpPr txBox="1"/>
          <p:nvPr/>
        </p:nvSpPr>
        <p:spPr>
          <a:xfrm>
            <a:off x="673650" y="1505875"/>
            <a:ext cx="5929200" cy="21171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Websites tell a story through structure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1F77FF"/>
              </a:buClr>
              <a:buSzPts val="1400"/>
              <a:buFont typeface="Wix Madefor Text"/>
              <a:buChar char="●"/>
            </a:pPr>
            <a:r>
              <a:rPr lang="en">
                <a:latin typeface="Wix Madefor Text"/>
                <a:ea typeface="Wix Madefor Text"/>
                <a:cs typeface="Wix Madefor Text"/>
                <a:sym typeface="Wix Madefor Text"/>
              </a:rPr>
              <a:t>Your site’s structure is composed of pages, your menu/navigation, and the layout of each page.</a:t>
            </a:r>
            <a:endParaRPr>
              <a:latin typeface="Wix Madefor Text"/>
              <a:ea typeface="Wix Madefor Text"/>
              <a:cs typeface="Wix Madefor Text"/>
              <a:sym typeface="Wix Madefor Text"/>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261" name="Shape 261"/>
        <p:cNvGrpSpPr/>
        <p:nvPr/>
      </p:nvGrpSpPr>
      <p:grpSpPr>
        <a:xfrm>
          <a:off x="0" y="0"/>
          <a:ext cx="0" cy="0"/>
          <a:chOff x="0" y="0"/>
          <a:chExt cx="0" cy="0"/>
        </a:xfrm>
      </p:grpSpPr>
      <p:sp>
        <p:nvSpPr>
          <p:cNvPr id="262" name="Google Shape;262;p37"/>
          <p:cNvSpPr txBox="1"/>
          <p:nvPr>
            <p:ph type="title"/>
          </p:nvPr>
        </p:nvSpPr>
        <p:spPr>
          <a:xfrm>
            <a:off x="677100" y="0"/>
            <a:ext cx="67650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500">
                <a:solidFill>
                  <a:srgbClr val="FFFFFF"/>
                </a:solidFill>
                <a:latin typeface="Wix Madefor Text"/>
                <a:ea typeface="Wix Madefor Text"/>
                <a:cs typeface="Wix Madefor Text"/>
                <a:sym typeface="Wix Madefor Text"/>
              </a:rPr>
              <a:t>Create</a:t>
            </a:r>
            <a:endParaRPr b="1" sz="45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000">
                <a:solidFill>
                  <a:srgbClr val="FFFFFF"/>
                </a:solidFill>
                <a:latin typeface="Wix Madefor Text"/>
                <a:ea typeface="Wix Madefor Text"/>
                <a:cs typeface="Wix Madefor Text"/>
                <a:sym typeface="Wix Madefor Text"/>
              </a:rPr>
              <a:t>Let’s play around with structure and layout!</a:t>
            </a:r>
            <a:endParaRPr sz="2000">
              <a:solidFill>
                <a:srgbClr val="FFFFFF"/>
              </a:solidFill>
              <a:latin typeface="Wix Madefor Text"/>
              <a:ea typeface="Wix Madefor Text"/>
              <a:cs typeface="Wix Madefor Text"/>
              <a:sym typeface="Wix Madefor Text"/>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66" name="Shape 266"/>
        <p:cNvGrpSpPr/>
        <p:nvPr/>
      </p:nvGrpSpPr>
      <p:grpSpPr>
        <a:xfrm>
          <a:off x="0" y="0"/>
          <a:ext cx="0" cy="0"/>
          <a:chOff x="0" y="0"/>
          <a:chExt cx="0" cy="0"/>
        </a:xfrm>
      </p:grpSpPr>
      <p:sp>
        <p:nvSpPr>
          <p:cNvPr id="267" name="Google Shape;267;p38"/>
          <p:cNvSpPr txBox="1"/>
          <p:nvPr>
            <p:ph type="title"/>
          </p:nvPr>
        </p:nvSpPr>
        <p:spPr>
          <a:xfrm>
            <a:off x="305500" y="211175"/>
            <a:ext cx="71166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Choose your adventure!</a:t>
            </a:r>
            <a:endParaRPr b="1" sz="3200">
              <a:latin typeface="Wix Madefor Text"/>
              <a:ea typeface="Wix Madefor Text"/>
              <a:cs typeface="Wix Madefor Text"/>
              <a:sym typeface="Wix Madefor Text"/>
            </a:endParaRPr>
          </a:p>
        </p:txBody>
      </p:sp>
      <p:pic>
        <p:nvPicPr>
          <p:cNvPr id="268" name="Google Shape;268;p38"/>
          <p:cNvPicPr preferRelativeResize="0"/>
          <p:nvPr/>
        </p:nvPicPr>
        <p:blipFill rotWithShape="1">
          <a:blip r:embed="rId3">
            <a:alphaModFix/>
          </a:blip>
          <a:srcRect b="1117" l="0" r="0" t="0"/>
          <a:stretch/>
        </p:blipFill>
        <p:spPr>
          <a:xfrm>
            <a:off x="1190151" y="979875"/>
            <a:ext cx="2591887" cy="1497578"/>
          </a:xfrm>
          <a:prstGeom prst="rect">
            <a:avLst/>
          </a:prstGeom>
          <a:noFill/>
          <a:ln>
            <a:noFill/>
          </a:ln>
          <a:effectLst>
            <a:outerShdw blurRad="142875" rotWithShape="0" algn="bl" dir="6960000" dist="76200">
              <a:srgbClr val="666666">
                <a:alpha val="19000"/>
              </a:srgbClr>
            </a:outerShdw>
          </a:effectLst>
        </p:spPr>
      </p:pic>
      <p:pic>
        <p:nvPicPr>
          <p:cNvPr id="269" name="Google Shape;269;p38"/>
          <p:cNvPicPr preferRelativeResize="0"/>
          <p:nvPr/>
        </p:nvPicPr>
        <p:blipFill>
          <a:blip r:embed="rId4">
            <a:alphaModFix/>
          </a:blip>
          <a:stretch>
            <a:fillRect/>
          </a:stretch>
        </p:blipFill>
        <p:spPr>
          <a:xfrm>
            <a:off x="1190150" y="1051925"/>
            <a:ext cx="2591887" cy="1446701"/>
          </a:xfrm>
          <a:prstGeom prst="rect">
            <a:avLst/>
          </a:prstGeom>
          <a:noFill/>
          <a:ln>
            <a:noFill/>
          </a:ln>
        </p:spPr>
      </p:pic>
      <p:sp>
        <p:nvSpPr>
          <p:cNvPr id="270" name="Google Shape;270;p38"/>
          <p:cNvSpPr txBox="1"/>
          <p:nvPr/>
        </p:nvSpPr>
        <p:spPr>
          <a:xfrm>
            <a:off x="1085388" y="2517025"/>
            <a:ext cx="28014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t>Pages &amp; Menus</a:t>
            </a:r>
            <a:endParaRPr/>
          </a:p>
        </p:txBody>
      </p:sp>
      <p:pic>
        <p:nvPicPr>
          <p:cNvPr id="271" name="Google Shape;271;p38"/>
          <p:cNvPicPr preferRelativeResize="0"/>
          <p:nvPr/>
        </p:nvPicPr>
        <p:blipFill rotWithShape="1">
          <a:blip r:embed="rId3">
            <a:alphaModFix/>
          </a:blip>
          <a:srcRect b="1117" l="0" r="0" t="0"/>
          <a:stretch/>
        </p:blipFill>
        <p:spPr>
          <a:xfrm>
            <a:off x="4911375" y="979875"/>
            <a:ext cx="2591875" cy="1537794"/>
          </a:xfrm>
          <a:prstGeom prst="rect">
            <a:avLst/>
          </a:prstGeom>
          <a:noFill/>
          <a:ln>
            <a:noFill/>
          </a:ln>
          <a:effectLst>
            <a:outerShdw blurRad="142875" rotWithShape="0" algn="bl" dir="6960000" dist="76200">
              <a:srgbClr val="666666">
                <a:alpha val="19000"/>
              </a:srgbClr>
            </a:outerShdw>
          </a:effectLst>
        </p:spPr>
      </p:pic>
      <p:pic>
        <p:nvPicPr>
          <p:cNvPr id="272" name="Google Shape;272;p38"/>
          <p:cNvPicPr preferRelativeResize="0"/>
          <p:nvPr/>
        </p:nvPicPr>
        <p:blipFill>
          <a:blip r:embed="rId5">
            <a:alphaModFix/>
          </a:blip>
          <a:stretch>
            <a:fillRect/>
          </a:stretch>
        </p:blipFill>
        <p:spPr>
          <a:xfrm>
            <a:off x="4911375" y="1053111"/>
            <a:ext cx="2591874" cy="1464557"/>
          </a:xfrm>
          <a:prstGeom prst="rect">
            <a:avLst/>
          </a:prstGeom>
          <a:noFill/>
          <a:ln>
            <a:noFill/>
          </a:ln>
        </p:spPr>
      </p:pic>
      <p:sp>
        <p:nvSpPr>
          <p:cNvPr id="273" name="Google Shape;273;p38"/>
          <p:cNvSpPr txBox="1"/>
          <p:nvPr/>
        </p:nvSpPr>
        <p:spPr>
          <a:xfrm>
            <a:off x="4806600" y="2517025"/>
            <a:ext cx="28014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t>Columns</a:t>
            </a:r>
            <a:endParaRPr/>
          </a:p>
        </p:txBody>
      </p:sp>
      <p:pic>
        <p:nvPicPr>
          <p:cNvPr id="274" name="Google Shape;274;p38"/>
          <p:cNvPicPr preferRelativeResize="0"/>
          <p:nvPr/>
        </p:nvPicPr>
        <p:blipFill rotWithShape="1">
          <a:blip r:embed="rId3">
            <a:alphaModFix/>
          </a:blip>
          <a:srcRect b="1117" l="0" r="0" t="0"/>
          <a:stretch/>
        </p:blipFill>
        <p:spPr>
          <a:xfrm>
            <a:off x="1149400" y="3035025"/>
            <a:ext cx="2673372" cy="1537794"/>
          </a:xfrm>
          <a:prstGeom prst="rect">
            <a:avLst/>
          </a:prstGeom>
          <a:noFill/>
          <a:ln>
            <a:noFill/>
          </a:ln>
          <a:effectLst>
            <a:outerShdw blurRad="142875" rotWithShape="0" algn="bl" dir="6960000" dist="76200">
              <a:srgbClr val="666666">
                <a:alpha val="19000"/>
              </a:srgbClr>
            </a:outerShdw>
          </a:effectLst>
        </p:spPr>
      </p:pic>
      <p:pic>
        <p:nvPicPr>
          <p:cNvPr id="275" name="Google Shape;275;p38"/>
          <p:cNvPicPr preferRelativeResize="0"/>
          <p:nvPr/>
        </p:nvPicPr>
        <p:blipFill>
          <a:blip r:embed="rId6">
            <a:alphaModFix/>
          </a:blip>
          <a:stretch>
            <a:fillRect/>
          </a:stretch>
        </p:blipFill>
        <p:spPr>
          <a:xfrm>
            <a:off x="1149400" y="3104842"/>
            <a:ext cx="2653107" cy="1467983"/>
          </a:xfrm>
          <a:prstGeom prst="rect">
            <a:avLst/>
          </a:prstGeom>
          <a:noFill/>
          <a:ln>
            <a:noFill/>
          </a:ln>
        </p:spPr>
      </p:pic>
      <p:sp>
        <p:nvSpPr>
          <p:cNvPr id="276" name="Google Shape;276;p38"/>
          <p:cNvSpPr txBox="1"/>
          <p:nvPr/>
        </p:nvSpPr>
        <p:spPr>
          <a:xfrm>
            <a:off x="1075238" y="4614425"/>
            <a:ext cx="28014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t>Layout &amp; Alignment</a:t>
            </a:r>
            <a:endParaRPr/>
          </a:p>
        </p:txBody>
      </p:sp>
      <p:pic>
        <p:nvPicPr>
          <p:cNvPr id="277" name="Google Shape;277;p38"/>
          <p:cNvPicPr preferRelativeResize="0"/>
          <p:nvPr/>
        </p:nvPicPr>
        <p:blipFill rotWithShape="1">
          <a:blip r:embed="rId3">
            <a:alphaModFix/>
          </a:blip>
          <a:srcRect b="1117" l="0" r="0" t="0"/>
          <a:stretch/>
        </p:blipFill>
        <p:spPr>
          <a:xfrm>
            <a:off x="4911375" y="3059050"/>
            <a:ext cx="2801400" cy="1559581"/>
          </a:xfrm>
          <a:prstGeom prst="rect">
            <a:avLst/>
          </a:prstGeom>
          <a:noFill/>
          <a:ln>
            <a:noFill/>
          </a:ln>
          <a:effectLst>
            <a:outerShdw blurRad="142875" rotWithShape="0" algn="bl" dir="6960000" dist="76200">
              <a:srgbClr val="666666">
                <a:alpha val="19000"/>
              </a:srgbClr>
            </a:outerShdw>
          </a:effectLst>
        </p:spPr>
      </p:pic>
      <p:pic>
        <p:nvPicPr>
          <p:cNvPr id="278" name="Google Shape;278;p38"/>
          <p:cNvPicPr preferRelativeResize="0"/>
          <p:nvPr/>
        </p:nvPicPr>
        <p:blipFill rotWithShape="1">
          <a:blip r:embed="rId7">
            <a:alphaModFix/>
          </a:blip>
          <a:srcRect b="3044" l="0" r="0" t="0"/>
          <a:stretch/>
        </p:blipFill>
        <p:spPr>
          <a:xfrm>
            <a:off x="4915790" y="3127101"/>
            <a:ext cx="2796984" cy="1491530"/>
          </a:xfrm>
          <a:prstGeom prst="rect">
            <a:avLst/>
          </a:prstGeom>
          <a:noFill/>
          <a:ln>
            <a:noFill/>
          </a:ln>
        </p:spPr>
      </p:pic>
      <p:sp>
        <p:nvSpPr>
          <p:cNvPr id="279" name="Google Shape;279;p38"/>
          <p:cNvSpPr txBox="1"/>
          <p:nvPr/>
        </p:nvSpPr>
        <p:spPr>
          <a:xfrm>
            <a:off x="4913575" y="4614425"/>
            <a:ext cx="28014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t>Strips</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283" name="Shape 283"/>
        <p:cNvGrpSpPr/>
        <p:nvPr/>
      </p:nvGrpSpPr>
      <p:grpSpPr>
        <a:xfrm>
          <a:off x="0" y="0"/>
          <a:ext cx="0" cy="0"/>
          <a:chOff x="0" y="0"/>
          <a:chExt cx="0" cy="0"/>
        </a:xfrm>
      </p:grpSpPr>
      <p:sp>
        <p:nvSpPr>
          <p:cNvPr id="284" name="Google Shape;284;p39"/>
          <p:cNvSpPr txBox="1"/>
          <p:nvPr>
            <p:ph type="title"/>
          </p:nvPr>
        </p:nvSpPr>
        <p:spPr>
          <a:xfrm>
            <a:off x="677100" y="0"/>
            <a:ext cx="69918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Share &amp; Reflect</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What questions do you have so far?</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88" name="Shape 288"/>
        <p:cNvGrpSpPr/>
        <p:nvPr/>
      </p:nvGrpSpPr>
      <p:grpSpPr>
        <a:xfrm>
          <a:off x="0" y="0"/>
          <a:ext cx="0" cy="0"/>
          <a:chOff x="0" y="0"/>
          <a:chExt cx="0" cy="0"/>
        </a:xfrm>
      </p:grpSpPr>
      <p:sp>
        <p:nvSpPr>
          <p:cNvPr id="289" name="Google Shape;289;p40"/>
          <p:cNvSpPr txBox="1"/>
          <p:nvPr>
            <p:ph type="title"/>
          </p:nvPr>
        </p:nvSpPr>
        <p:spPr>
          <a:xfrm>
            <a:off x="491775" y="594075"/>
            <a:ext cx="71166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Where are you so far?</a:t>
            </a:r>
            <a:endParaRPr b="1" sz="3200">
              <a:latin typeface="Wix Madefor Text"/>
              <a:ea typeface="Wix Madefor Text"/>
              <a:cs typeface="Wix Madefor Text"/>
              <a:sym typeface="Wix Madefor Text"/>
            </a:endParaRPr>
          </a:p>
        </p:txBody>
      </p:sp>
      <p:sp>
        <p:nvSpPr>
          <p:cNvPr id="290" name="Google Shape;290;p40"/>
          <p:cNvSpPr txBox="1"/>
          <p:nvPr/>
        </p:nvSpPr>
        <p:spPr>
          <a:xfrm>
            <a:off x="491775" y="1454400"/>
            <a:ext cx="6657300" cy="31584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Use your Design Journal to answer the following questions: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What have I learned that I’d like to incorporate into my portfolio?</a:t>
            </a:r>
            <a:endParaRPr>
              <a:latin typeface="Wix Madefor Text"/>
              <a:ea typeface="Wix Madefor Text"/>
              <a:cs typeface="Wix Madefor Text"/>
              <a:sym typeface="Wix Madefor Text"/>
            </a:endParaRPr>
          </a:p>
          <a:p>
            <a:pPr indent="-317500" lvl="0" marL="4572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What do I still have questions about?</a:t>
            </a:r>
            <a:endParaRPr>
              <a:latin typeface="Wix Madefor Text"/>
              <a:ea typeface="Wix Madefor Text"/>
              <a:cs typeface="Wix Madefor Text"/>
              <a:sym typeface="Wix Madefor Text"/>
            </a:endParaRPr>
          </a:p>
          <a:p>
            <a:pPr indent="-317500" lvl="0" marL="4572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What would I like to learn more about?</a:t>
            </a:r>
            <a:endParaRPr>
              <a:latin typeface="Wix Madefor Text"/>
              <a:ea typeface="Wix Madefor Text"/>
              <a:cs typeface="Wix Madefor Text"/>
              <a:sym typeface="Wix Madefor Text"/>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41"/>
          <p:cNvSpPr txBox="1"/>
          <p:nvPr/>
        </p:nvSpPr>
        <p:spPr>
          <a:xfrm>
            <a:off x="238800" y="4379800"/>
            <a:ext cx="4263300" cy="532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50">
                <a:solidFill>
                  <a:srgbClr val="FFFFFF"/>
                </a:solidFill>
              </a:rPr>
              <a:t>This presentation is provided for educational purposes only and in accordance with the Wix Education platform. © 2025 Wix.com, Inc.</a:t>
            </a:r>
            <a:endParaRPr sz="1050">
              <a:solidFill>
                <a:srgbClr val="FFFFFF"/>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7" name="Shape 87"/>
        <p:cNvGrpSpPr/>
        <p:nvPr/>
      </p:nvGrpSpPr>
      <p:grpSpPr>
        <a:xfrm>
          <a:off x="0" y="0"/>
          <a:ext cx="0" cy="0"/>
          <a:chOff x="0" y="0"/>
          <a:chExt cx="0" cy="0"/>
        </a:xfrm>
      </p:grpSpPr>
      <p:sp>
        <p:nvSpPr>
          <p:cNvPr id="88" name="Google Shape;88;p20"/>
          <p:cNvSpPr txBox="1"/>
          <p:nvPr>
            <p:ph type="title"/>
          </p:nvPr>
        </p:nvSpPr>
        <p:spPr>
          <a:xfrm>
            <a:off x="673638" y="5843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accent1"/>
                </a:solidFill>
                <a:latin typeface="Wix Madefor Text"/>
                <a:ea typeface="Wix Madefor Text"/>
                <a:cs typeface="Wix Madefor Text"/>
                <a:sym typeface="Wix Madefor Text"/>
              </a:rPr>
              <a:t>Objectives</a:t>
            </a:r>
            <a:endParaRPr b="1" sz="3200">
              <a:solidFill>
                <a:schemeClr val="accent1"/>
              </a:solidFill>
              <a:latin typeface="Wix Madefor Text"/>
              <a:ea typeface="Wix Madefor Text"/>
              <a:cs typeface="Wix Madefor Text"/>
              <a:sym typeface="Wix Madefor Text"/>
            </a:endParaRPr>
          </a:p>
        </p:txBody>
      </p:sp>
      <p:sp>
        <p:nvSpPr>
          <p:cNvPr id="89" name="Google Shape;89;p20"/>
          <p:cNvSpPr txBox="1"/>
          <p:nvPr/>
        </p:nvSpPr>
        <p:spPr>
          <a:xfrm>
            <a:off x="673650" y="1421900"/>
            <a:ext cx="5059800" cy="290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Students will explore the idea of storytelling through a site structure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Students will decide on the structure of their sites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1F77FF"/>
              </a:buClr>
              <a:buSzPts val="1400"/>
              <a:buFont typeface="Wix Madefor Text"/>
              <a:buChar char="●"/>
            </a:pPr>
            <a:r>
              <a:rPr lang="en">
                <a:latin typeface="Wix Madefor Text"/>
                <a:ea typeface="Wix Madefor Text"/>
                <a:cs typeface="Wix Madefor Text"/>
                <a:sym typeface="Wix Madefor Text"/>
              </a:rPr>
              <a:t>Students will learn more about layout, pages, and navigation.</a:t>
            </a:r>
            <a:endParaRPr>
              <a:latin typeface="Wix Madefor Text"/>
              <a:ea typeface="Wix Madefor Text"/>
              <a:cs typeface="Wix Madefor Text"/>
              <a:sym typeface="Wix Madefor Tex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3" name="Shape 93"/>
        <p:cNvGrpSpPr/>
        <p:nvPr/>
      </p:nvGrpSpPr>
      <p:grpSpPr>
        <a:xfrm>
          <a:off x="0" y="0"/>
          <a:ext cx="0" cy="0"/>
          <a:chOff x="0" y="0"/>
          <a:chExt cx="0" cy="0"/>
        </a:xfrm>
      </p:grpSpPr>
      <p:sp>
        <p:nvSpPr>
          <p:cNvPr id="94" name="Google Shape;94;p21"/>
          <p:cNvSpPr txBox="1"/>
          <p:nvPr>
            <p:ph type="title"/>
          </p:nvPr>
        </p:nvSpPr>
        <p:spPr>
          <a:xfrm>
            <a:off x="673638" y="60648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dk2"/>
                </a:solidFill>
                <a:latin typeface="Wix Madefor Text"/>
                <a:ea typeface="Wix Madefor Text"/>
                <a:cs typeface="Wix Madefor Text"/>
                <a:sym typeface="Wix Madefor Text"/>
              </a:rPr>
              <a:t>Agenda</a:t>
            </a:r>
            <a:endParaRPr b="1" sz="3200">
              <a:solidFill>
                <a:schemeClr val="dk2"/>
              </a:solidFill>
              <a:latin typeface="Wix Madefor Text"/>
              <a:ea typeface="Wix Madefor Text"/>
              <a:cs typeface="Wix Madefor Text"/>
              <a:sym typeface="Wix Madefor Text"/>
            </a:endParaRPr>
          </a:p>
        </p:txBody>
      </p:sp>
      <p:sp>
        <p:nvSpPr>
          <p:cNvPr id="95" name="Google Shape;95;p21"/>
          <p:cNvSpPr txBox="1"/>
          <p:nvPr/>
        </p:nvSpPr>
        <p:spPr>
          <a:xfrm>
            <a:off x="670150" y="1404425"/>
            <a:ext cx="4375500" cy="1572600"/>
          </a:xfrm>
          <a:prstGeom prst="rect">
            <a:avLst/>
          </a:prstGeom>
          <a:noFill/>
          <a:ln>
            <a:noFill/>
          </a:ln>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Explore</a:t>
            </a:r>
            <a:r>
              <a:rPr lang="en" sz="1800">
                <a:latin typeface="Wix Madefor Text"/>
                <a:ea typeface="Wix Madefor Text"/>
                <a:cs typeface="Wix Madefor Text"/>
                <a:sym typeface="Wix Madefor Text"/>
              </a:rPr>
              <a:t> (20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Create</a:t>
            </a:r>
            <a:r>
              <a:rPr lang="en" sz="1800">
                <a:latin typeface="Wix Madefor Text"/>
                <a:ea typeface="Wix Madefor Text"/>
                <a:cs typeface="Wix Madefor Text"/>
                <a:sym typeface="Wix Madefor Text"/>
              </a:rPr>
              <a:t> (20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1000"/>
              </a:spcAft>
              <a:buClr>
                <a:srgbClr val="1F77FF"/>
              </a:buClr>
              <a:buSzPts val="1800"/>
              <a:buFont typeface="Wix Madefor Text"/>
              <a:buChar char="●"/>
            </a:pPr>
            <a:r>
              <a:rPr b="1" lang="en" sz="1800">
                <a:latin typeface="Wix Madefor Text"/>
                <a:ea typeface="Wix Madefor Text"/>
                <a:cs typeface="Wix Madefor Text"/>
                <a:sym typeface="Wix Madefor Text"/>
              </a:rPr>
              <a:t>Share &amp; Reflect</a:t>
            </a:r>
            <a:r>
              <a:rPr lang="en" sz="1800">
                <a:latin typeface="Wix Madefor Text"/>
                <a:ea typeface="Wix Madefor Text"/>
                <a:cs typeface="Wix Madefor Text"/>
                <a:sym typeface="Wix Madefor Text"/>
              </a:rPr>
              <a:t> (5 mins)</a:t>
            </a:r>
            <a:endParaRPr sz="1800">
              <a:latin typeface="Wix Madefor Text"/>
              <a:ea typeface="Wix Madefor Text"/>
              <a:cs typeface="Wix Madefor Text"/>
              <a:sym typeface="Wix Madefor Tex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99" name="Shape 99"/>
        <p:cNvGrpSpPr/>
        <p:nvPr/>
      </p:nvGrpSpPr>
      <p:grpSpPr>
        <a:xfrm>
          <a:off x="0" y="0"/>
          <a:ext cx="0" cy="0"/>
          <a:chOff x="0" y="0"/>
          <a:chExt cx="0" cy="0"/>
        </a:xfrm>
      </p:grpSpPr>
      <p:sp>
        <p:nvSpPr>
          <p:cNvPr id="100" name="Google Shape;100;p22"/>
          <p:cNvSpPr txBox="1"/>
          <p:nvPr>
            <p:ph type="title"/>
          </p:nvPr>
        </p:nvSpPr>
        <p:spPr>
          <a:xfrm>
            <a:off x="677100" y="0"/>
            <a:ext cx="67650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Explore</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000">
                <a:solidFill>
                  <a:srgbClr val="FFFFFF"/>
                </a:solidFill>
                <a:latin typeface="Wix Madefor Text"/>
                <a:ea typeface="Wix Madefor Text"/>
                <a:cs typeface="Wix Madefor Text"/>
                <a:sym typeface="Wix Madefor Text"/>
              </a:rPr>
              <a:t>How will you use structure to help tell your story?</a:t>
            </a:r>
            <a:endParaRPr sz="2000">
              <a:solidFill>
                <a:srgbClr val="FFFFFF"/>
              </a:solidFill>
              <a:latin typeface="Wix Madefor Text"/>
              <a:ea typeface="Wix Madefor Text"/>
              <a:cs typeface="Wix Madefor Text"/>
              <a:sym typeface="Wix Madefor Tex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B777"/>
        </a:solidFill>
      </p:bgPr>
    </p:bg>
    <p:spTree>
      <p:nvGrpSpPr>
        <p:cNvPr id="104" name="Shape 104"/>
        <p:cNvGrpSpPr/>
        <p:nvPr/>
      </p:nvGrpSpPr>
      <p:grpSpPr>
        <a:xfrm>
          <a:off x="0" y="0"/>
          <a:ext cx="0" cy="0"/>
          <a:chOff x="0" y="0"/>
          <a:chExt cx="0" cy="0"/>
        </a:xfrm>
      </p:grpSpPr>
      <p:sp>
        <p:nvSpPr>
          <p:cNvPr id="105" name="Google Shape;105;p23"/>
          <p:cNvSpPr txBox="1"/>
          <p:nvPr>
            <p:ph type="title"/>
          </p:nvPr>
        </p:nvSpPr>
        <p:spPr>
          <a:xfrm>
            <a:off x="1052300" y="354050"/>
            <a:ext cx="6441600" cy="4789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1000"/>
              </a:spcAft>
              <a:buNone/>
            </a:pPr>
            <a:r>
              <a:rPr b="1" lang="en" sz="4800">
                <a:solidFill>
                  <a:srgbClr val="FFFFFF"/>
                </a:solidFill>
                <a:latin typeface="Wix Madefor Text"/>
                <a:ea typeface="Wix Madefor Text"/>
                <a:cs typeface="Wix Madefor Text"/>
                <a:sym typeface="Wix Madefor Text"/>
              </a:rPr>
              <a:t>How can your portfolio tell the story of you through its structure?</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9" name="Shape 109"/>
        <p:cNvGrpSpPr/>
        <p:nvPr/>
      </p:nvGrpSpPr>
      <p:grpSpPr>
        <a:xfrm>
          <a:off x="0" y="0"/>
          <a:ext cx="0" cy="0"/>
          <a:chOff x="0" y="0"/>
          <a:chExt cx="0" cy="0"/>
        </a:xfrm>
      </p:grpSpPr>
      <p:pic>
        <p:nvPicPr>
          <p:cNvPr id="110" name="Google Shape;110;p24"/>
          <p:cNvPicPr preferRelativeResize="0"/>
          <p:nvPr/>
        </p:nvPicPr>
        <p:blipFill rotWithShape="1">
          <a:blip r:embed="rId3">
            <a:alphaModFix/>
          </a:blip>
          <a:srcRect b="1117" l="0" r="0" t="0"/>
          <a:stretch/>
        </p:blipFill>
        <p:spPr>
          <a:xfrm>
            <a:off x="3755450" y="1247675"/>
            <a:ext cx="4615001" cy="2298200"/>
          </a:xfrm>
          <a:prstGeom prst="rect">
            <a:avLst/>
          </a:prstGeom>
          <a:noFill/>
          <a:ln>
            <a:noFill/>
          </a:ln>
          <a:effectLst>
            <a:outerShdw blurRad="142875" rotWithShape="0" algn="bl" dir="6960000" dist="76200">
              <a:srgbClr val="666666">
                <a:alpha val="19000"/>
              </a:srgbClr>
            </a:outerShdw>
          </a:effectLst>
        </p:spPr>
      </p:pic>
      <p:sp>
        <p:nvSpPr>
          <p:cNvPr id="111" name="Google Shape;111;p24"/>
          <p:cNvSpPr txBox="1"/>
          <p:nvPr/>
        </p:nvSpPr>
        <p:spPr>
          <a:xfrm>
            <a:off x="421675" y="1623658"/>
            <a:ext cx="2781300" cy="17709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a:latin typeface="Wix Madefor Text"/>
                <a:ea typeface="Wix Madefor Text"/>
                <a:cs typeface="Wix Madefor Text"/>
                <a:sym typeface="Wix Madefor Text"/>
              </a:rPr>
              <a:t>Meet Tony, a content writer.</a:t>
            </a:r>
            <a:endParaRPr b="1">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rPr lang="en">
                <a:latin typeface="Wix Madefor Text"/>
                <a:ea typeface="Wix Madefor Text"/>
                <a:cs typeface="Wix Madefor Text"/>
                <a:sym typeface="Wix Madefor Text"/>
              </a:rPr>
              <a:t>How does this website tell a story? What story does it tell?</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What do you notice about the structure of this site?</a:t>
            </a:r>
            <a:endParaRPr>
              <a:latin typeface="Wix Madefor Text"/>
              <a:ea typeface="Wix Madefor Text"/>
              <a:cs typeface="Wix Madefor Text"/>
              <a:sym typeface="Wix Madefor Text"/>
            </a:endParaRPr>
          </a:p>
        </p:txBody>
      </p:sp>
      <p:pic>
        <p:nvPicPr>
          <p:cNvPr id="112" name="Google Shape;112;p24"/>
          <p:cNvPicPr preferRelativeResize="0"/>
          <p:nvPr/>
        </p:nvPicPr>
        <p:blipFill>
          <a:blip r:embed="rId4">
            <a:alphaModFix/>
          </a:blip>
          <a:stretch>
            <a:fillRect/>
          </a:stretch>
        </p:blipFill>
        <p:spPr>
          <a:xfrm>
            <a:off x="3755438" y="1349152"/>
            <a:ext cx="4615000" cy="219673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6" name="Shape 116"/>
        <p:cNvGrpSpPr/>
        <p:nvPr/>
      </p:nvGrpSpPr>
      <p:grpSpPr>
        <a:xfrm>
          <a:off x="0" y="0"/>
          <a:ext cx="0" cy="0"/>
          <a:chOff x="0" y="0"/>
          <a:chExt cx="0" cy="0"/>
        </a:xfrm>
      </p:grpSpPr>
      <p:pic>
        <p:nvPicPr>
          <p:cNvPr id="117" name="Google Shape;117;p25"/>
          <p:cNvPicPr preferRelativeResize="0"/>
          <p:nvPr/>
        </p:nvPicPr>
        <p:blipFill rotWithShape="1">
          <a:blip r:embed="rId3">
            <a:alphaModFix/>
          </a:blip>
          <a:srcRect b="1117" l="0" r="0" t="0"/>
          <a:stretch/>
        </p:blipFill>
        <p:spPr>
          <a:xfrm>
            <a:off x="3755450" y="1247675"/>
            <a:ext cx="4460474" cy="2298200"/>
          </a:xfrm>
          <a:prstGeom prst="rect">
            <a:avLst/>
          </a:prstGeom>
          <a:noFill/>
          <a:ln>
            <a:noFill/>
          </a:ln>
          <a:effectLst>
            <a:outerShdw blurRad="142875" rotWithShape="0" algn="bl" dir="6960000" dist="76200">
              <a:srgbClr val="666666">
                <a:alpha val="19000"/>
              </a:srgbClr>
            </a:outerShdw>
          </a:effectLst>
        </p:spPr>
      </p:pic>
      <p:sp>
        <p:nvSpPr>
          <p:cNvPr id="118" name="Google Shape;118;p25"/>
          <p:cNvSpPr txBox="1"/>
          <p:nvPr/>
        </p:nvSpPr>
        <p:spPr>
          <a:xfrm>
            <a:off x="421675" y="1623665"/>
            <a:ext cx="2781300" cy="23712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a:latin typeface="Wix Madefor Text"/>
                <a:ea typeface="Wix Madefor Text"/>
                <a:cs typeface="Wix Madefor Text"/>
                <a:sym typeface="Wix Madefor Text"/>
              </a:rPr>
              <a:t>Meet Emma, an art director.</a:t>
            </a:r>
            <a:endParaRPr b="1">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rPr lang="en">
                <a:latin typeface="Wix Madefor Text"/>
                <a:ea typeface="Wix Madefor Text"/>
                <a:cs typeface="Wix Madefor Text"/>
                <a:sym typeface="Wix Madefor Text"/>
              </a:rPr>
              <a:t>How does this website tell a story? What story does it tell?</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rPr lang="en">
                <a:latin typeface="Wix Madefor Text"/>
                <a:ea typeface="Wix Madefor Text"/>
                <a:cs typeface="Wix Madefor Text"/>
                <a:sym typeface="Wix Madefor Text"/>
              </a:rPr>
              <a:t>What do you notice about the structure of this site?</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t/>
            </a:r>
            <a:endParaRPr>
              <a:latin typeface="Wix Madefor Text"/>
              <a:ea typeface="Wix Madefor Text"/>
              <a:cs typeface="Wix Madefor Text"/>
              <a:sym typeface="Wix Madefor Text"/>
            </a:endParaRPr>
          </a:p>
        </p:txBody>
      </p:sp>
      <p:pic>
        <p:nvPicPr>
          <p:cNvPr id="119" name="Google Shape;119;p25"/>
          <p:cNvPicPr preferRelativeResize="0"/>
          <p:nvPr/>
        </p:nvPicPr>
        <p:blipFill>
          <a:blip r:embed="rId4">
            <a:alphaModFix/>
          </a:blip>
          <a:stretch>
            <a:fillRect/>
          </a:stretch>
        </p:blipFill>
        <p:spPr>
          <a:xfrm>
            <a:off x="3755450" y="1342400"/>
            <a:ext cx="4460473" cy="22034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3" name="Shape 123"/>
        <p:cNvGrpSpPr/>
        <p:nvPr/>
      </p:nvGrpSpPr>
      <p:grpSpPr>
        <a:xfrm>
          <a:off x="0" y="0"/>
          <a:ext cx="0" cy="0"/>
          <a:chOff x="0" y="0"/>
          <a:chExt cx="0" cy="0"/>
        </a:xfrm>
      </p:grpSpPr>
      <p:sp>
        <p:nvSpPr>
          <p:cNvPr id="124" name="Google Shape;124;p26"/>
          <p:cNvSpPr txBox="1"/>
          <p:nvPr>
            <p:ph type="title"/>
          </p:nvPr>
        </p:nvSpPr>
        <p:spPr>
          <a:xfrm>
            <a:off x="729525" y="1075075"/>
            <a:ext cx="6763200" cy="166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What’s your website’s structure?</a:t>
            </a:r>
            <a:endParaRPr b="1" sz="3200">
              <a:latin typeface="Wix Madefor Text"/>
              <a:ea typeface="Wix Madefor Text"/>
              <a:cs typeface="Wix Madefor Text"/>
              <a:sym typeface="Wix Madefor Text"/>
            </a:endParaRPr>
          </a:p>
        </p:txBody>
      </p:sp>
      <p:sp>
        <p:nvSpPr>
          <p:cNvPr id="125" name="Google Shape;125;p26"/>
          <p:cNvSpPr txBox="1"/>
          <p:nvPr/>
        </p:nvSpPr>
        <p:spPr>
          <a:xfrm>
            <a:off x="729525" y="1875175"/>
            <a:ext cx="6763200" cy="18252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What kind of structure makes the most sense for telling your story and </a:t>
            </a:r>
            <a:r>
              <a:rPr lang="en">
                <a:latin typeface="Wix Madefor Text"/>
                <a:ea typeface="Wix Madefor Text"/>
                <a:cs typeface="Wix Madefor Text"/>
                <a:sym typeface="Wix Madefor Text"/>
              </a:rPr>
              <a:t>showing</a:t>
            </a:r>
            <a:r>
              <a:rPr lang="en">
                <a:latin typeface="Wix Madefor Text"/>
                <a:ea typeface="Wix Madefor Text"/>
                <a:cs typeface="Wix Madefor Text"/>
                <a:sym typeface="Wix Madefor Text"/>
              </a:rPr>
              <a:t> off your work?</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100"/>
              </a:spcAft>
              <a:buSzPts val="1400"/>
              <a:buFont typeface="Wix Madefor Text"/>
              <a:buChar char="●"/>
            </a:pPr>
            <a:r>
              <a:rPr lang="en">
                <a:latin typeface="Wix Madefor Text"/>
                <a:ea typeface="Wix Madefor Text"/>
                <a:cs typeface="Wix Madefor Text"/>
                <a:sym typeface="Wix Madefor Text"/>
              </a:rPr>
              <a:t>Do you want to do a single scrolling page, or multiple pages?</a:t>
            </a:r>
            <a:endParaRPr>
              <a:latin typeface="Wix Madefor Text"/>
              <a:ea typeface="Wix Madefor Text"/>
              <a:cs typeface="Wix Madefor Text"/>
              <a:sym typeface="Wix Madefor Text"/>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11418C"/>
      </a:dk1>
      <a:lt1>
        <a:srgbClr val="FFFFFF"/>
      </a:lt1>
      <a:dk2>
        <a:srgbClr val="1F77FF"/>
      </a:dk2>
      <a:lt2>
        <a:srgbClr val="C7EFDB"/>
      </a:lt2>
      <a:accent1>
        <a:srgbClr val="1F77FF"/>
      </a:accent1>
      <a:accent2>
        <a:srgbClr val="11418C"/>
      </a:accent2>
      <a:accent3>
        <a:srgbClr val="FFFFFF"/>
      </a:accent3>
      <a:accent4>
        <a:srgbClr val="1F77FF"/>
      </a:accent4>
      <a:accent5>
        <a:srgbClr val="11418C"/>
      </a:accent5>
      <a:accent6>
        <a:srgbClr val="C7EFDB"/>
      </a:accent6>
      <a:hlink>
        <a:srgbClr val="1F77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