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4"/>
    <p:sldMasterId id="214748366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Lst>
  <p:sldSz cy="5143500" cx="9144000"/>
  <p:notesSz cx="6858000" cy="9144000"/>
  <p:embeddedFontLst>
    <p:embeddedFont>
      <p:font typeface="Josefin Sans"/>
      <p:regular r:id="rId33"/>
      <p:bold r:id="rId34"/>
      <p:italic r:id="rId35"/>
      <p:boldItalic r:id="rId36"/>
    </p:embeddedFont>
    <p:embeddedFont>
      <p:font typeface="Wix Madefor Text"/>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WixMadeforText-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JosefinSans-regular.fntdata"/><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JosefinSans-italic.fntdata"/><Relationship Id="rId12" Type="http://schemas.openxmlformats.org/officeDocument/2006/relationships/slide" Target="slides/slide6.xml"/><Relationship Id="rId34" Type="http://schemas.openxmlformats.org/officeDocument/2006/relationships/font" Target="fonts/JosefinSans-bold.fntdata"/><Relationship Id="rId15" Type="http://schemas.openxmlformats.org/officeDocument/2006/relationships/slide" Target="slides/slide9.xml"/><Relationship Id="rId37" Type="http://schemas.openxmlformats.org/officeDocument/2006/relationships/font" Target="fonts/WixMadeforText-regular.fntdata"/><Relationship Id="rId14" Type="http://schemas.openxmlformats.org/officeDocument/2006/relationships/slide" Target="slides/slide8.xml"/><Relationship Id="rId36" Type="http://schemas.openxmlformats.org/officeDocument/2006/relationships/font" Target="fonts/JosefinSans-boldItalic.fntdata"/><Relationship Id="rId17" Type="http://schemas.openxmlformats.org/officeDocument/2006/relationships/slide" Target="slides/slide11.xml"/><Relationship Id="rId39" Type="http://schemas.openxmlformats.org/officeDocument/2006/relationships/font" Target="fonts/WixMadeforText-italic.fntdata"/><Relationship Id="rId16" Type="http://schemas.openxmlformats.org/officeDocument/2006/relationships/slide" Target="slides/slide10.xml"/><Relationship Id="rId38" Type="http://schemas.openxmlformats.org/officeDocument/2006/relationships/font" Target="fonts/WixMadeforText-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b1a8ad0434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b1a8ad0434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2ecee4a56df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2ecee4a56df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2ecee4a56df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2ecee4a56df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2ecee4a56df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2ecee4a56df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2ecee4a5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2ecee4a5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2ecee4a56df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2ecee4a56df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2ecee4a56df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2ecee4a56df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6c4cc1dbe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6c4cc1dbe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36c4cc1dbea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36c4cc1dbea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36c4cc1dbea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36c4cc1dbea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36c4cc1dbea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36c4cc1dbea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b23f3cb6d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b23f3cb6d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b23f3cb6d6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b23f3cb6d6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aa0d81c144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aa0d81c144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2ecee4a56df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2ecee4a56df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2ecee4a56df_0_1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2ecee4a56df_0_1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adc696b52f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adc696b52f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aa0d81c144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aa0d81c144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cae692a1b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cae692a1b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2ecee4a56df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2ecee4a56df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2ecee4a56df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2ecee4a56df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b2e4b52896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b2e4b52896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2ecee4a56df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2ecee4a56df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03: Design Your Content</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03: Design Your Content</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2" name="Google Shape;62;p16"/>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03: Design Your Content</a:t>
            </a:r>
            <a:endParaRPr sz="900">
              <a:solidFill>
                <a:srgbClr val="FFFFFF"/>
              </a:solidFill>
              <a:latin typeface="Wix Madefor Text"/>
              <a:ea typeface="Wix Madefor Text"/>
              <a:cs typeface="Wix Madefor Text"/>
              <a:sym typeface="Wix Madefor Text"/>
            </a:endParaRPr>
          </a:p>
        </p:txBody>
      </p:sp>
      <p:pic>
        <p:nvPicPr>
          <p:cNvPr id="63" name="Google Shape;63;p16"/>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hyperlink" Target="https://www.wix.com/website-template/view/html/3062?originUrl=https%3A%2F%2Fwww.wix.com%2Fwebsite%2Ftemplates%2Fhtml%2Fportfolio-cv%2Fportfolios%2F3&amp;tpClick=view_button&amp;esi=a5130c49-86b1-43de-9b26-353e85066d9c" TargetMode="External"/><Relationship Id="rId5"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hyperlink" Target="https://www.wix.com/website-template/view/html/3007?originUrl=https%3A%2F%2Fwww.wix.com%2Fwebsite%2Ftemplates%2Fhtml%2Fportfolio-cv%2Fpersonal%2F3&amp;tpClick=view_button&amp;esi=62b959bc-b598-484f-afa2-4639a823de68" TargetMode="External"/><Relationship Id="rId5"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hyperlink" Target="https://www.wix.com/website-template/view/html/3175?originUrl=https%3A%2F%2Fwww.wix.com%2Fwebsite%2Ftemplates%2Fhtml%2Fdesign&amp;tpClick=view_button&amp;esi=d02a8eaf-4a02-4a12-a9cc-7324e4bd4089" TargetMode="External"/><Relationship Id="rId5"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2.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2.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hyperlink" Target="https://www.wix.com/website-template/view/html/2435?originUrl=https%3A%2F%2Fwww.wix.com%2Fwebsite%2Ftemplates%2Fhtml%2Fportfolio-cv%2F3&amp;tpClick=view_button&amp;esi=fb412ab1-a8a2-42aa-b799-7812c15d8e56" TargetMode="External"/><Relationship Id="rId5"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hyperlink" Target="https://www.wix.com/website-template/view/html/2844?originUrl=https%3A%2F%2Fwww.wix.com%2Fwebsite%2Ftemplates%2Fhtml%2Fportfolio-cv%2Fportfolios%2F2&amp;tpClick=view_button&amp;esi=7aa7cbc5-e8d1-4c6a-b704-0ca8847a68a8" TargetMode="External"/><Relationship Id="rId5"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7" name="Shape 67"/>
        <p:cNvGrpSpPr/>
        <p:nvPr/>
      </p:nvGrpSpPr>
      <p:grpSpPr>
        <a:xfrm>
          <a:off x="0" y="0"/>
          <a:ext cx="0" cy="0"/>
          <a:chOff x="0" y="0"/>
          <a:chExt cx="0" cy="0"/>
        </a:xfrm>
      </p:grpSpPr>
      <p:sp>
        <p:nvSpPr>
          <p:cNvPr id="68" name="Google Shape;68;p17"/>
          <p:cNvSpPr/>
          <p:nvPr/>
        </p:nvSpPr>
        <p:spPr>
          <a:xfrm>
            <a:off x="0" y="100"/>
            <a:ext cx="5714100" cy="51435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7"/>
          <p:cNvSpPr txBox="1"/>
          <p:nvPr>
            <p:ph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03</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Gathering and designing your content</a:t>
            </a:r>
            <a:endParaRPr b="1" sz="4800">
              <a:solidFill>
                <a:srgbClr val="FFFFFF"/>
              </a:solidFill>
              <a:latin typeface="Wix Madefor Text"/>
              <a:ea typeface="Wix Madefor Text"/>
              <a:cs typeface="Wix Madefor Text"/>
              <a:sym typeface="Wix Madefor Text"/>
            </a:endParaRPr>
          </a:p>
        </p:txBody>
      </p:sp>
      <p:grpSp>
        <p:nvGrpSpPr>
          <p:cNvPr id="70" name="Google Shape;70;p17"/>
          <p:cNvGrpSpPr/>
          <p:nvPr/>
        </p:nvGrpSpPr>
        <p:grpSpPr>
          <a:xfrm>
            <a:off x="743450" y="4506575"/>
            <a:ext cx="3436500" cy="257550"/>
            <a:chOff x="743450" y="4506575"/>
            <a:chExt cx="3436500" cy="257550"/>
          </a:xfrm>
        </p:grpSpPr>
        <p:sp>
          <p:nvSpPr>
            <p:cNvPr id="71" name="Google Shape;71;p17"/>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Portfolio Course</a:t>
              </a:r>
              <a:endParaRPr>
                <a:solidFill>
                  <a:srgbClr val="FFFFFF"/>
                </a:solidFill>
                <a:latin typeface="Wix Madefor Text"/>
                <a:ea typeface="Wix Madefor Text"/>
                <a:cs typeface="Wix Madefor Text"/>
                <a:sym typeface="Wix Madefor Text"/>
              </a:endParaRPr>
            </a:p>
          </p:txBody>
        </p:sp>
        <p:cxnSp>
          <p:nvCxnSpPr>
            <p:cNvPr id="72" name="Google Shape;72;p17"/>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73" name="Google Shape;73;p17"/>
          <p:cNvPicPr preferRelativeResize="0"/>
          <p:nvPr/>
        </p:nvPicPr>
        <p:blipFill rotWithShape="1">
          <a:blip r:embed="rId3">
            <a:alphaModFix/>
          </a:blip>
          <a:srcRect b="0" l="752" r="14716" t="0"/>
          <a:stretch/>
        </p:blipFill>
        <p:spPr>
          <a:xfrm>
            <a:off x="5716999" y="0"/>
            <a:ext cx="2941200" cy="5143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5" name="Shape 125"/>
        <p:cNvGrpSpPr/>
        <p:nvPr/>
      </p:nvGrpSpPr>
      <p:grpSpPr>
        <a:xfrm>
          <a:off x="0" y="0"/>
          <a:ext cx="0" cy="0"/>
          <a:chOff x="0" y="0"/>
          <a:chExt cx="0" cy="0"/>
        </a:xfrm>
      </p:grpSpPr>
      <p:pic>
        <p:nvPicPr>
          <p:cNvPr id="126" name="Google Shape;126;p26"/>
          <p:cNvPicPr preferRelativeResize="0"/>
          <p:nvPr/>
        </p:nvPicPr>
        <p:blipFill rotWithShape="1">
          <a:blip r:embed="rId3">
            <a:alphaModFix/>
          </a:blip>
          <a:srcRect b="1117" l="0" r="0" t="0"/>
          <a:stretch/>
        </p:blipFill>
        <p:spPr>
          <a:xfrm>
            <a:off x="3755450" y="1247675"/>
            <a:ext cx="4615001" cy="2369025"/>
          </a:xfrm>
          <a:prstGeom prst="rect">
            <a:avLst/>
          </a:prstGeom>
          <a:noFill/>
          <a:ln>
            <a:noFill/>
          </a:ln>
          <a:effectLst>
            <a:outerShdw blurRad="142875" rotWithShape="0" algn="bl" dir="6960000" dist="76200">
              <a:srgbClr val="666666">
                <a:alpha val="19000"/>
              </a:srgbClr>
            </a:outerShdw>
          </a:effectLst>
        </p:spPr>
      </p:pic>
      <p:sp>
        <p:nvSpPr>
          <p:cNvPr id="127" name="Google Shape;127;p26"/>
          <p:cNvSpPr txBox="1"/>
          <p:nvPr/>
        </p:nvSpPr>
        <p:spPr>
          <a:xfrm>
            <a:off x="421675" y="657775"/>
            <a:ext cx="2879700" cy="26745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Project</a:t>
            </a:r>
            <a:r>
              <a:rPr b="1" lang="en">
                <a:latin typeface="Wix Madefor Text"/>
                <a:ea typeface="Wix Madefor Text"/>
                <a:cs typeface="Wix Madefor Text"/>
                <a:sym typeface="Wix Madefor Text"/>
              </a:rPr>
              <a:t> Portfolio</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Project portfolios usually go into more detail about projects, relying on text and visuals to tell the story of the project. In this portfolio, each project has its own inner page to explain the process of the project and show visuals. This template is for a copywriter; you can also show this template to illustrate what a project portfolio might look like in a school context.</a:t>
            </a:r>
            <a:endParaRPr>
              <a:latin typeface="Wix Madefor Text"/>
              <a:ea typeface="Wix Madefor Text"/>
              <a:cs typeface="Wix Madefor Text"/>
              <a:sym typeface="Wix Madefor Text"/>
            </a:endParaRPr>
          </a:p>
        </p:txBody>
      </p:sp>
      <p:pic>
        <p:nvPicPr>
          <p:cNvPr id="128" name="Google Shape;128;p26">
            <a:hlinkClick r:id="rId4"/>
          </p:cNvPr>
          <p:cNvPicPr preferRelativeResize="0"/>
          <p:nvPr/>
        </p:nvPicPr>
        <p:blipFill>
          <a:blip r:embed="rId5">
            <a:alphaModFix/>
          </a:blip>
          <a:stretch>
            <a:fillRect/>
          </a:stretch>
        </p:blipFill>
        <p:spPr>
          <a:xfrm>
            <a:off x="3755450" y="1356501"/>
            <a:ext cx="4614999" cy="22602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2" name="Shape 132"/>
        <p:cNvGrpSpPr/>
        <p:nvPr/>
      </p:nvGrpSpPr>
      <p:grpSpPr>
        <a:xfrm>
          <a:off x="0" y="0"/>
          <a:ext cx="0" cy="0"/>
          <a:chOff x="0" y="0"/>
          <a:chExt cx="0" cy="0"/>
        </a:xfrm>
      </p:grpSpPr>
      <p:pic>
        <p:nvPicPr>
          <p:cNvPr id="133" name="Google Shape;133;p27"/>
          <p:cNvPicPr preferRelativeResize="0"/>
          <p:nvPr/>
        </p:nvPicPr>
        <p:blipFill rotWithShape="1">
          <a:blip r:embed="rId3">
            <a:alphaModFix/>
          </a:blip>
          <a:srcRect b="1117" l="0" r="0" t="0"/>
          <a:stretch/>
        </p:blipFill>
        <p:spPr>
          <a:xfrm>
            <a:off x="3755450" y="1247675"/>
            <a:ext cx="4540826" cy="2369025"/>
          </a:xfrm>
          <a:prstGeom prst="rect">
            <a:avLst/>
          </a:prstGeom>
          <a:noFill/>
          <a:ln>
            <a:noFill/>
          </a:ln>
          <a:effectLst>
            <a:outerShdw blurRad="142875" rotWithShape="0" algn="bl" dir="6960000" dist="76200">
              <a:srgbClr val="666666">
                <a:alpha val="19000"/>
              </a:srgbClr>
            </a:outerShdw>
          </a:effectLst>
        </p:spPr>
      </p:pic>
      <p:sp>
        <p:nvSpPr>
          <p:cNvPr id="134" name="Google Shape;134;p27"/>
          <p:cNvSpPr txBox="1"/>
          <p:nvPr/>
        </p:nvSpPr>
        <p:spPr>
          <a:xfrm>
            <a:off x="421675" y="657775"/>
            <a:ext cx="2879700" cy="26745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Personal</a:t>
            </a:r>
            <a:r>
              <a:rPr b="1" lang="en">
                <a:latin typeface="Wix Madefor Text"/>
                <a:ea typeface="Wix Madefor Text"/>
                <a:cs typeface="Wix Madefor Text"/>
                <a:sym typeface="Wix Madefor Text"/>
              </a:rPr>
              <a:t> Portfolio</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Personal portfolios are exactly that — personal! This template introduces its author, and includes lots of space for the author to tell their story. In addition to an “About” section, you might include more information about your achievements, and include images that tell your story.</a:t>
            </a:r>
            <a:endParaRPr>
              <a:latin typeface="Wix Madefor Text"/>
              <a:ea typeface="Wix Madefor Text"/>
              <a:cs typeface="Wix Madefor Text"/>
              <a:sym typeface="Wix Madefor Text"/>
            </a:endParaRPr>
          </a:p>
        </p:txBody>
      </p:sp>
      <p:pic>
        <p:nvPicPr>
          <p:cNvPr id="135" name="Google Shape;135;p27">
            <a:hlinkClick r:id="rId4"/>
          </p:cNvPr>
          <p:cNvPicPr preferRelativeResize="0"/>
          <p:nvPr/>
        </p:nvPicPr>
        <p:blipFill>
          <a:blip r:embed="rId5">
            <a:alphaModFix/>
          </a:blip>
          <a:stretch>
            <a:fillRect/>
          </a:stretch>
        </p:blipFill>
        <p:spPr>
          <a:xfrm>
            <a:off x="3755449" y="1357353"/>
            <a:ext cx="4540836" cy="22593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9" name="Shape 139"/>
        <p:cNvGrpSpPr/>
        <p:nvPr/>
      </p:nvGrpSpPr>
      <p:grpSpPr>
        <a:xfrm>
          <a:off x="0" y="0"/>
          <a:ext cx="0" cy="0"/>
          <a:chOff x="0" y="0"/>
          <a:chExt cx="0" cy="0"/>
        </a:xfrm>
      </p:grpSpPr>
      <p:pic>
        <p:nvPicPr>
          <p:cNvPr id="140" name="Google Shape;140;p28"/>
          <p:cNvPicPr preferRelativeResize="0"/>
          <p:nvPr/>
        </p:nvPicPr>
        <p:blipFill rotWithShape="1">
          <a:blip r:embed="rId3">
            <a:alphaModFix/>
          </a:blip>
          <a:srcRect b="1117" l="0" r="0" t="0"/>
          <a:stretch/>
        </p:blipFill>
        <p:spPr>
          <a:xfrm>
            <a:off x="3755450" y="1247675"/>
            <a:ext cx="4540826" cy="2369025"/>
          </a:xfrm>
          <a:prstGeom prst="rect">
            <a:avLst/>
          </a:prstGeom>
          <a:noFill/>
          <a:ln>
            <a:noFill/>
          </a:ln>
          <a:effectLst>
            <a:outerShdw blurRad="142875" rotWithShape="0" algn="bl" dir="6960000" dist="76200">
              <a:srgbClr val="666666">
                <a:alpha val="19000"/>
              </a:srgbClr>
            </a:outerShdw>
          </a:effectLst>
        </p:spPr>
      </p:pic>
      <p:sp>
        <p:nvSpPr>
          <p:cNvPr id="141" name="Google Shape;141;p28"/>
          <p:cNvSpPr txBox="1"/>
          <p:nvPr/>
        </p:nvSpPr>
        <p:spPr>
          <a:xfrm>
            <a:off x="390625" y="1355725"/>
            <a:ext cx="2879700" cy="20388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A combination</a:t>
            </a:r>
            <a:endParaRPr b="1">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Many portfolios are a little bit of this, and a little bit of that. This template serves as both a personal/creative portfolio and a project portfolio.</a:t>
            </a:r>
            <a:endParaRPr>
              <a:latin typeface="Wix Madefor Text"/>
              <a:ea typeface="Wix Madefor Text"/>
              <a:cs typeface="Wix Madefor Text"/>
              <a:sym typeface="Wix Madefor Text"/>
            </a:endParaRPr>
          </a:p>
        </p:txBody>
      </p:sp>
      <p:pic>
        <p:nvPicPr>
          <p:cNvPr id="142" name="Google Shape;142;p28">
            <a:hlinkClick r:id="rId4"/>
          </p:cNvPr>
          <p:cNvPicPr preferRelativeResize="0"/>
          <p:nvPr/>
        </p:nvPicPr>
        <p:blipFill>
          <a:blip r:embed="rId5">
            <a:alphaModFix/>
          </a:blip>
          <a:stretch>
            <a:fillRect/>
          </a:stretch>
        </p:blipFill>
        <p:spPr>
          <a:xfrm>
            <a:off x="3755450" y="1355725"/>
            <a:ext cx="4539684" cy="2260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6" name="Shape 146"/>
        <p:cNvGrpSpPr/>
        <p:nvPr/>
      </p:nvGrpSpPr>
      <p:grpSpPr>
        <a:xfrm>
          <a:off x="0" y="0"/>
          <a:ext cx="0" cy="0"/>
          <a:chOff x="0" y="0"/>
          <a:chExt cx="0" cy="0"/>
        </a:xfrm>
      </p:grpSpPr>
      <p:sp>
        <p:nvSpPr>
          <p:cNvPr id="147" name="Google Shape;147;p29"/>
          <p:cNvSpPr txBox="1"/>
          <p:nvPr>
            <p:ph type="title"/>
          </p:nvPr>
        </p:nvSpPr>
        <p:spPr>
          <a:xfrm>
            <a:off x="729525" y="1075075"/>
            <a:ext cx="6763200" cy="166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A “top fold” or “welcome section” is the first thing you see before you scroll down on a website.</a:t>
            </a:r>
            <a:endParaRPr b="1" sz="3200">
              <a:latin typeface="Wix Madefor Text"/>
              <a:ea typeface="Wix Madefor Text"/>
              <a:cs typeface="Wix Madefor Text"/>
              <a:sym typeface="Wix Madefor Text"/>
            </a:endParaRPr>
          </a:p>
        </p:txBody>
      </p:sp>
      <p:sp>
        <p:nvSpPr>
          <p:cNvPr id="148" name="Google Shape;148;p29"/>
          <p:cNvSpPr txBox="1"/>
          <p:nvPr/>
        </p:nvSpPr>
        <p:spPr>
          <a:xfrm>
            <a:off x="729525" y="2806600"/>
            <a:ext cx="6763200" cy="18252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What do you notice about the welcome sections of these example sites?</a:t>
            </a:r>
            <a:endParaRPr>
              <a:latin typeface="Wix Madefor Text"/>
              <a:ea typeface="Wix Madefor Text"/>
              <a:cs typeface="Wix Madefor Text"/>
              <a:sym typeface="Wix Madefor Text"/>
            </a:endParaRPr>
          </a:p>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What would you like to include in your welcome section?</a:t>
            </a:r>
            <a:endParaRPr>
              <a:latin typeface="Wix Madefor Text"/>
              <a:ea typeface="Wix Madefor Text"/>
              <a:cs typeface="Wix Madefor Text"/>
              <a:sym typeface="Wix Madefor Text"/>
            </a:endParaRPr>
          </a:p>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How can you make your welcome section clear to your site visitors?</a:t>
            </a:r>
            <a:endParaRPr>
              <a:latin typeface="Wix Madefor Text"/>
              <a:ea typeface="Wix Madefor Text"/>
              <a:cs typeface="Wix Madefor Text"/>
              <a:sym typeface="Wix Madefor Tex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52" name="Shape 152"/>
        <p:cNvGrpSpPr/>
        <p:nvPr/>
      </p:nvGrpSpPr>
      <p:grpSpPr>
        <a:xfrm>
          <a:off x="0" y="0"/>
          <a:ext cx="0" cy="0"/>
          <a:chOff x="0" y="0"/>
          <a:chExt cx="0" cy="0"/>
        </a:xfrm>
      </p:grpSpPr>
      <p:sp>
        <p:nvSpPr>
          <p:cNvPr id="153" name="Google Shape;153;p30"/>
          <p:cNvSpPr txBox="1"/>
          <p:nvPr>
            <p:ph type="title"/>
          </p:nvPr>
        </p:nvSpPr>
        <p:spPr>
          <a:xfrm>
            <a:off x="1052300" y="354050"/>
            <a:ext cx="6441600" cy="4789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None/>
            </a:pPr>
            <a:r>
              <a:rPr b="1" lang="en" sz="4800">
                <a:solidFill>
                  <a:srgbClr val="FFFFFF"/>
                </a:solidFill>
                <a:latin typeface="Wix Madefor Text"/>
                <a:ea typeface="Wix Madefor Text"/>
                <a:cs typeface="Wix Madefor Text"/>
                <a:sym typeface="Wix Madefor Text"/>
              </a:rPr>
              <a:t>Creating a </a:t>
            </a:r>
            <a:r>
              <a:rPr b="1" lang="en" sz="4800">
                <a:solidFill>
                  <a:srgbClr val="FFFFFF"/>
                </a:solidFill>
                <a:latin typeface="Wix Madefor Text"/>
                <a:ea typeface="Wix Madefor Text"/>
                <a:cs typeface="Wix Madefor Text"/>
                <a:sym typeface="Wix Madefor Text"/>
              </a:rPr>
              <a:t>Tone of Voice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7" name="Shape 157"/>
        <p:cNvGrpSpPr/>
        <p:nvPr/>
      </p:nvGrpSpPr>
      <p:grpSpPr>
        <a:xfrm>
          <a:off x="0" y="0"/>
          <a:ext cx="0" cy="0"/>
          <a:chOff x="0" y="0"/>
          <a:chExt cx="0" cy="0"/>
        </a:xfrm>
      </p:grpSpPr>
      <p:sp>
        <p:nvSpPr>
          <p:cNvPr id="158" name="Google Shape;158;p31"/>
          <p:cNvSpPr txBox="1"/>
          <p:nvPr/>
        </p:nvSpPr>
        <p:spPr>
          <a:xfrm>
            <a:off x="604400" y="521313"/>
            <a:ext cx="42024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Tone of Voice</a:t>
            </a:r>
            <a:endParaRPr sz="3200"/>
          </a:p>
        </p:txBody>
      </p:sp>
      <p:sp>
        <p:nvSpPr>
          <p:cNvPr id="159" name="Google Shape;159;p31"/>
          <p:cNvSpPr txBox="1"/>
          <p:nvPr/>
        </p:nvSpPr>
        <p:spPr>
          <a:xfrm>
            <a:off x="604400" y="1456900"/>
            <a:ext cx="6360600" cy="27081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Tone of voice is the vibe or style of your writing. With tone, you can be fun and playful, serious and formal, truthful and candid, etc. Here’s a way to think about choosing your tone: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b="1" lang="en">
                <a:latin typeface="Wix Madefor Text"/>
                <a:ea typeface="Wix Madefor Text"/>
                <a:cs typeface="Wix Madefor Text"/>
                <a:sym typeface="Wix Madefor Text"/>
              </a:rPr>
              <a:t>Audience</a:t>
            </a:r>
            <a:r>
              <a:rPr lang="en">
                <a:latin typeface="Wix Madefor Text"/>
                <a:ea typeface="Wix Madefor Text"/>
                <a:cs typeface="Wix Madefor Text"/>
                <a:sym typeface="Wix Madefor Text"/>
              </a:rPr>
              <a:t>: Who is your intended audience? What kind of tone would they respond best to?</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b="1" lang="en">
                <a:latin typeface="Wix Madefor Text"/>
                <a:ea typeface="Wix Madefor Text"/>
                <a:cs typeface="Wix Madefor Text"/>
                <a:sym typeface="Wix Madefor Text"/>
              </a:rPr>
              <a:t>Who you are</a:t>
            </a:r>
            <a:r>
              <a:rPr lang="en">
                <a:latin typeface="Wix Madefor Text"/>
                <a:ea typeface="Wix Madefor Text"/>
                <a:cs typeface="Wix Madefor Text"/>
                <a:sym typeface="Wix Madefor Text"/>
              </a:rPr>
              <a:t>: How do you want to reflect yourself and who you are through your tone?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b="1" lang="en">
                <a:latin typeface="Wix Madefor Text"/>
                <a:ea typeface="Wix Madefor Text"/>
                <a:cs typeface="Wix Madefor Text"/>
                <a:sym typeface="Wix Madefor Text"/>
              </a:rPr>
              <a:t>Emotion</a:t>
            </a:r>
            <a:r>
              <a:rPr lang="en">
                <a:latin typeface="Wix Madefor Text"/>
                <a:ea typeface="Wix Madefor Text"/>
                <a:cs typeface="Wix Madefor Text"/>
                <a:sym typeface="Wix Madefor Text"/>
              </a:rPr>
              <a:t>: How do we want site visitors to feel after visiting our site?</a:t>
            </a:r>
            <a:endParaRPr>
              <a:latin typeface="Wix Madefor Text"/>
              <a:ea typeface="Wix Madefor Text"/>
              <a:cs typeface="Wix Madefor Text"/>
              <a:sym typeface="Wix Madefor Tex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3" name="Shape 163"/>
        <p:cNvGrpSpPr/>
        <p:nvPr/>
      </p:nvGrpSpPr>
      <p:grpSpPr>
        <a:xfrm>
          <a:off x="0" y="0"/>
          <a:ext cx="0" cy="0"/>
          <a:chOff x="0" y="0"/>
          <a:chExt cx="0" cy="0"/>
        </a:xfrm>
      </p:grpSpPr>
      <p:pic>
        <p:nvPicPr>
          <p:cNvPr id="164" name="Google Shape;164;p32"/>
          <p:cNvPicPr preferRelativeResize="0"/>
          <p:nvPr/>
        </p:nvPicPr>
        <p:blipFill rotWithShape="1">
          <a:blip r:embed="rId3">
            <a:alphaModFix/>
          </a:blip>
          <a:srcRect b="1117" l="0" r="0" t="0"/>
          <a:stretch/>
        </p:blipFill>
        <p:spPr>
          <a:xfrm>
            <a:off x="3410696" y="939275"/>
            <a:ext cx="4815075" cy="3053575"/>
          </a:xfrm>
          <a:prstGeom prst="rect">
            <a:avLst/>
          </a:prstGeom>
          <a:noFill/>
          <a:ln>
            <a:noFill/>
          </a:ln>
          <a:effectLst>
            <a:outerShdw blurRad="142875" rotWithShape="0" algn="bl" dir="6960000" dist="76200">
              <a:srgbClr val="666666">
                <a:alpha val="19000"/>
              </a:srgbClr>
            </a:outerShdw>
          </a:effectLst>
        </p:spPr>
      </p:pic>
      <p:sp>
        <p:nvSpPr>
          <p:cNvPr id="165" name="Google Shape;165;p32"/>
          <p:cNvSpPr txBox="1"/>
          <p:nvPr/>
        </p:nvSpPr>
        <p:spPr>
          <a:xfrm>
            <a:off x="427400" y="779389"/>
            <a:ext cx="42024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Example</a:t>
            </a:r>
            <a:endParaRPr sz="3200"/>
          </a:p>
        </p:txBody>
      </p:sp>
      <p:sp>
        <p:nvSpPr>
          <p:cNvPr id="166" name="Google Shape;166;p32"/>
          <p:cNvSpPr txBox="1"/>
          <p:nvPr/>
        </p:nvSpPr>
        <p:spPr>
          <a:xfrm>
            <a:off x="427400" y="1714977"/>
            <a:ext cx="2673000" cy="20640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How would you describe the tone of voice for this website?</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Why do you think the web creator made these choices?</a:t>
            </a:r>
            <a:endParaRPr>
              <a:latin typeface="Wix Madefor Text"/>
              <a:ea typeface="Wix Madefor Text"/>
              <a:cs typeface="Wix Madefor Text"/>
              <a:sym typeface="Wix Madefor Text"/>
            </a:endParaRPr>
          </a:p>
        </p:txBody>
      </p:sp>
      <p:pic>
        <p:nvPicPr>
          <p:cNvPr id="167" name="Google Shape;167;p32" title="Screenshot 2025-06-26 at 11.54.59 AM.png"/>
          <p:cNvPicPr preferRelativeResize="0"/>
          <p:nvPr/>
        </p:nvPicPr>
        <p:blipFill>
          <a:blip r:embed="rId4">
            <a:alphaModFix/>
          </a:blip>
          <a:stretch>
            <a:fillRect/>
          </a:stretch>
        </p:blipFill>
        <p:spPr>
          <a:xfrm>
            <a:off x="3410700" y="1095075"/>
            <a:ext cx="4815073" cy="289777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1" name="Shape 171"/>
        <p:cNvGrpSpPr/>
        <p:nvPr/>
      </p:nvGrpSpPr>
      <p:grpSpPr>
        <a:xfrm>
          <a:off x="0" y="0"/>
          <a:ext cx="0" cy="0"/>
          <a:chOff x="0" y="0"/>
          <a:chExt cx="0" cy="0"/>
        </a:xfrm>
      </p:grpSpPr>
      <p:pic>
        <p:nvPicPr>
          <p:cNvPr id="172" name="Google Shape;172;p33"/>
          <p:cNvPicPr preferRelativeResize="0"/>
          <p:nvPr/>
        </p:nvPicPr>
        <p:blipFill rotWithShape="1">
          <a:blip r:embed="rId3">
            <a:alphaModFix/>
          </a:blip>
          <a:srcRect b="6191" l="0" r="0" t="0"/>
          <a:stretch/>
        </p:blipFill>
        <p:spPr>
          <a:xfrm>
            <a:off x="3410700" y="939275"/>
            <a:ext cx="4815075" cy="2936000"/>
          </a:xfrm>
          <a:prstGeom prst="rect">
            <a:avLst/>
          </a:prstGeom>
          <a:noFill/>
          <a:ln>
            <a:noFill/>
          </a:ln>
          <a:effectLst>
            <a:outerShdw blurRad="142875" rotWithShape="0" algn="bl" dir="6960000" dist="76200">
              <a:srgbClr val="666666">
                <a:alpha val="19000"/>
              </a:srgbClr>
            </a:outerShdw>
          </a:effectLst>
        </p:spPr>
      </p:pic>
      <p:sp>
        <p:nvSpPr>
          <p:cNvPr id="173" name="Google Shape;173;p33"/>
          <p:cNvSpPr txBox="1"/>
          <p:nvPr/>
        </p:nvSpPr>
        <p:spPr>
          <a:xfrm>
            <a:off x="427400" y="779389"/>
            <a:ext cx="42024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Example</a:t>
            </a:r>
            <a:endParaRPr sz="3200"/>
          </a:p>
        </p:txBody>
      </p:sp>
      <p:sp>
        <p:nvSpPr>
          <p:cNvPr id="174" name="Google Shape;174;p33"/>
          <p:cNvSpPr txBox="1"/>
          <p:nvPr/>
        </p:nvSpPr>
        <p:spPr>
          <a:xfrm>
            <a:off x="427400" y="1714977"/>
            <a:ext cx="2673000" cy="20640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How would you describe the tone of voice for this website?</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Why do you think the web creator made these choices?</a:t>
            </a:r>
            <a:endParaRPr>
              <a:latin typeface="Wix Madefor Text"/>
              <a:ea typeface="Wix Madefor Text"/>
              <a:cs typeface="Wix Madefor Text"/>
              <a:sym typeface="Wix Madefor Text"/>
            </a:endParaRPr>
          </a:p>
        </p:txBody>
      </p:sp>
      <p:pic>
        <p:nvPicPr>
          <p:cNvPr id="175" name="Google Shape;175;p33" title="Screenshot 2025-06-26 at 11.56.50 AM.png"/>
          <p:cNvPicPr preferRelativeResize="0"/>
          <p:nvPr/>
        </p:nvPicPr>
        <p:blipFill>
          <a:blip r:embed="rId4">
            <a:alphaModFix/>
          </a:blip>
          <a:stretch>
            <a:fillRect/>
          </a:stretch>
        </p:blipFill>
        <p:spPr>
          <a:xfrm>
            <a:off x="3410704" y="1075075"/>
            <a:ext cx="4815073" cy="280019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9" name="Shape 179"/>
        <p:cNvGrpSpPr/>
        <p:nvPr/>
      </p:nvGrpSpPr>
      <p:grpSpPr>
        <a:xfrm>
          <a:off x="0" y="0"/>
          <a:ext cx="0" cy="0"/>
          <a:chOff x="0" y="0"/>
          <a:chExt cx="0" cy="0"/>
        </a:xfrm>
      </p:grpSpPr>
      <p:pic>
        <p:nvPicPr>
          <p:cNvPr id="180" name="Google Shape;180;p34"/>
          <p:cNvPicPr preferRelativeResize="0"/>
          <p:nvPr/>
        </p:nvPicPr>
        <p:blipFill rotWithShape="1">
          <a:blip r:embed="rId3">
            <a:alphaModFix/>
          </a:blip>
          <a:srcRect b="6576" l="0" r="0" t="0"/>
          <a:stretch/>
        </p:blipFill>
        <p:spPr>
          <a:xfrm>
            <a:off x="3410700" y="939275"/>
            <a:ext cx="4815075" cy="2884950"/>
          </a:xfrm>
          <a:prstGeom prst="rect">
            <a:avLst/>
          </a:prstGeom>
          <a:noFill/>
          <a:ln>
            <a:noFill/>
          </a:ln>
          <a:effectLst>
            <a:outerShdw blurRad="142875" rotWithShape="0" algn="bl" dir="6960000" dist="76200">
              <a:srgbClr val="666666">
                <a:alpha val="19000"/>
              </a:srgbClr>
            </a:outerShdw>
          </a:effectLst>
        </p:spPr>
      </p:pic>
      <p:sp>
        <p:nvSpPr>
          <p:cNvPr id="181" name="Google Shape;181;p34"/>
          <p:cNvSpPr txBox="1"/>
          <p:nvPr/>
        </p:nvSpPr>
        <p:spPr>
          <a:xfrm>
            <a:off x="427400" y="779389"/>
            <a:ext cx="42024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Example</a:t>
            </a:r>
            <a:endParaRPr sz="3200"/>
          </a:p>
        </p:txBody>
      </p:sp>
      <p:sp>
        <p:nvSpPr>
          <p:cNvPr id="182" name="Google Shape;182;p34"/>
          <p:cNvSpPr txBox="1"/>
          <p:nvPr/>
        </p:nvSpPr>
        <p:spPr>
          <a:xfrm>
            <a:off x="427400" y="1714977"/>
            <a:ext cx="2673000" cy="20640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How would you describe the tone of voice for this website?</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Why do you think the web creator made these choices?</a:t>
            </a:r>
            <a:endParaRPr>
              <a:latin typeface="Wix Madefor Text"/>
              <a:ea typeface="Wix Madefor Text"/>
              <a:cs typeface="Wix Madefor Text"/>
              <a:sym typeface="Wix Madefor Text"/>
            </a:endParaRPr>
          </a:p>
        </p:txBody>
      </p:sp>
      <p:pic>
        <p:nvPicPr>
          <p:cNvPr id="183" name="Google Shape;183;p34" title="Screenshot 2025-06-26 at 12.01.49 PM.png"/>
          <p:cNvPicPr preferRelativeResize="0"/>
          <p:nvPr/>
        </p:nvPicPr>
        <p:blipFill>
          <a:blip r:embed="rId4">
            <a:alphaModFix/>
          </a:blip>
          <a:stretch>
            <a:fillRect/>
          </a:stretch>
        </p:blipFill>
        <p:spPr>
          <a:xfrm>
            <a:off x="3410700" y="1075075"/>
            <a:ext cx="4815073" cy="2749149"/>
          </a:xfrm>
          <a:prstGeom prst="rect">
            <a:avLst/>
          </a:prstGeom>
          <a:noFill/>
          <a:ln>
            <a:noFill/>
          </a:ln>
          <a:effectLst>
            <a:outerShdw blurRad="142875" rotWithShape="0" algn="bl" dir="6960000" dist="76200">
              <a:srgbClr val="666666">
                <a:alpha val="19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7" name="Shape 187"/>
        <p:cNvGrpSpPr/>
        <p:nvPr/>
      </p:nvGrpSpPr>
      <p:grpSpPr>
        <a:xfrm>
          <a:off x="0" y="0"/>
          <a:ext cx="0" cy="0"/>
          <a:chOff x="0" y="0"/>
          <a:chExt cx="0" cy="0"/>
        </a:xfrm>
      </p:grpSpPr>
      <p:sp>
        <p:nvSpPr>
          <p:cNvPr id="188" name="Google Shape;188;p35"/>
          <p:cNvSpPr/>
          <p:nvPr/>
        </p:nvSpPr>
        <p:spPr>
          <a:xfrm>
            <a:off x="4250875" y="3101750"/>
            <a:ext cx="4089000" cy="17874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35"/>
          <p:cNvSpPr/>
          <p:nvPr/>
        </p:nvSpPr>
        <p:spPr>
          <a:xfrm>
            <a:off x="4250875" y="234050"/>
            <a:ext cx="4089000" cy="26841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35"/>
          <p:cNvSpPr txBox="1"/>
          <p:nvPr/>
        </p:nvSpPr>
        <p:spPr>
          <a:xfrm>
            <a:off x="604400" y="911263"/>
            <a:ext cx="42024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Tone of Voice</a:t>
            </a:r>
            <a:endParaRPr sz="3200"/>
          </a:p>
        </p:txBody>
      </p:sp>
      <p:sp>
        <p:nvSpPr>
          <p:cNvPr id="191" name="Google Shape;191;p35"/>
          <p:cNvSpPr txBox="1"/>
          <p:nvPr/>
        </p:nvSpPr>
        <p:spPr>
          <a:xfrm>
            <a:off x="604400" y="1846850"/>
            <a:ext cx="3304200" cy="20640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Think about the </a:t>
            </a:r>
            <a:r>
              <a:rPr b="1" lang="en">
                <a:latin typeface="Wix Madefor Text"/>
                <a:ea typeface="Wix Madefor Text"/>
                <a:cs typeface="Wix Madefor Text"/>
                <a:sym typeface="Wix Madefor Text"/>
              </a:rPr>
              <a:t>tone of voice</a:t>
            </a:r>
            <a:r>
              <a:rPr lang="en">
                <a:latin typeface="Wix Madefor Text"/>
                <a:ea typeface="Wix Madefor Text"/>
                <a:cs typeface="Wix Madefor Text"/>
                <a:sym typeface="Wix Madefor Text"/>
              </a:rPr>
              <a:t> that makes the most sense for your site visitors for your copy and microcopy.</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Will you be fun and playful? Serious and formal? Truthful and candid? A combination?</a:t>
            </a:r>
            <a:endParaRPr>
              <a:latin typeface="Wix Madefor Text"/>
              <a:ea typeface="Wix Madefor Text"/>
              <a:cs typeface="Wix Madefor Text"/>
              <a:sym typeface="Wix Madefor Text"/>
            </a:endParaRPr>
          </a:p>
        </p:txBody>
      </p:sp>
      <p:sp>
        <p:nvSpPr>
          <p:cNvPr id="192" name="Google Shape;192;p35"/>
          <p:cNvSpPr txBox="1"/>
          <p:nvPr/>
        </p:nvSpPr>
        <p:spPr>
          <a:xfrm>
            <a:off x="6398950" y="679175"/>
            <a:ext cx="1865700" cy="15498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i="1" lang="en" sz="1200">
                <a:latin typeface="Wix Madefor Text"/>
                <a:ea typeface="Wix Madefor Text"/>
                <a:cs typeface="Wix Madefor Text"/>
                <a:sym typeface="Wix Madefor Text"/>
              </a:rPr>
              <a:t>This is a playful example from Wix — an animation of Wix’s logo character riding a bike that displays when sending a test email marketing campaign.</a:t>
            </a:r>
            <a:endParaRPr i="1" sz="1200"/>
          </a:p>
        </p:txBody>
      </p:sp>
      <p:sp>
        <p:nvSpPr>
          <p:cNvPr id="193" name="Google Shape;193;p35"/>
          <p:cNvSpPr txBox="1"/>
          <p:nvPr/>
        </p:nvSpPr>
        <p:spPr>
          <a:xfrm>
            <a:off x="4611175" y="4007175"/>
            <a:ext cx="3368400" cy="9228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i="1" lang="en" sz="1200">
                <a:latin typeface="Wix Madefor Text"/>
                <a:ea typeface="Wix Madefor Text"/>
                <a:cs typeface="Wix Madefor Text"/>
                <a:sym typeface="Wix Madefor Text"/>
              </a:rPr>
              <a:t>This is a button from a medical website that has a more serious tone.</a:t>
            </a:r>
            <a:endParaRPr i="1" sz="1200"/>
          </a:p>
        </p:txBody>
      </p:sp>
      <p:sp>
        <p:nvSpPr>
          <p:cNvPr id="194" name="Google Shape;194;p35"/>
          <p:cNvSpPr/>
          <p:nvPr/>
        </p:nvSpPr>
        <p:spPr>
          <a:xfrm>
            <a:off x="5162700" y="3473775"/>
            <a:ext cx="2264700" cy="437100"/>
          </a:xfrm>
          <a:prstGeom prst="roundRect">
            <a:avLst>
              <a:gd fmla="val 16667" name="adj"/>
            </a:avLst>
          </a:prstGeom>
          <a:solidFill>
            <a:srgbClr val="2E755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Josefin Sans"/>
                <a:ea typeface="Josefin Sans"/>
                <a:cs typeface="Josefin Sans"/>
                <a:sym typeface="Josefin Sans"/>
              </a:rPr>
              <a:t>Confirm Appointment</a:t>
            </a:r>
            <a:endParaRPr>
              <a:solidFill>
                <a:srgbClr val="FFFFFF"/>
              </a:solidFill>
              <a:latin typeface="Josefin Sans"/>
              <a:ea typeface="Josefin Sans"/>
              <a:cs typeface="Josefin Sans"/>
              <a:sym typeface="Josefin Sans"/>
            </a:endParaRPr>
          </a:p>
        </p:txBody>
      </p:sp>
      <p:pic>
        <p:nvPicPr>
          <p:cNvPr id="195" name="Google Shape;195;p35" title="Screenshot 2025-06-25 at 2.24.12 PM.png"/>
          <p:cNvPicPr preferRelativeResize="0"/>
          <p:nvPr/>
        </p:nvPicPr>
        <p:blipFill rotWithShape="1">
          <a:blip r:embed="rId3">
            <a:alphaModFix/>
          </a:blip>
          <a:srcRect b="20441" l="15953" r="18395" t="13894"/>
          <a:stretch/>
        </p:blipFill>
        <p:spPr>
          <a:xfrm>
            <a:off x="4346100" y="679175"/>
            <a:ext cx="2052850" cy="149885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8"/>
          <p:cNvSpPr txBox="1"/>
          <p:nvPr>
            <p:ph type="title"/>
          </p:nvPr>
        </p:nvSpPr>
        <p:spPr>
          <a:xfrm>
            <a:off x="673638" y="6605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1F77FF"/>
                </a:solidFill>
                <a:latin typeface="Wix Madefor Text"/>
                <a:ea typeface="Wix Madefor Text"/>
                <a:cs typeface="Wix Madefor Text"/>
                <a:sym typeface="Wix Madefor Text"/>
              </a:rPr>
              <a:t>Big Ideas</a:t>
            </a:r>
            <a:endParaRPr b="1" sz="3200">
              <a:solidFill>
                <a:srgbClr val="1F77FF"/>
              </a:solidFill>
              <a:latin typeface="Wix Madefor Text"/>
              <a:ea typeface="Wix Madefor Text"/>
              <a:cs typeface="Wix Madefor Text"/>
              <a:sym typeface="Wix Madefor Text"/>
            </a:endParaRPr>
          </a:p>
        </p:txBody>
      </p:sp>
      <p:sp>
        <p:nvSpPr>
          <p:cNvPr id="79" name="Google Shape;79;p18"/>
          <p:cNvSpPr txBox="1"/>
          <p:nvPr/>
        </p:nvSpPr>
        <p:spPr>
          <a:xfrm>
            <a:off x="673650" y="1505875"/>
            <a:ext cx="5929200" cy="21171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Different types of portfolios focus on different content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Choose quality over quantity</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Choose a tone of voice that works with your intended audience or your brand</a:t>
            </a:r>
            <a:endParaRPr>
              <a:latin typeface="Wix Madefor Text"/>
              <a:ea typeface="Wix Madefor Text"/>
              <a:cs typeface="Wix Madefor Text"/>
              <a:sym typeface="Wix Madefor Tex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99" name="Shape 199"/>
        <p:cNvGrpSpPr/>
        <p:nvPr/>
      </p:nvGrpSpPr>
      <p:grpSpPr>
        <a:xfrm>
          <a:off x="0" y="0"/>
          <a:ext cx="0" cy="0"/>
          <a:chOff x="0" y="0"/>
          <a:chExt cx="0" cy="0"/>
        </a:xfrm>
      </p:grpSpPr>
      <p:sp>
        <p:nvSpPr>
          <p:cNvPr id="200" name="Google Shape;200;p36"/>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Create</a:t>
            </a:r>
            <a:endParaRPr b="1" sz="45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How will you choose and write about your content?</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4" name="Shape 204"/>
        <p:cNvGrpSpPr/>
        <p:nvPr/>
      </p:nvGrpSpPr>
      <p:grpSpPr>
        <a:xfrm>
          <a:off x="0" y="0"/>
          <a:ext cx="0" cy="0"/>
          <a:chOff x="0" y="0"/>
          <a:chExt cx="0" cy="0"/>
        </a:xfrm>
      </p:grpSpPr>
      <p:sp>
        <p:nvSpPr>
          <p:cNvPr id="205" name="Google Shape;205;p37"/>
          <p:cNvSpPr txBox="1"/>
          <p:nvPr>
            <p:ph type="title"/>
          </p:nvPr>
        </p:nvSpPr>
        <p:spPr>
          <a:xfrm>
            <a:off x="491775" y="725400"/>
            <a:ext cx="73011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Choose your site content</a:t>
            </a:r>
            <a:endParaRPr b="1" sz="3200">
              <a:latin typeface="Wix Madefor Text"/>
              <a:ea typeface="Wix Madefor Text"/>
              <a:cs typeface="Wix Madefor Text"/>
              <a:sym typeface="Wix Madefor Text"/>
            </a:endParaRPr>
          </a:p>
        </p:txBody>
      </p:sp>
      <p:sp>
        <p:nvSpPr>
          <p:cNvPr id="206" name="Google Shape;206;p37"/>
          <p:cNvSpPr txBox="1"/>
          <p:nvPr/>
        </p:nvSpPr>
        <p:spPr>
          <a:xfrm>
            <a:off x="491775" y="1585725"/>
            <a:ext cx="7407000" cy="30300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A few things to keep in mind:</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Quality over quantity (unless the goal of your portfolio is to include all of your work, so you can document it all and reflect on it later)</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Choose high-quality images and videos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Show &gt; Tell (whenever possible, try to use media or graphics to tell the story of a project, rather than pure text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Remember what your brand and who your audience is! You can reference your three adjectives to help you make your choices.</a:t>
            </a:r>
            <a:endParaRPr>
              <a:latin typeface="Wix Madefor Text"/>
              <a:ea typeface="Wix Madefor Text"/>
              <a:cs typeface="Wix Madefor Text"/>
              <a:sym typeface="Wix Madefor Tex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10" name="Shape 210"/>
        <p:cNvGrpSpPr/>
        <p:nvPr/>
      </p:nvGrpSpPr>
      <p:grpSpPr>
        <a:xfrm>
          <a:off x="0" y="0"/>
          <a:ext cx="0" cy="0"/>
          <a:chOff x="0" y="0"/>
          <a:chExt cx="0" cy="0"/>
        </a:xfrm>
      </p:grpSpPr>
      <p:sp>
        <p:nvSpPr>
          <p:cNvPr id="211" name="Google Shape;211;p38"/>
          <p:cNvSpPr txBox="1"/>
          <p:nvPr>
            <p:ph type="title"/>
          </p:nvPr>
        </p:nvSpPr>
        <p:spPr>
          <a:xfrm>
            <a:off x="440025" y="166550"/>
            <a:ext cx="73011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Write an “About Me”</a:t>
            </a:r>
            <a:endParaRPr b="1" sz="3200">
              <a:latin typeface="Wix Madefor Text"/>
              <a:ea typeface="Wix Madefor Text"/>
              <a:cs typeface="Wix Madefor Text"/>
              <a:sym typeface="Wix Madefor Text"/>
            </a:endParaRPr>
          </a:p>
        </p:txBody>
      </p:sp>
      <p:sp>
        <p:nvSpPr>
          <p:cNvPr id="212" name="Google Shape;212;p38"/>
          <p:cNvSpPr txBox="1"/>
          <p:nvPr/>
        </p:nvSpPr>
        <p:spPr>
          <a:xfrm>
            <a:off x="440025" y="1026875"/>
            <a:ext cx="7407000" cy="30300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First, let’s take a look at two examples.</a:t>
            </a:r>
            <a:endParaRPr>
              <a:latin typeface="Wix Madefor Text"/>
              <a:ea typeface="Wix Madefor Text"/>
              <a:cs typeface="Wix Madefor Text"/>
              <a:sym typeface="Wix Madefor Text"/>
            </a:endParaRPr>
          </a:p>
        </p:txBody>
      </p:sp>
      <p:sp>
        <p:nvSpPr>
          <p:cNvPr id="213" name="Google Shape;213;p38"/>
          <p:cNvSpPr txBox="1"/>
          <p:nvPr/>
        </p:nvSpPr>
        <p:spPr>
          <a:xfrm>
            <a:off x="517475" y="1862825"/>
            <a:ext cx="3611700" cy="244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Wix Madefor Text"/>
                <a:ea typeface="Wix Madefor Text"/>
                <a:cs typeface="Wix Madefor Text"/>
                <a:sym typeface="Wix Madefor Text"/>
              </a:rPr>
              <a:t>A more serious tone:</a:t>
            </a:r>
            <a:endParaRPr b="1" sz="1200">
              <a:latin typeface="Wix Madefor Text"/>
              <a:ea typeface="Wix Madefor Text"/>
              <a:cs typeface="Wix Madefor Text"/>
              <a:sym typeface="Wix Madefor Text"/>
            </a:endParaRPr>
          </a:p>
          <a:p>
            <a:pPr indent="0" lvl="0" marL="0" rtl="0" algn="l">
              <a:spcBef>
                <a:spcPts val="0"/>
              </a:spcBef>
              <a:spcAft>
                <a:spcPts val="0"/>
              </a:spcAft>
              <a:buNone/>
            </a:pPr>
            <a:r>
              <a:t/>
            </a:r>
            <a:endParaRPr sz="1200">
              <a:latin typeface="Wix Madefor Text"/>
              <a:ea typeface="Wix Madefor Text"/>
              <a:cs typeface="Wix Madefor Text"/>
              <a:sym typeface="Wix Madefor Text"/>
            </a:endParaRPr>
          </a:p>
          <a:p>
            <a:pPr indent="0" lvl="0" marL="0" rtl="0" algn="l">
              <a:spcBef>
                <a:spcPts val="0"/>
              </a:spcBef>
              <a:spcAft>
                <a:spcPts val="0"/>
              </a:spcAft>
              <a:buNone/>
            </a:pPr>
            <a:r>
              <a:rPr lang="en" sz="1200">
                <a:latin typeface="Wix Madefor Text"/>
                <a:ea typeface="Wix Madefor Text"/>
                <a:cs typeface="Wix Madefor Text"/>
                <a:sym typeface="Wix Madefor Text"/>
              </a:rPr>
              <a:t>My name is Ana, and I’m a high school senior, travel enthusiast, and emerging cinematographer. When I’m not filming my next project, you can find me learning new cinematography techniques and watching classic movies. Whether it’s diving into video archives or expressing my creativity with light and sound, I thrive on challenges that expand my skills. My dream is to attend film school and produce my first feature film.</a:t>
            </a:r>
            <a:endParaRPr sz="1200">
              <a:latin typeface="Wix Madefor Text"/>
              <a:ea typeface="Wix Madefor Text"/>
              <a:cs typeface="Wix Madefor Text"/>
              <a:sym typeface="Wix Madefor Text"/>
            </a:endParaRPr>
          </a:p>
        </p:txBody>
      </p:sp>
      <p:sp>
        <p:nvSpPr>
          <p:cNvPr id="214" name="Google Shape;214;p38"/>
          <p:cNvSpPr txBox="1"/>
          <p:nvPr/>
        </p:nvSpPr>
        <p:spPr>
          <a:xfrm>
            <a:off x="4447275" y="1862825"/>
            <a:ext cx="3611700" cy="244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Wix Madefor Text"/>
                <a:ea typeface="Wix Madefor Text"/>
                <a:cs typeface="Wix Madefor Text"/>
                <a:sym typeface="Wix Madefor Text"/>
              </a:rPr>
              <a:t>A more playful tone:</a:t>
            </a:r>
            <a:endParaRPr b="1" sz="1200">
              <a:latin typeface="Wix Madefor Text"/>
              <a:ea typeface="Wix Madefor Text"/>
              <a:cs typeface="Wix Madefor Text"/>
              <a:sym typeface="Wix Madefor Text"/>
            </a:endParaRPr>
          </a:p>
          <a:p>
            <a:pPr indent="0" lvl="0" marL="0" rtl="0" algn="l">
              <a:spcBef>
                <a:spcPts val="0"/>
              </a:spcBef>
              <a:spcAft>
                <a:spcPts val="0"/>
              </a:spcAft>
              <a:buNone/>
            </a:pPr>
            <a:r>
              <a:t/>
            </a:r>
            <a:endParaRPr sz="1200">
              <a:latin typeface="Wix Madefor Text"/>
              <a:ea typeface="Wix Madefor Text"/>
              <a:cs typeface="Wix Madefor Text"/>
              <a:sym typeface="Wix Madefor Text"/>
            </a:endParaRPr>
          </a:p>
          <a:p>
            <a:pPr indent="0" lvl="0" marL="0" rtl="0" algn="l">
              <a:spcBef>
                <a:spcPts val="0"/>
              </a:spcBef>
              <a:spcAft>
                <a:spcPts val="0"/>
              </a:spcAft>
              <a:buNone/>
            </a:pPr>
            <a:r>
              <a:rPr lang="en" sz="1200">
                <a:latin typeface="Wix Madefor Text"/>
                <a:ea typeface="Wix Madefor Text"/>
                <a:cs typeface="Wix Madefor Text"/>
                <a:sym typeface="Wix Madefor Text"/>
              </a:rPr>
              <a:t>Hi, I’m Ryan! I’m a high school senior with a passion for whipping up culinary masterpieces and a dream of becoming the next big name in the culinary world. When I'm not buried in homework or volunteering at the Boys and Girls Club, you can find me creating mouth-watering experiments in the kitchen (seriously, my paella is legendary!). Join me on my culinary journey as I navigate the delicious and sometimes messy world of cooking. Who knows? Maybe you'll find a new favorite recipe along the way! Bon appétit!</a:t>
            </a:r>
            <a:endParaRPr sz="1200">
              <a:latin typeface="Wix Madefor Text"/>
              <a:ea typeface="Wix Madefor Text"/>
              <a:cs typeface="Wix Madefor Text"/>
              <a:sym typeface="Wix Madefor Text"/>
            </a:endParaRPr>
          </a:p>
          <a:p>
            <a:pPr indent="0" lvl="0" marL="0" rtl="0" algn="l">
              <a:spcBef>
                <a:spcPts val="0"/>
              </a:spcBef>
              <a:spcAft>
                <a:spcPts val="0"/>
              </a:spcAft>
              <a:buNone/>
            </a:pPr>
            <a:r>
              <a:t/>
            </a:r>
            <a:endParaRPr sz="1200">
              <a:latin typeface="Wix Madefor Text"/>
              <a:ea typeface="Wix Madefor Text"/>
              <a:cs typeface="Wix Madefor Text"/>
              <a:sym typeface="Wix Madefor Text"/>
            </a:endParaRPr>
          </a:p>
          <a:p>
            <a:pPr indent="0" lvl="0" marL="0" rtl="0" algn="l">
              <a:spcBef>
                <a:spcPts val="0"/>
              </a:spcBef>
              <a:spcAft>
                <a:spcPts val="0"/>
              </a:spcAft>
              <a:buNone/>
            </a:pPr>
            <a:r>
              <a:t/>
            </a:r>
            <a:endParaRPr sz="1200">
              <a:latin typeface="Wix Madefor Text"/>
              <a:ea typeface="Wix Madefor Text"/>
              <a:cs typeface="Wix Madefor Text"/>
              <a:sym typeface="Wix Madefor Tex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18" name="Shape 218"/>
        <p:cNvGrpSpPr/>
        <p:nvPr/>
      </p:nvGrpSpPr>
      <p:grpSpPr>
        <a:xfrm>
          <a:off x="0" y="0"/>
          <a:ext cx="0" cy="0"/>
          <a:chOff x="0" y="0"/>
          <a:chExt cx="0" cy="0"/>
        </a:xfrm>
      </p:grpSpPr>
      <p:sp>
        <p:nvSpPr>
          <p:cNvPr id="219" name="Google Shape;219;p39"/>
          <p:cNvSpPr txBox="1"/>
          <p:nvPr>
            <p:ph type="title"/>
          </p:nvPr>
        </p:nvSpPr>
        <p:spPr>
          <a:xfrm>
            <a:off x="771200" y="877388"/>
            <a:ext cx="73011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Write an “About Me”</a:t>
            </a:r>
            <a:endParaRPr b="1" sz="3200">
              <a:latin typeface="Wix Madefor Text"/>
              <a:ea typeface="Wix Madefor Text"/>
              <a:cs typeface="Wix Madefor Text"/>
              <a:sym typeface="Wix Madefor Text"/>
            </a:endParaRPr>
          </a:p>
        </p:txBody>
      </p:sp>
      <p:sp>
        <p:nvSpPr>
          <p:cNvPr id="220" name="Google Shape;220;p39"/>
          <p:cNvSpPr txBox="1"/>
          <p:nvPr/>
        </p:nvSpPr>
        <p:spPr>
          <a:xfrm>
            <a:off x="771200" y="1737722"/>
            <a:ext cx="4579200" cy="2528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Now, it’s your student’s turn! Create an About Me using your chosen tone of voice.</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You can use their Design Journals to write your About Me, or write your About me directly in your portfolio site.</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Remember to check out your three brand adjectives to help guide your tone of voice!</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t/>
            </a:r>
            <a:endParaRPr>
              <a:latin typeface="Wix Madefor Text"/>
              <a:ea typeface="Wix Madefor Text"/>
              <a:cs typeface="Wix Madefor Text"/>
              <a:sym typeface="Wix Madefor Text"/>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24" name="Shape 224"/>
        <p:cNvGrpSpPr/>
        <p:nvPr/>
      </p:nvGrpSpPr>
      <p:grpSpPr>
        <a:xfrm>
          <a:off x="0" y="0"/>
          <a:ext cx="0" cy="0"/>
          <a:chOff x="0" y="0"/>
          <a:chExt cx="0" cy="0"/>
        </a:xfrm>
      </p:grpSpPr>
      <p:sp>
        <p:nvSpPr>
          <p:cNvPr id="225" name="Google Shape;225;p40"/>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What’s your About Me?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29" name="Shape 229"/>
        <p:cNvGrpSpPr/>
        <p:nvPr/>
      </p:nvGrpSpPr>
      <p:grpSpPr>
        <a:xfrm>
          <a:off x="0" y="0"/>
          <a:ext cx="0" cy="0"/>
          <a:chOff x="0" y="0"/>
          <a:chExt cx="0" cy="0"/>
        </a:xfrm>
      </p:grpSpPr>
      <p:sp>
        <p:nvSpPr>
          <p:cNvPr id="230" name="Google Shape;230;p41"/>
          <p:cNvSpPr txBox="1"/>
          <p:nvPr>
            <p:ph type="title"/>
          </p:nvPr>
        </p:nvSpPr>
        <p:spPr>
          <a:xfrm>
            <a:off x="491775" y="594075"/>
            <a:ext cx="7116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What’s your About Me?</a:t>
            </a:r>
            <a:endParaRPr b="1" sz="3200">
              <a:latin typeface="Wix Madefor Text"/>
              <a:ea typeface="Wix Madefor Text"/>
              <a:cs typeface="Wix Madefor Text"/>
              <a:sym typeface="Wix Madefor Text"/>
            </a:endParaRPr>
          </a:p>
        </p:txBody>
      </p:sp>
      <p:sp>
        <p:nvSpPr>
          <p:cNvPr id="231" name="Google Shape;231;p41"/>
          <p:cNvSpPr txBox="1"/>
          <p:nvPr/>
        </p:nvSpPr>
        <p:spPr>
          <a:xfrm>
            <a:off x="491775" y="1454400"/>
            <a:ext cx="6657300" cy="3158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Share your About Me’s with a partner to get feedback! Some ideas for questions to ask:</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 were your three branding </a:t>
            </a:r>
            <a:r>
              <a:rPr lang="en">
                <a:latin typeface="Wix Madefor Text"/>
                <a:ea typeface="Wix Madefor Text"/>
                <a:cs typeface="Wix Madefor Text"/>
                <a:sym typeface="Wix Madefor Text"/>
              </a:rPr>
              <a:t>adjectives</a:t>
            </a:r>
            <a:r>
              <a:rPr lang="en">
                <a:latin typeface="Wix Madefor Text"/>
                <a:ea typeface="Wix Madefor Text"/>
                <a:cs typeface="Wix Madefor Text"/>
                <a:sym typeface="Wix Madefor Text"/>
              </a:rPr>
              <a: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How did they influence your tone?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How would you describe your tone?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Is there </a:t>
            </a:r>
            <a:r>
              <a:rPr lang="en">
                <a:latin typeface="Wix Madefor Text"/>
                <a:ea typeface="Wix Madefor Text"/>
                <a:cs typeface="Wix Madefor Text"/>
                <a:sym typeface="Wix Madefor Text"/>
              </a:rPr>
              <a:t>anything</a:t>
            </a:r>
            <a:r>
              <a:rPr lang="en">
                <a:latin typeface="Wix Madefor Text"/>
                <a:ea typeface="Wix Madefor Text"/>
                <a:cs typeface="Wix Madefor Text"/>
                <a:sym typeface="Wix Madefor Text"/>
              </a:rPr>
              <a:t> else about yourself, your hobbies, or your aspirations that you’d like to include?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Why did you choose the content you chose for your portfolio?</a:t>
            </a:r>
            <a:endParaRPr>
              <a:latin typeface="Wix Madefor Text"/>
              <a:ea typeface="Wix Madefor Text"/>
              <a:cs typeface="Wix Madefor Text"/>
              <a:sym typeface="Wix Madefor Text"/>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42"/>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Tomorrow platform. © 2025 Wix.com, Inc.</a:t>
            </a:r>
            <a:endParaRPr sz="1050">
              <a:solidFill>
                <a:srgbClr val="FFFFF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3" name="Shape 83"/>
        <p:cNvGrpSpPr/>
        <p:nvPr/>
      </p:nvGrpSpPr>
      <p:grpSpPr>
        <a:xfrm>
          <a:off x="0" y="0"/>
          <a:ext cx="0" cy="0"/>
          <a:chOff x="0" y="0"/>
          <a:chExt cx="0" cy="0"/>
        </a:xfrm>
      </p:grpSpPr>
      <p:sp>
        <p:nvSpPr>
          <p:cNvPr id="84" name="Google Shape;84;p19"/>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85" name="Google Shape;85;p19"/>
          <p:cNvSpPr txBox="1"/>
          <p:nvPr/>
        </p:nvSpPr>
        <p:spPr>
          <a:xfrm>
            <a:off x="673650" y="1421900"/>
            <a:ext cx="51801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gather and narrow down the content of their portfolios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explore writing for their content and writing an “About Me” section</a:t>
            </a:r>
            <a:endParaRPr>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9" name="Shape 89"/>
        <p:cNvGrpSpPr/>
        <p:nvPr/>
      </p:nvGrpSpPr>
      <p:grpSpPr>
        <a:xfrm>
          <a:off x="0" y="0"/>
          <a:ext cx="0" cy="0"/>
          <a:chOff x="0" y="0"/>
          <a:chExt cx="0" cy="0"/>
        </a:xfrm>
      </p:grpSpPr>
      <p:sp>
        <p:nvSpPr>
          <p:cNvPr id="90" name="Google Shape;90;p20"/>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91" name="Google Shape;91;p20"/>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95" name="Shape 95"/>
        <p:cNvGrpSpPr/>
        <p:nvPr/>
      </p:nvGrpSpPr>
      <p:grpSpPr>
        <a:xfrm>
          <a:off x="0" y="0"/>
          <a:ext cx="0" cy="0"/>
          <a:chOff x="0" y="0"/>
          <a:chExt cx="0" cy="0"/>
        </a:xfrm>
      </p:grpSpPr>
      <p:sp>
        <p:nvSpPr>
          <p:cNvPr id="96" name="Google Shape;96;p21"/>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Explore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What will you put in your portfolio?</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00" name="Shape 100"/>
        <p:cNvGrpSpPr/>
        <p:nvPr/>
      </p:nvGrpSpPr>
      <p:grpSpPr>
        <a:xfrm>
          <a:off x="0" y="0"/>
          <a:ext cx="0" cy="0"/>
          <a:chOff x="0" y="0"/>
          <a:chExt cx="0" cy="0"/>
        </a:xfrm>
      </p:grpSpPr>
      <p:sp>
        <p:nvSpPr>
          <p:cNvPr id="101" name="Google Shape;101;p22"/>
          <p:cNvSpPr txBox="1"/>
          <p:nvPr>
            <p:ph type="title"/>
          </p:nvPr>
        </p:nvSpPr>
        <p:spPr>
          <a:xfrm>
            <a:off x="1052300" y="354050"/>
            <a:ext cx="6441600" cy="4789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None/>
            </a:pPr>
            <a:r>
              <a:rPr b="1" lang="en" sz="4800">
                <a:solidFill>
                  <a:srgbClr val="FFFFFF"/>
                </a:solidFill>
                <a:latin typeface="Wix Madefor Text"/>
                <a:ea typeface="Wix Madefor Text"/>
                <a:cs typeface="Wix Madefor Text"/>
                <a:sym typeface="Wix Madefor Text"/>
              </a:rPr>
              <a:t>Choosing Portfolio Content</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5" name="Shape 105"/>
        <p:cNvGrpSpPr/>
        <p:nvPr/>
      </p:nvGrpSpPr>
      <p:grpSpPr>
        <a:xfrm>
          <a:off x="0" y="0"/>
          <a:ext cx="0" cy="0"/>
          <a:chOff x="0" y="0"/>
          <a:chExt cx="0" cy="0"/>
        </a:xfrm>
      </p:grpSpPr>
      <p:sp>
        <p:nvSpPr>
          <p:cNvPr id="106" name="Google Shape;106;p23"/>
          <p:cNvSpPr txBox="1"/>
          <p:nvPr>
            <p:ph type="title"/>
          </p:nvPr>
        </p:nvSpPr>
        <p:spPr>
          <a:xfrm>
            <a:off x="729525" y="1075075"/>
            <a:ext cx="6240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Choose your content based on your portfolio site.</a:t>
            </a:r>
            <a:endParaRPr b="1" sz="3200">
              <a:latin typeface="Wix Madefor Text"/>
              <a:ea typeface="Wix Madefor Text"/>
              <a:cs typeface="Wix Madefor Text"/>
              <a:sym typeface="Wix Madefor Text"/>
            </a:endParaRPr>
          </a:p>
        </p:txBody>
      </p:sp>
      <p:sp>
        <p:nvSpPr>
          <p:cNvPr id="107" name="Google Shape;107;p23"/>
          <p:cNvSpPr txBox="1"/>
          <p:nvPr/>
        </p:nvSpPr>
        <p:spPr>
          <a:xfrm>
            <a:off x="729525" y="2403000"/>
            <a:ext cx="5868300" cy="18252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There are many ways to approach the content of your portfolio, which includes both text and images. You can think of the content as the elements you want to show off with your portfolio.</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Let’s take a look at a few examples and see what kind of content each one emphasizes.</a:t>
            </a:r>
            <a:endParaRPr>
              <a:latin typeface="Wix Madefor Text"/>
              <a:ea typeface="Wix Madefor Text"/>
              <a:cs typeface="Wix Madefor Text"/>
              <a:sym typeface="Wix Madefor Tex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1" name="Shape 111"/>
        <p:cNvGrpSpPr/>
        <p:nvPr/>
      </p:nvGrpSpPr>
      <p:grpSpPr>
        <a:xfrm>
          <a:off x="0" y="0"/>
          <a:ext cx="0" cy="0"/>
          <a:chOff x="0" y="0"/>
          <a:chExt cx="0" cy="0"/>
        </a:xfrm>
      </p:grpSpPr>
      <p:pic>
        <p:nvPicPr>
          <p:cNvPr id="112" name="Google Shape;112;p24"/>
          <p:cNvPicPr preferRelativeResize="0"/>
          <p:nvPr/>
        </p:nvPicPr>
        <p:blipFill rotWithShape="1">
          <a:blip r:embed="rId3">
            <a:alphaModFix/>
          </a:blip>
          <a:srcRect b="1117" l="0" r="0" t="0"/>
          <a:stretch/>
        </p:blipFill>
        <p:spPr>
          <a:xfrm>
            <a:off x="3755450" y="1247676"/>
            <a:ext cx="4615001" cy="2407775"/>
          </a:xfrm>
          <a:prstGeom prst="rect">
            <a:avLst/>
          </a:prstGeom>
          <a:noFill/>
          <a:ln>
            <a:noFill/>
          </a:ln>
          <a:effectLst>
            <a:outerShdw blurRad="142875" rotWithShape="0" algn="bl" dir="6960000" dist="76200">
              <a:srgbClr val="666666">
                <a:alpha val="19000"/>
              </a:srgbClr>
            </a:outerShdw>
          </a:effectLst>
        </p:spPr>
      </p:pic>
      <p:sp>
        <p:nvSpPr>
          <p:cNvPr id="113" name="Google Shape;113;p24"/>
          <p:cNvSpPr txBox="1"/>
          <p:nvPr/>
        </p:nvSpPr>
        <p:spPr>
          <a:xfrm>
            <a:off x="421675" y="1623638"/>
            <a:ext cx="2781300" cy="10962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Resume/CV Portfolio</a:t>
            </a:r>
            <a:endParaRPr b="1">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With these types of portfolio, the emphasis is usually on the resume, and less on projects. This template focuses on the resume and about.</a:t>
            </a:r>
            <a:endParaRPr>
              <a:latin typeface="Wix Madefor Text"/>
              <a:ea typeface="Wix Madefor Text"/>
              <a:cs typeface="Wix Madefor Text"/>
              <a:sym typeface="Wix Madefor Text"/>
            </a:endParaRPr>
          </a:p>
        </p:txBody>
      </p:sp>
      <p:pic>
        <p:nvPicPr>
          <p:cNvPr id="114" name="Google Shape;114;p24">
            <a:hlinkClick r:id="rId4"/>
          </p:cNvPr>
          <p:cNvPicPr preferRelativeResize="0"/>
          <p:nvPr/>
        </p:nvPicPr>
        <p:blipFill>
          <a:blip r:embed="rId5">
            <a:alphaModFix/>
          </a:blip>
          <a:stretch>
            <a:fillRect/>
          </a:stretch>
        </p:blipFill>
        <p:spPr>
          <a:xfrm>
            <a:off x="3755449" y="1381728"/>
            <a:ext cx="4615004" cy="227372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8" name="Shape 118"/>
        <p:cNvGrpSpPr/>
        <p:nvPr/>
      </p:nvGrpSpPr>
      <p:grpSpPr>
        <a:xfrm>
          <a:off x="0" y="0"/>
          <a:ext cx="0" cy="0"/>
          <a:chOff x="0" y="0"/>
          <a:chExt cx="0" cy="0"/>
        </a:xfrm>
      </p:grpSpPr>
      <p:pic>
        <p:nvPicPr>
          <p:cNvPr id="119" name="Google Shape;119;p25"/>
          <p:cNvPicPr preferRelativeResize="0"/>
          <p:nvPr/>
        </p:nvPicPr>
        <p:blipFill rotWithShape="1">
          <a:blip r:embed="rId3">
            <a:alphaModFix/>
          </a:blip>
          <a:srcRect b="1117" l="0" r="0" t="0"/>
          <a:stretch/>
        </p:blipFill>
        <p:spPr>
          <a:xfrm>
            <a:off x="3755450" y="1247676"/>
            <a:ext cx="4615001" cy="2407775"/>
          </a:xfrm>
          <a:prstGeom prst="rect">
            <a:avLst/>
          </a:prstGeom>
          <a:noFill/>
          <a:ln>
            <a:noFill/>
          </a:ln>
          <a:effectLst>
            <a:outerShdw blurRad="142875" rotWithShape="0" algn="bl" dir="6960000" dist="76200">
              <a:srgbClr val="666666">
                <a:alpha val="19000"/>
              </a:srgbClr>
            </a:outerShdw>
          </a:effectLst>
        </p:spPr>
      </p:pic>
      <p:sp>
        <p:nvSpPr>
          <p:cNvPr id="120" name="Google Shape;120;p25"/>
          <p:cNvSpPr txBox="1"/>
          <p:nvPr/>
        </p:nvSpPr>
        <p:spPr>
          <a:xfrm>
            <a:off x="421675" y="1247675"/>
            <a:ext cx="2879700" cy="26745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Visual / Creative Arts Portfolio</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Creative portfolios usually focus on visual work. Here, it’s important to have high-quality graphics. In this template, you can click on each graphic on the homepage to learn more about the project and see more work.</a:t>
            </a:r>
            <a:endParaRPr>
              <a:latin typeface="Wix Madefor Text"/>
              <a:ea typeface="Wix Madefor Text"/>
              <a:cs typeface="Wix Madefor Text"/>
              <a:sym typeface="Wix Madefor Text"/>
            </a:endParaRPr>
          </a:p>
        </p:txBody>
      </p:sp>
      <p:pic>
        <p:nvPicPr>
          <p:cNvPr id="121" name="Google Shape;121;p25">
            <a:hlinkClick r:id="rId4"/>
          </p:cNvPr>
          <p:cNvPicPr preferRelativeResize="0"/>
          <p:nvPr/>
        </p:nvPicPr>
        <p:blipFill>
          <a:blip r:embed="rId5">
            <a:alphaModFix/>
          </a:blip>
          <a:stretch>
            <a:fillRect/>
          </a:stretch>
        </p:blipFill>
        <p:spPr>
          <a:xfrm>
            <a:off x="3755448" y="1343920"/>
            <a:ext cx="4614999" cy="229398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