
<file path=[Content_Types].xml><?xml version="1.0" encoding="utf-8"?>
<Types xmlns="http://schemas.openxmlformats.org/package/2006/content-types">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3" r:id="rId4"/>
    <p:sldMasterId id="2147483664"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Lst>
  <p:sldSz cy="5143500" cx="9144000"/>
  <p:notesSz cx="6858000" cy="9144000"/>
  <p:embeddedFontLst>
    <p:embeddedFont>
      <p:font typeface="Wix Madefor Text"/>
      <p:regular r:id="rId29"/>
      <p:bold r:id="rId30"/>
      <p:italic r:id="rId31"/>
      <p:boldItalic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WixMadeforText-regular.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WixMadeforText-italic.fntdata"/><Relationship Id="rId30" Type="http://schemas.openxmlformats.org/officeDocument/2006/relationships/font" Target="fonts/WixMadeforText-bold.fntdata"/><Relationship Id="rId11" Type="http://schemas.openxmlformats.org/officeDocument/2006/relationships/slide" Target="slides/slide5.xml"/><Relationship Id="rId10" Type="http://schemas.openxmlformats.org/officeDocument/2006/relationships/slide" Target="slides/slide4.xml"/><Relationship Id="rId32" Type="http://schemas.openxmlformats.org/officeDocument/2006/relationships/font" Target="fonts/WixMadeforText-boldItalic.fntdata"/><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b1a8ad0434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b1a8ad0434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2611e482b9b_2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2611e482b9b_2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aa0d81c144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aa0d81c144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b2e4b52896_0_1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b2e4b52896_0_1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2ecc23ccb23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2ecc23ccb23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2ecc23ccb23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2ecc23ccb23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2ecc23ccb23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2ecc23ccb23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2ecc23ccb23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2ecc23ccb23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b23f3cb6d6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b23f3cb6d6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aa0d81c144_0_1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aa0d81c144_0_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2ecc23ccb23_0_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2ecc23ccb23_0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b23f3cb6d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 name="Google Shape;80;gb23f3cb6d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adc696b52f_0_5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adc696b52f_0_5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aa0d81c144_0_1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aa0d81c144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cae692a1b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cae692a1b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adc696b52f_0_2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adc696b52f_0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adc696b52f_0_4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adc696b52f_0_4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adc696b52f_0_2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adc696b52f_0_2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b2e4b52896_0_1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b2e4b52896_0_1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2ecc23ccb23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2ecc23ccb23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2ecc23ccb23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2ecc23ccb23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2ecc23ccb23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2ecc23ccb23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1">
  <p:cSld name="BLANK_1_1">
    <p:bg>
      <p:bgPr>
        <a:solidFill>
          <a:srgbClr val="1F77FF"/>
        </a:solidFill>
      </p:bgPr>
    </p:bg>
    <p:spTree>
      <p:nvGrpSpPr>
        <p:cNvPr id="52" name="Shape 52"/>
        <p:cNvGrpSpPr/>
        <p:nvPr/>
      </p:nvGrpSpPr>
      <p:grpSpPr>
        <a:xfrm>
          <a:off x="0" y="0"/>
          <a:ext cx="0" cy="0"/>
          <a:chOff x="0" y="0"/>
          <a:chExt cx="0" cy="0"/>
        </a:xfrm>
      </p:grpSpPr>
      <p:cxnSp>
        <p:nvCxnSpPr>
          <p:cNvPr id="53" name="Google Shape;53;p14"/>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54" name="Google Shape;54;p14"/>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01: Intro to Portfolios</a:t>
            </a:r>
            <a:endParaRPr sz="900">
              <a:solidFill>
                <a:srgbClr val="FFFFFF"/>
              </a:solidFill>
              <a:latin typeface="Wix Madefor Text"/>
              <a:ea typeface="Wix Madefor Text"/>
              <a:cs typeface="Wix Madefor Text"/>
              <a:sym typeface="Wix Madefor Text"/>
            </a:endParaRPr>
          </a:p>
        </p:txBody>
      </p:sp>
      <p:pic>
        <p:nvPicPr>
          <p:cNvPr id="55" name="Google Shape;55;p14"/>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2 2">
  <p:cSld name="CUSTOM_1_2_2">
    <p:bg>
      <p:bgPr>
        <a:solidFill>
          <a:srgbClr val="32B777"/>
        </a:solidFill>
      </p:bgPr>
    </p:bg>
    <p:spTree>
      <p:nvGrpSpPr>
        <p:cNvPr id="56" name="Shape 56"/>
        <p:cNvGrpSpPr/>
        <p:nvPr/>
      </p:nvGrpSpPr>
      <p:grpSpPr>
        <a:xfrm>
          <a:off x="0" y="0"/>
          <a:ext cx="0" cy="0"/>
          <a:chOff x="0" y="0"/>
          <a:chExt cx="0" cy="0"/>
        </a:xfrm>
      </p:grpSpPr>
      <p:cxnSp>
        <p:nvCxnSpPr>
          <p:cNvPr id="57" name="Google Shape;57;p15"/>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58" name="Google Shape;58;p15"/>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01: Intro to Portfolios</a:t>
            </a:r>
            <a:endParaRPr sz="900">
              <a:latin typeface="Wix Madefor Text"/>
              <a:ea typeface="Wix Madefor Text"/>
              <a:cs typeface="Wix Madefor Text"/>
              <a:sym typeface="Wix Madefor Text"/>
            </a:endParaRPr>
          </a:p>
        </p:txBody>
      </p:sp>
      <p:pic>
        <p:nvPicPr>
          <p:cNvPr id="59" name="Google Shape;59;p15"/>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3">
  <p:cSld name="CUSTOM_1_1">
    <p:bg>
      <p:bgPr>
        <a:solidFill>
          <a:srgbClr val="FFFFFF"/>
        </a:solidFill>
      </p:bgPr>
    </p:bg>
    <p:spTree>
      <p:nvGrpSpPr>
        <p:cNvPr id="60" name="Shape 60"/>
        <p:cNvGrpSpPr/>
        <p:nvPr/>
      </p:nvGrpSpPr>
      <p:grpSpPr>
        <a:xfrm>
          <a:off x="0" y="0"/>
          <a:ext cx="0" cy="0"/>
          <a:chOff x="0" y="0"/>
          <a:chExt cx="0" cy="0"/>
        </a:xfrm>
      </p:grpSpPr>
      <p:cxnSp>
        <p:nvCxnSpPr>
          <p:cNvPr id="61" name="Google Shape;61;p16"/>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62" name="Google Shape;62;p16"/>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01: Intro to Portfolios</a:t>
            </a:r>
            <a:endParaRPr sz="900">
              <a:latin typeface="Wix Madefor Text"/>
              <a:ea typeface="Wix Madefor Text"/>
              <a:cs typeface="Wix Madefor Text"/>
              <a:sym typeface="Wix Madefor Text"/>
            </a:endParaRPr>
          </a:p>
        </p:txBody>
      </p:sp>
      <p:pic>
        <p:nvPicPr>
          <p:cNvPr id="63" name="Google Shape;63;p16"/>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extLst>
    <p:ext uri="{DCECCB84-F9BA-43D5-87BE-67443E8EF086}">
      <p15:sldGuideLst>
        <p15:guide id="1" orient="horz" pos="677">
          <p15:clr>
            <a:srgbClr val="FA7B17"/>
          </p15:clr>
        </p15:guide>
        <p15:guide id="2" orient="horz" pos="1080">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2">
  <p:cSld name="CUSTOM_1_1_1">
    <p:bg>
      <p:bgPr>
        <a:solidFill>
          <a:srgbClr val="6C48EF"/>
        </a:solidFill>
      </p:bgPr>
    </p:bg>
    <p:spTree>
      <p:nvGrpSpPr>
        <p:cNvPr id="64" name="Shape 64"/>
        <p:cNvGrpSpPr/>
        <p:nvPr/>
      </p:nvGrpSpPr>
      <p:grpSpPr>
        <a:xfrm>
          <a:off x="0" y="0"/>
          <a:ext cx="0" cy="0"/>
          <a:chOff x="0" y="0"/>
          <a:chExt cx="0" cy="0"/>
        </a:xfrm>
      </p:grpSpPr>
      <p:cxnSp>
        <p:nvCxnSpPr>
          <p:cNvPr id="65" name="Google Shape;65;p17"/>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66" name="Google Shape;66;p17"/>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01: Intro to Portfolios</a:t>
            </a:r>
            <a:endParaRPr sz="900">
              <a:solidFill>
                <a:srgbClr val="FFFFFF"/>
              </a:solidFill>
              <a:latin typeface="Wix Madefor Text"/>
              <a:ea typeface="Wix Madefor Text"/>
              <a:cs typeface="Wix Madefor Text"/>
              <a:sym typeface="Wix Madefor Text"/>
            </a:endParaRPr>
          </a:p>
        </p:txBody>
      </p:sp>
      <p:pic>
        <p:nvPicPr>
          <p:cNvPr id="67" name="Google Shape;67;p17"/>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2.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 Id="rId3" Type="http://schemas.openxmlformats.org/officeDocument/2006/relationships/image" Target="../media/image2.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2.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image" Target="../media/image2.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image" Target="../media/image2.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hyperlink" Target="https://www.wix.com/website-template/view/html/3141?originUrl=https%3A%2F%2Fwww.wix.com%2Fwebsite%2Ftemplates%2Fhtml%2Fportfolio-cv%2Fportfolios&amp;tpClick=view_button&amp;esi=e0d8ecd8-f7f8-442e-ae41-2e6d792ac0c8" TargetMode="External"/><Relationship Id="rId5" Type="http://schemas.openxmlformats.org/officeDocument/2006/relationships/image" Target="../media/image12.gi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hyperlink" Target="https://www.wix.com/website-template/view/html/1893?originUrl=https%3A%2F%2Fwww.wix.com%2Fwebsite%2Ftemplates%2Fhtml%2Fportfolio-cv%2Fresumes-cvs&amp;tpClick=view_button&amp;esi=28187260-bbe6-4b1f-920f-5b192eb77b2e" TargetMode="External"/><Relationship Id="rId5" Type="http://schemas.openxmlformats.org/officeDocument/2006/relationships/image" Target="../media/image11.gi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hyperlink" Target="https://www.wix.com/website-template/view/html/3007?originUrl=https%3A%2F%2Fwww.wix.com%2Fwebsite%2Ftemplates%2Fhtml%2Fportfolio-cv%2Fpersonal%2F3&amp;tpClick=view_button&amp;esi=bac0dd95-5f0f-4fd1-94f6-f490bf56b217" TargetMode="External"/><Relationship Id="rId5" Type="http://schemas.openxmlformats.org/officeDocument/2006/relationships/image" Target="../media/image7.gi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1" name="Shape 71"/>
        <p:cNvGrpSpPr/>
        <p:nvPr/>
      </p:nvGrpSpPr>
      <p:grpSpPr>
        <a:xfrm>
          <a:off x="0" y="0"/>
          <a:ext cx="0" cy="0"/>
          <a:chOff x="0" y="0"/>
          <a:chExt cx="0" cy="0"/>
        </a:xfrm>
      </p:grpSpPr>
      <p:sp>
        <p:nvSpPr>
          <p:cNvPr id="72" name="Google Shape;72;p18"/>
          <p:cNvSpPr/>
          <p:nvPr/>
        </p:nvSpPr>
        <p:spPr>
          <a:xfrm>
            <a:off x="0" y="100"/>
            <a:ext cx="5714100" cy="51435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18"/>
          <p:cNvSpPr txBox="1"/>
          <p:nvPr>
            <p:ph type="title"/>
          </p:nvPr>
        </p:nvSpPr>
        <p:spPr>
          <a:xfrm>
            <a:off x="678325" y="553800"/>
            <a:ext cx="4543800" cy="2685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rgbClr val="FFFFFF"/>
                </a:solidFill>
                <a:latin typeface="Wix Madefor Text"/>
                <a:ea typeface="Wix Madefor Text"/>
                <a:cs typeface="Wix Madefor Text"/>
                <a:sym typeface="Wix Madefor Text"/>
              </a:rPr>
              <a:t>Lesson 01</a:t>
            </a:r>
            <a:endParaRPr b="1">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Intro to portfolios</a:t>
            </a:r>
            <a:endParaRPr b="1" sz="4800">
              <a:solidFill>
                <a:srgbClr val="FFFFFF"/>
              </a:solidFill>
              <a:latin typeface="Wix Madefor Text"/>
              <a:ea typeface="Wix Madefor Text"/>
              <a:cs typeface="Wix Madefor Text"/>
              <a:sym typeface="Wix Madefor Text"/>
            </a:endParaRPr>
          </a:p>
        </p:txBody>
      </p:sp>
      <p:grpSp>
        <p:nvGrpSpPr>
          <p:cNvPr id="74" name="Google Shape;74;p18"/>
          <p:cNvGrpSpPr/>
          <p:nvPr/>
        </p:nvGrpSpPr>
        <p:grpSpPr>
          <a:xfrm>
            <a:off x="743450" y="4506575"/>
            <a:ext cx="3436500" cy="257550"/>
            <a:chOff x="743450" y="4506575"/>
            <a:chExt cx="3436500" cy="257550"/>
          </a:xfrm>
        </p:grpSpPr>
        <p:sp>
          <p:nvSpPr>
            <p:cNvPr id="75" name="Google Shape;75;p18"/>
            <p:cNvSpPr txBox="1"/>
            <p:nvPr/>
          </p:nvSpPr>
          <p:spPr>
            <a:xfrm>
              <a:off x="743450" y="4627625"/>
              <a:ext cx="2966400" cy="136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rgbClr val="FFFFFF"/>
                  </a:solidFill>
                  <a:latin typeface="Wix Madefor Text"/>
                  <a:ea typeface="Wix Madefor Text"/>
                  <a:cs typeface="Wix Madefor Text"/>
                  <a:sym typeface="Wix Madefor Text"/>
                </a:rPr>
                <a:t>Portfolio Course</a:t>
              </a:r>
              <a:endParaRPr>
                <a:solidFill>
                  <a:srgbClr val="FFFFFF"/>
                </a:solidFill>
                <a:latin typeface="Wix Madefor Text"/>
                <a:ea typeface="Wix Madefor Text"/>
                <a:cs typeface="Wix Madefor Text"/>
                <a:sym typeface="Wix Madefor Text"/>
              </a:endParaRPr>
            </a:p>
          </p:txBody>
        </p:sp>
        <p:cxnSp>
          <p:nvCxnSpPr>
            <p:cNvPr id="76" name="Google Shape;76;p18"/>
            <p:cNvCxnSpPr/>
            <p:nvPr/>
          </p:nvCxnSpPr>
          <p:spPr>
            <a:xfrm>
              <a:off x="796550" y="4506575"/>
              <a:ext cx="3383400" cy="0"/>
            </a:xfrm>
            <a:prstGeom prst="straightConnector1">
              <a:avLst/>
            </a:prstGeom>
            <a:noFill/>
            <a:ln cap="flat" cmpd="sng" w="9525">
              <a:solidFill>
                <a:srgbClr val="FFFFFF"/>
              </a:solidFill>
              <a:prstDash val="solid"/>
              <a:round/>
              <a:headEnd len="med" w="med" type="none"/>
              <a:tailEnd len="med" w="med" type="none"/>
            </a:ln>
          </p:spPr>
        </p:cxnSp>
      </p:grpSp>
      <p:pic>
        <p:nvPicPr>
          <p:cNvPr id="77" name="Google Shape;77;p18"/>
          <p:cNvPicPr preferRelativeResize="0"/>
          <p:nvPr/>
        </p:nvPicPr>
        <p:blipFill rotWithShape="1">
          <a:blip r:embed="rId3">
            <a:alphaModFix/>
          </a:blip>
          <a:srcRect b="0" l="752" r="14716" t="0"/>
          <a:stretch/>
        </p:blipFill>
        <p:spPr>
          <a:xfrm>
            <a:off x="5716999" y="0"/>
            <a:ext cx="2941200" cy="51435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1" name="Shape 131"/>
        <p:cNvGrpSpPr/>
        <p:nvPr/>
      </p:nvGrpSpPr>
      <p:grpSpPr>
        <a:xfrm>
          <a:off x="0" y="0"/>
          <a:ext cx="0" cy="0"/>
          <a:chOff x="0" y="0"/>
          <a:chExt cx="0" cy="0"/>
        </a:xfrm>
      </p:grpSpPr>
      <p:sp>
        <p:nvSpPr>
          <p:cNvPr id="132" name="Google Shape;132;p27"/>
          <p:cNvSpPr txBox="1"/>
          <p:nvPr>
            <p:ph type="title"/>
          </p:nvPr>
        </p:nvSpPr>
        <p:spPr>
          <a:xfrm>
            <a:off x="729525" y="1075075"/>
            <a:ext cx="45210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What portfolios speak to you?</a:t>
            </a:r>
            <a:endParaRPr b="1" sz="3200">
              <a:latin typeface="Wix Madefor Text"/>
              <a:ea typeface="Wix Madefor Text"/>
              <a:cs typeface="Wix Madefor Text"/>
              <a:sym typeface="Wix Madefor Text"/>
            </a:endParaRPr>
          </a:p>
        </p:txBody>
      </p:sp>
      <p:sp>
        <p:nvSpPr>
          <p:cNvPr id="133" name="Google Shape;133;p27"/>
          <p:cNvSpPr txBox="1"/>
          <p:nvPr/>
        </p:nvSpPr>
        <p:spPr>
          <a:xfrm>
            <a:off x="729525" y="2297350"/>
            <a:ext cx="4588500" cy="18252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100"/>
              </a:spcAft>
              <a:buNone/>
            </a:pPr>
            <a:r>
              <a:rPr lang="en">
                <a:latin typeface="Wix Madefor Text"/>
                <a:ea typeface="Wix Madefor Text"/>
                <a:cs typeface="Wix Madefor Text"/>
                <a:sym typeface="Wix Madefor Text"/>
              </a:rPr>
              <a:t>Take a moment to search for a portfolio that stands out to you. This could be a portfolio you already are familiar with, or one you find through a search.</a:t>
            </a:r>
            <a:endParaRPr>
              <a:latin typeface="Wix Madefor Text"/>
              <a:ea typeface="Wix Madefor Text"/>
              <a:cs typeface="Wix Madefor Text"/>
              <a:sym typeface="Wix Madefor Tex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B777"/>
        </a:solidFill>
      </p:bgPr>
    </p:bg>
    <p:spTree>
      <p:nvGrpSpPr>
        <p:cNvPr id="137" name="Shape 137"/>
        <p:cNvGrpSpPr/>
        <p:nvPr/>
      </p:nvGrpSpPr>
      <p:grpSpPr>
        <a:xfrm>
          <a:off x="0" y="0"/>
          <a:ext cx="0" cy="0"/>
          <a:chOff x="0" y="0"/>
          <a:chExt cx="0" cy="0"/>
        </a:xfrm>
      </p:grpSpPr>
      <p:sp>
        <p:nvSpPr>
          <p:cNvPr id="138" name="Google Shape;138;p28"/>
          <p:cNvSpPr txBox="1"/>
          <p:nvPr/>
        </p:nvSpPr>
        <p:spPr>
          <a:xfrm>
            <a:off x="942450" y="0"/>
            <a:ext cx="5353500" cy="5143500"/>
          </a:xfrm>
          <a:prstGeom prst="rect">
            <a:avLst/>
          </a:prstGeom>
          <a:noFill/>
          <a:ln>
            <a:noFill/>
          </a:ln>
        </p:spPr>
        <p:txBody>
          <a:bodyPr anchorCtr="0" anchor="ctr" bIns="130025" lIns="130025" spcFirstLastPara="1" rIns="130025" wrap="square" tIns="130025">
            <a:noAutofit/>
          </a:bodyPr>
          <a:lstStyle/>
          <a:p>
            <a:pPr indent="0" lvl="0" marL="0" rtl="0" algn="l">
              <a:lnSpc>
                <a:spcPct val="100000"/>
              </a:lnSpc>
              <a:spcBef>
                <a:spcPts val="0"/>
              </a:spcBef>
              <a:spcAft>
                <a:spcPts val="0"/>
              </a:spcAft>
              <a:buClr>
                <a:srgbClr val="459FED"/>
              </a:buClr>
              <a:buSzPts val="4000"/>
              <a:buFont typeface="Helvetica Neue"/>
              <a:buNone/>
            </a:pPr>
            <a:r>
              <a:rPr b="1" lang="en" sz="5600">
                <a:solidFill>
                  <a:srgbClr val="FFFFFF"/>
                </a:solidFill>
                <a:latin typeface="Wix Madefor Text"/>
                <a:ea typeface="Wix Madefor Text"/>
                <a:cs typeface="Wix Madefor Text"/>
                <a:sym typeface="Wix Madefor Text"/>
              </a:rPr>
              <a:t>What kind of portfolio will you create?</a:t>
            </a:r>
            <a:endParaRPr b="1" sz="5600" strike="sngStrike">
              <a:solidFill>
                <a:srgbClr val="C7EFDB"/>
              </a:solidFill>
              <a:latin typeface="Wix Madefor Text"/>
              <a:ea typeface="Wix Madefor Text"/>
              <a:cs typeface="Wix Madefor Text"/>
              <a:sym typeface="Wix Madefor Tex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42" name="Shape 142"/>
        <p:cNvGrpSpPr/>
        <p:nvPr/>
      </p:nvGrpSpPr>
      <p:grpSpPr>
        <a:xfrm>
          <a:off x="0" y="0"/>
          <a:ext cx="0" cy="0"/>
          <a:chOff x="0" y="0"/>
          <a:chExt cx="0" cy="0"/>
        </a:xfrm>
      </p:grpSpPr>
      <p:sp>
        <p:nvSpPr>
          <p:cNvPr id="143" name="Google Shape;143;p29"/>
          <p:cNvSpPr txBox="1"/>
          <p:nvPr/>
        </p:nvSpPr>
        <p:spPr>
          <a:xfrm>
            <a:off x="4527122" y="1057862"/>
            <a:ext cx="3519000" cy="23529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What do you notice about this color palette?</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a:latin typeface="Wix Madefor Text"/>
                <a:ea typeface="Wix Madefor Text"/>
                <a:cs typeface="Wix Madefor Text"/>
                <a:sym typeface="Wix Madefor Text"/>
              </a:rPr>
              <a:t>Why do you think the designer made these choices?</a:t>
            </a:r>
            <a:endParaRPr>
              <a:latin typeface="Wix Madefor Text"/>
              <a:ea typeface="Wix Madefor Text"/>
              <a:cs typeface="Wix Madefor Text"/>
              <a:sym typeface="Wix Madefor Text"/>
            </a:endParaRPr>
          </a:p>
        </p:txBody>
      </p:sp>
      <p:pic>
        <p:nvPicPr>
          <p:cNvPr id="144" name="Google Shape;144;p29"/>
          <p:cNvPicPr preferRelativeResize="0"/>
          <p:nvPr/>
        </p:nvPicPr>
        <p:blipFill rotWithShape="1">
          <a:blip r:embed="rId3">
            <a:alphaModFix/>
          </a:blip>
          <a:srcRect b="1117" l="0" r="0" t="0"/>
          <a:stretch/>
        </p:blipFill>
        <p:spPr>
          <a:xfrm>
            <a:off x="3648700" y="745700"/>
            <a:ext cx="4656499" cy="2736925"/>
          </a:xfrm>
          <a:prstGeom prst="rect">
            <a:avLst/>
          </a:prstGeom>
          <a:noFill/>
          <a:ln>
            <a:noFill/>
          </a:ln>
          <a:effectLst>
            <a:outerShdw blurRad="142875" rotWithShape="0" algn="bl" dir="6960000" dist="76200">
              <a:srgbClr val="666666">
                <a:alpha val="19000"/>
              </a:srgbClr>
            </a:outerShdw>
          </a:effectLst>
        </p:spPr>
      </p:pic>
      <p:sp>
        <p:nvSpPr>
          <p:cNvPr id="145" name="Google Shape;145;p29"/>
          <p:cNvSpPr txBox="1"/>
          <p:nvPr/>
        </p:nvSpPr>
        <p:spPr>
          <a:xfrm>
            <a:off x="276400" y="745700"/>
            <a:ext cx="3138600" cy="38883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b="1" lang="en">
                <a:latin typeface="Wix Madefor Text"/>
                <a:ea typeface="Wix Madefor Text"/>
                <a:cs typeface="Wix Madefor Text"/>
                <a:sym typeface="Wix Madefor Text"/>
              </a:rPr>
              <a:t>Resume/CV</a:t>
            </a:r>
            <a:endParaRPr b="1">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a:latin typeface="Wix Madefor Text"/>
                <a:ea typeface="Wix Madefor Text"/>
                <a:cs typeface="Wix Madefor Text"/>
                <a:sym typeface="Wix Madefor Text"/>
              </a:rPr>
              <a:t>These portfolios are used as digital resumes, or a way to extend a traditional paper resume. They typically focus on accomplishments (academic and/or professional). They can include as little or as much information as you’d like. For example, you can create inner website pages to explain projects or accomplishments in more detail. </a:t>
            </a:r>
            <a:endParaRPr>
              <a:latin typeface="Wix Madefor Text"/>
              <a:ea typeface="Wix Madefor Text"/>
              <a:cs typeface="Wix Madefor Text"/>
              <a:sym typeface="Wix Madefor Text"/>
            </a:endParaRPr>
          </a:p>
        </p:txBody>
      </p:sp>
      <p:pic>
        <p:nvPicPr>
          <p:cNvPr id="146" name="Google Shape;146;p29"/>
          <p:cNvPicPr preferRelativeResize="0"/>
          <p:nvPr/>
        </p:nvPicPr>
        <p:blipFill>
          <a:blip r:embed="rId4">
            <a:alphaModFix/>
          </a:blip>
          <a:stretch>
            <a:fillRect/>
          </a:stretch>
        </p:blipFill>
        <p:spPr>
          <a:xfrm>
            <a:off x="3648700" y="873800"/>
            <a:ext cx="4656501" cy="260883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50" name="Shape 150"/>
        <p:cNvGrpSpPr/>
        <p:nvPr/>
      </p:nvGrpSpPr>
      <p:grpSpPr>
        <a:xfrm>
          <a:off x="0" y="0"/>
          <a:ext cx="0" cy="0"/>
          <a:chOff x="0" y="0"/>
          <a:chExt cx="0" cy="0"/>
        </a:xfrm>
      </p:grpSpPr>
      <p:sp>
        <p:nvSpPr>
          <p:cNvPr id="151" name="Google Shape;151;p30"/>
          <p:cNvSpPr txBox="1"/>
          <p:nvPr/>
        </p:nvSpPr>
        <p:spPr>
          <a:xfrm>
            <a:off x="4527122" y="1057862"/>
            <a:ext cx="3519000" cy="23529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What do you notice about this color palette?</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a:latin typeface="Wix Madefor Text"/>
                <a:ea typeface="Wix Madefor Text"/>
                <a:cs typeface="Wix Madefor Text"/>
                <a:sym typeface="Wix Madefor Text"/>
              </a:rPr>
              <a:t>Why do you think the designer made these choices?</a:t>
            </a:r>
            <a:endParaRPr>
              <a:latin typeface="Wix Madefor Text"/>
              <a:ea typeface="Wix Madefor Text"/>
              <a:cs typeface="Wix Madefor Text"/>
              <a:sym typeface="Wix Madefor Text"/>
            </a:endParaRPr>
          </a:p>
        </p:txBody>
      </p:sp>
      <p:pic>
        <p:nvPicPr>
          <p:cNvPr id="152" name="Google Shape;152;p30"/>
          <p:cNvPicPr preferRelativeResize="0"/>
          <p:nvPr/>
        </p:nvPicPr>
        <p:blipFill rotWithShape="1">
          <a:blip r:embed="rId3">
            <a:alphaModFix/>
          </a:blip>
          <a:srcRect b="1117" l="0" r="0" t="0"/>
          <a:stretch/>
        </p:blipFill>
        <p:spPr>
          <a:xfrm>
            <a:off x="3648700" y="745700"/>
            <a:ext cx="4656499" cy="2736925"/>
          </a:xfrm>
          <a:prstGeom prst="rect">
            <a:avLst/>
          </a:prstGeom>
          <a:noFill/>
          <a:ln>
            <a:noFill/>
          </a:ln>
          <a:effectLst>
            <a:outerShdw blurRad="142875" rotWithShape="0" algn="bl" dir="6960000" dist="76200">
              <a:srgbClr val="666666">
                <a:alpha val="19000"/>
              </a:srgbClr>
            </a:outerShdw>
          </a:effectLst>
        </p:spPr>
      </p:pic>
      <p:sp>
        <p:nvSpPr>
          <p:cNvPr id="153" name="Google Shape;153;p30"/>
          <p:cNvSpPr txBox="1"/>
          <p:nvPr/>
        </p:nvSpPr>
        <p:spPr>
          <a:xfrm>
            <a:off x="276400" y="745700"/>
            <a:ext cx="3138600" cy="38883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b="1" lang="en">
                <a:latin typeface="Wix Madefor Text"/>
                <a:ea typeface="Wix Madefor Text"/>
                <a:cs typeface="Wix Madefor Text"/>
                <a:sym typeface="Wix Madefor Text"/>
              </a:rPr>
              <a:t>Visual / Creative Arts Portfolio</a:t>
            </a:r>
            <a:endParaRPr b="1">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a:latin typeface="Wix Madefor Text"/>
                <a:ea typeface="Wix Madefor Text"/>
                <a:cs typeface="Wix Madefor Text"/>
                <a:sym typeface="Wix Madefor Text"/>
              </a:rPr>
              <a:t>These portfolios are excellent for visual artists and people who work in multimedia. They are typically used to showcase the person’s style. Many visual artists also use their portfolios to help them connect with new jobs and opportunities (and many include sections with resumes if used for this purpose).</a:t>
            </a:r>
            <a:endParaRPr>
              <a:latin typeface="Wix Madefor Text"/>
              <a:ea typeface="Wix Madefor Text"/>
              <a:cs typeface="Wix Madefor Text"/>
              <a:sym typeface="Wix Madefor Text"/>
            </a:endParaRPr>
          </a:p>
        </p:txBody>
      </p:sp>
      <p:pic>
        <p:nvPicPr>
          <p:cNvPr id="154" name="Google Shape;154;p30"/>
          <p:cNvPicPr preferRelativeResize="0"/>
          <p:nvPr/>
        </p:nvPicPr>
        <p:blipFill>
          <a:blip r:embed="rId4">
            <a:alphaModFix/>
          </a:blip>
          <a:stretch>
            <a:fillRect/>
          </a:stretch>
        </p:blipFill>
        <p:spPr>
          <a:xfrm>
            <a:off x="3648700" y="876622"/>
            <a:ext cx="4656501" cy="260765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58" name="Shape 158"/>
        <p:cNvGrpSpPr/>
        <p:nvPr/>
      </p:nvGrpSpPr>
      <p:grpSpPr>
        <a:xfrm>
          <a:off x="0" y="0"/>
          <a:ext cx="0" cy="0"/>
          <a:chOff x="0" y="0"/>
          <a:chExt cx="0" cy="0"/>
        </a:xfrm>
      </p:grpSpPr>
      <p:sp>
        <p:nvSpPr>
          <p:cNvPr id="159" name="Google Shape;159;p31"/>
          <p:cNvSpPr txBox="1"/>
          <p:nvPr/>
        </p:nvSpPr>
        <p:spPr>
          <a:xfrm>
            <a:off x="4527122" y="1057862"/>
            <a:ext cx="3519000" cy="23529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What do you notice about this color palette?</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a:latin typeface="Wix Madefor Text"/>
                <a:ea typeface="Wix Madefor Text"/>
                <a:cs typeface="Wix Madefor Text"/>
                <a:sym typeface="Wix Madefor Text"/>
              </a:rPr>
              <a:t>Why do you think the designer made these choices?</a:t>
            </a:r>
            <a:endParaRPr>
              <a:latin typeface="Wix Madefor Text"/>
              <a:ea typeface="Wix Madefor Text"/>
              <a:cs typeface="Wix Madefor Text"/>
              <a:sym typeface="Wix Madefor Text"/>
            </a:endParaRPr>
          </a:p>
        </p:txBody>
      </p:sp>
      <p:pic>
        <p:nvPicPr>
          <p:cNvPr id="160" name="Google Shape;160;p31"/>
          <p:cNvPicPr preferRelativeResize="0"/>
          <p:nvPr/>
        </p:nvPicPr>
        <p:blipFill rotWithShape="1">
          <a:blip r:embed="rId3">
            <a:alphaModFix/>
          </a:blip>
          <a:srcRect b="1117" l="0" r="0" t="0"/>
          <a:stretch/>
        </p:blipFill>
        <p:spPr>
          <a:xfrm>
            <a:off x="3648700" y="745700"/>
            <a:ext cx="4656499" cy="2736925"/>
          </a:xfrm>
          <a:prstGeom prst="rect">
            <a:avLst/>
          </a:prstGeom>
          <a:noFill/>
          <a:ln>
            <a:noFill/>
          </a:ln>
          <a:effectLst>
            <a:outerShdw blurRad="142875" rotWithShape="0" algn="bl" dir="6960000" dist="76200">
              <a:srgbClr val="666666">
                <a:alpha val="19000"/>
              </a:srgbClr>
            </a:outerShdw>
          </a:effectLst>
        </p:spPr>
      </p:pic>
      <p:sp>
        <p:nvSpPr>
          <p:cNvPr id="161" name="Google Shape;161;p31"/>
          <p:cNvSpPr txBox="1"/>
          <p:nvPr/>
        </p:nvSpPr>
        <p:spPr>
          <a:xfrm>
            <a:off x="276400" y="745700"/>
            <a:ext cx="3103800" cy="38883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b="1" lang="en">
                <a:latin typeface="Wix Madefor Text"/>
                <a:ea typeface="Wix Madefor Text"/>
                <a:cs typeface="Wix Madefor Text"/>
                <a:sym typeface="Wix Madefor Text"/>
              </a:rPr>
              <a:t>Project</a:t>
            </a:r>
            <a:r>
              <a:rPr b="1" lang="en">
                <a:latin typeface="Wix Madefor Text"/>
                <a:ea typeface="Wix Madefor Text"/>
                <a:cs typeface="Wix Madefor Text"/>
                <a:sym typeface="Wix Madefor Text"/>
              </a:rPr>
              <a:t> Portfolio</a:t>
            </a:r>
            <a:endParaRPr b="1">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a:latin typeface="Wix Madefor Text"/>
                <a:ea typeface="Wix Madefor Text"/>
                <a:cs typeface="Wix Madefor Text"/>
                <a:sym typeface="Wix Madefor Text"/>
              </a:rPr>
              <a:t>Project portfolios can be helpful for containing school projects, or can be used like creative arts portfolios, but for projects rather than visual arts. If used for school, these kinds of portfolios might be helpful for teachers to assess and keep track of your projects, and/or for you to reflect on your learning journey. If used for professional purposes, these kinds of portfolios can help better explain and illustrate your work.</a:t>
            </a:r>
            <a:endParaRPr>
              <a:latin typeface="Wix Madefor Text"/>
              <a:ea typeface="Wix Madefor Text"/>
              <a:cs typeface="Wix Madefor Text"/>
              <a:sym typeface="Wix Madefor Text"/>
            </a:endParaRPr>
          </a:p>
        </p:txBody>
      </p:sp>
      <p:pic>
        <p:nvPicPr>
          <p:cNvPr id="162" name="Google Shape;162;p31"/>
          <p:cNvPicPr preferRelativeResize="0"/>
          <p:nvPr/>
        </p:nvPicPr>
        <p:blipFill>
          <a:blip r:embed="rId4">
            <a:alphaModFix/>
          </a:blip>
          <a:stretch>
            <a:fillRect/>
          </a:stretch>
        </p:blipFill>
        <p:spPr>
          <a:xfrm>
            <a:off x="3648700" y="870925"/>
            <a:ext cx="4656502" cy="26117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66" name="Shape 166"/>
        <p:cNvGrpSpPr/>
        <p:nvPr/>
      </p:nvGrpSpPr>
      <p:grpSpPr>
        <a:xfrm>
          <a:off x="0" y="0"/>
          <a:ext cx="0" cy="0"/>
          <a:chOff x="0" y="0"/>
          <a:chExt cx="0" cy="0"/>
        </a:xfrm>
      </p:grpSpPr>
      <p:sp>
        <p:nvSpPr>
          <p:cNvPr id="167" name="Google Shape;167;p32"/>
          <p:cNvSpPr txBox="1"/>
          <p:nvPr/>
        </p:nvSpPr>
        <p:spPr>
          <a:xfrm>
            <a:off x="4527122" y="1057862"/>
            <a:ext cx="3519000" cy="23529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What do you notice about this color palette?</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a:latin typeface="Wix Madefor Text"/>
                <a:ea typeface="Wix Madefor Text"/>
                <a:cs typeface="Wix Madefor Text"/>
                <a:sym typeface="Wix Madefor Text"/>
              </a:rPr>
              <a:t>Why do you think the designer made these choices?</a:t>
            </a:r>
            <a:endParaRPr>
              <a:latin typeface="Wix Madefor Text"/>
              <a:ea typeface="Wix Madefor Text"/>
              <a:cs typeface="Wix Madefor Text"/>
              <a:sym typeface="Wix Madefor Text"/>
            </a:endParaRPr>
          </a:p>
        </p:txBody>
      </p:sp>
      <p:pic>
        <p:nvPicPr>
          <p:cNvPr id="168" name="Google Shape;168;p32"/>
          <p:cNvPicPr preferRelativeResize="0"/>
          <p:nvPr/>
        </p:nvPicPr>
        <p:blipFill rotWithShape="1">
          <a:blip r:embed="rId3">
            <a:alphaModFix/>
          </a:blip>
          <a:srcRect b="1117" l="0" r="0" t="0"/>
          <a:stretch/>
        </p:blipFill>
        <p:spPr>
          <a:xfrm>
            <a:off x="3648700" y="745700"/>
            <a:ext cx="4656499" cy="2736925"/>
          </a:xfrm>
          <a:prstGeom prst="rect">
            <a:avLst/>
          </a:prstGeom>
          <a:noFill/>
          <a:ln>
            <a:noFill/>
          </a:ln>
          <a:effectLst>
            <a:outerShdw blurRad="142875" rotWithShape="0" algn="bl" dir="6960000" dist="76200">
              <a:srgbClr val="666666">
                <a:alpha val="19000"/>
              </a:srgbClr>
            </a:outerShdw>
          </a:effectLst>
        </p:spPr>
      </p:pic>
      <p:sp>
        <p:nvSpPr>
          <p:cNvPr id="169" name="Google Shape;169;p32"/>
          <p:cNvSpPr txBox="1"/>
          <p:nvPr/>
        </p:nvSpPr>
        <p:spPr>
          <a:xfrm>
            <a:off x="276400" y="745700"/>
            <a:ext cx="3231600" cy="38883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b="1" lang="en">
                <a:latin typeface="Wix Madefor Text"/>
                <a:ea typeface="Wix Madefor Text"/>
                <a:cs typeface="Wix Madefor Text"/>
                <a:sym typeface="Wix Madefor Text"/>
              </a:rPr>
              <a:t>Personal</a:t>
            </a:r>
            <a:r>
              <a:rPr b="1" lang="en">
                <a:latin typeface="Wix Madefor Text"/>
                <a:ea typeface="Wix Madefor Text"/>
                <a:cs typeface="Wix Madefor Text"/>
                <a:sym typeface="Wix Madefor Text"/>
              </a:rPr>
              <a:t> Portfolio</a:t>
            </a:r>
            <a:endParaRPr b="1">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a:latin typeface="Wix Madefor Text"/>
                <a:ea typeface="Wix Madefor Text"/>
                <a:cs typeface="Wix Madefor Text"/>
                <a:sym typeface="Wix Madefor Text"/>
              </a:rPr>
              <a:t>Portfolios don’t necessarily have to be about getting a job, getting into school, or getting graded — they can simply be for you! You can create a personal portfolio that serves as an online “About Me,” that tells people more about who you are and what you care about. Personal portfolios can be an amazing way to express yourself and discover your digital identity, too!</a:t>
            </a:r>
            <a:endParaRPr>
              <a:latin typeface="Wix Madefor Text"/>
              <a:ea typeface="Wix Madefor Text"/>
              <a:cs typeface="Wix Madefor Text"/>
              <a:sym typeface="Wix Madefor Text"/>
            </a:endParaRPr>
          </a:p>
        </p:txBody>
      </p:sp>
      <p:pic>
        <p:nvPicPr>
          <p:cNvPr id="170" name="Google Shape;170;p32"/>
          <p:cNvPicPr preferRelativeResize="0"/>
          <p:nvPr/>
        </p:nvPicPr>
        <p:blipFill>
          <a:blip r:embed="rId4">
            <a:alphaModFix/>
          </a:blip>
          <a:stretch>
            <a:fillRect/>
          </a:stretch>
        </p:blipFill>
        <p:spPr>
          <a:xfrm>
            <a:off x="3648700" y="866550"/>
            <a:ext cx="4656499" cy="263996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74" name="Shape 174"/>
        <p:cNvGrpSpPr/>
        <p:nvPr/>
      </p:nvGrpSpPr>
      <p:grpSpPr>
        <a:xfrm>
          <a:off x="0" y="0"/>
          <a:ext cx="0" cy="0"/>
          <a:chOff x="0" y="0"/>
          <a:chExt cx="0" cy="0"/>
        </a:xfrm>
      </p:grpSpPr>
      <p:sp>
        <p:nvSpPr>
          <p:cNvPr id="175" name="Google Shape;175;p33"/>
          <p:cNvSpPr txBox="1"/>
          <p:nvPr/>
        </p:nvSpPr>
        <p:spPr>
          <a:xfrm>
            <a:off x="4527122" y="1057862"/>
            <a:ext cx="3519000" cy="23529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What do you notice about this color palette?</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a:latin typeface="Wix Madefor Text"/>
                <a:ea typeface="Wix Madefor Text"/>
                <a:cs typeface="Wix Madefor Text"/>
                <a:sym typeface="Wix Madefor Text"/>
              </a:rPr>
              <a:t>Why do you think the designer made these choices?</a:t>
            </a:r>
            <a:endParaRPr>
              <a:latin typeface="Wix Madefor Text"/>
              <a:ea typeface="Wix Madefor Text"/>
              <a:cs typeface="Wix Madefor Text"/>
              <a:sym typeface="Wix Madefor Text"/>
            </a:endParaRPr>
          </a:p>
        </p:txBody>
      </p:sp>
      <p:pic>
        <p:nvPicPr>
          <p:cNvPr id="176" name="Google Shape;176;p33"/>
          <p:cNvPicPr preferRelativeResize="0"/>
          <p:nvPr/>
        </p:nvPicPr>
        <p:blipFill rotWithShape="1">
          <a:blip r:embed="rId3">
            <a:alphaModFix/>
          </a:blip>
          <a:srcRect b="1117" l="0" r="0" t="0"/>
          <a:stretch/>
        </p:blipFill>
        <p:spPr>
          <a:xfrm>
            <a:off x="3648700" y="745700"/>
            <a:ext cx="4656499" cy="2736925"/>
          </a:xfrm>
          <a:prstGeom prst="rect">
            <a:avLst/>
          </a:prstGeom>
          <a:noFill/>
          <a:ln>
            <a:noFill/>
          </a:ln>
          <a:effectLst>
            <a:outerShdw blurRad="142875" rotWithShape="0" algn="bl" dir="6960000" dist="76200">
              <a:srgbClr val="666666">
                <a:alpha val="19000"/>
              </a:srgbClr>
            </a:outerShdw>
          </a:effectLst>
        </p:spPr>
      </p:pic>
      <p:sp>
        <p:nvSpPr>
          <p:cNvPr id="177" name="Google Shape;177;p33"/>
          <p:cNvSpPr txBox="1"/>
          <p:nvPr/>
        </p:nvSpPr>
        <p:spPr>
          <a:xfrm>
            <a:off x="276400" y="745700"/>
            <a:ext cx="3231600" cy="38883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b="1" lang="en">
                <a:latin typeface="Wix Madefor Text"/>
                <a:ea typeface="Wix Madefor Text"/>
                <a:cs typeface="Wix Madefor Text"/>
                <a:sym typeface="Wix Madefor Text"/>
              </a:rPr>
              <a:t>A combination</a:t>
            </a:r>
            <a:endParaRPr b="1">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a:latin typeface="Wix Madefor Text"/>
                <a:ea typeface="Wix Madefor Text"/>
                <a:cs typeface="Wix Madefor Text"/>
                <a:sym typeface="Wix Madefor Text"/>
              </a:rPr>
              <a:t>Many portfolios don’t fall into a single category — for example, Creative Arts portfolios can be used as online resumes, and project portfolios can include visual work. It’s up to you to figure out a combination that makes sense for your needs. </a:t>
            </a:r>
            <a:endParaRPr>
              <a:latin typeface="Wix Madefor Text"/>
              <a:ea typeface="Wix Madefor Text"/>
              <a:cs typeface="Wix Madefor Text"/>
              <a:sym typeface="Wix Madefor Text"/>
            </a:endParaRPr>
          </a:p>
        </p:txBody>
      </p:sp>
      <p:pic>
        <p:nvPicPr>
          <p:cNvPr id="178" name="Google Shape;178;p33"/>
          <p:cNvPicPr preferRelativeResize="0"/>
          <p:nvPr/>
        </p:nvPicPr>
        <p:blipFill>
          <a:blip r:embed="rId4">
            <a:alphaModFix/>
          </a:blip>
          <a:stretch>
            <a:fillRect/>
          </a:stretch>
        </p:blipFill>
        <p:spPr>
          <a:xfrm>
            <a:off x="3648700" y="854900"/>
            <a:ext cx="4656501" cy="262772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82" name="Shape 182"/>
        <p:cNvGrpSpPr/>
        <p:nvPr/>
      </p:nvGrpSpPr>
      <p:grpSpPr>
        <a:xfrm>
          <a:off x="0" y="0"/>
          <a:ext cx="0" cy="0"/>
          <a:chOff x="0" y="0"/>
          <a:chExt cx="0" cy="0"/>
        </a:xfrm>
      </p:grpSpPr>
      <p:sp>
        <p:nvSpPr>
          <p:cNvPr id="183" name="Google Shape;183;p34"/>
          <p:cNvSpPr txBox="1"/>
          <p:nvPr>
            <p:ph type="title"/>
          </p:nvPr>
        </p:nvSpPr>
        <p:spPr>
          <a:xfrm>
            <a:off x="677100" y="0"/>
            <a:ext cx="67650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500">
                <a:solidFill>
                  <a:srgbClr val="FFFFFF"/>
                </a:solidFill>
                <a:latin typeface="Wix Madefor Text"/>
                <a:ea typeface="Wix Madefor Text"/>
                <a:cs typeface="Wix Madefor Text"/>
                <a:sym typeface="Wix Madefor Text"/>
              </a:rPr>
              <a:t>Create</a:t>
            </a:r>
            <a:endParaRPr b="1" sz="45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000">
                <a:solidFill>
                  <a:srgbClr val="FFFFFF"/>
                </a:solidFill>
                <a:latin typeface="Wix Madefor Text"/>
                <a:ea typeface="Wix Madefor Text"/>
                <a:cs typeface="Wix Madefor Text"/>
                <a:sym typeface="Wix Madefor Text"/>
              </a:rPr>
              <a:t>What will your portfolio include?</a:t>
            </a:r>
            <a:endParaRPr sz="2000">
              <a:solidFill>
                <a:srgbClr val="FFFFFF"/>
              </a:solidFill>
              <a:latin typeface="Wix Madefor Text"/>
              <a:ea typeface="Wix Madefor Text"/>
              <a:cs typeface="Wix Madefor Text"/>
              <a:sym typeface="Wix Madefor Text"/>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87" name="Shape 187"/>
        <p:cNvGrpSpPr/>
        <p:nvPr/>
      </p:nvGrpSpPr>
      <p:grpSpPr>
        <a:xfrm>
          <a:off x="0" y="0"/>
          <a:ext cx="0" cy="0"/>
          <a:chOff x="0" y="0"/>
          <a:chExt cx="0" cy="0"/>
        </a:xfrm>
      </p:grpSpPr>
      <p:sp>
        <p:nvSpPr>
          <p:cNvPr id="188" name="Google Shape;188;p35"/>
          <p:cNvSpPr txBox="1"/>
          <p:nvPr>
            <p:ph type="title"/>
          </p:nvPr>
        </p:nvSpPr>
        <p:spPr>
          <a:xfrm>
            <a:off x="491775" y="1198625"/>
            <a:ext cx="68031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What will your portfolio include?</a:t>
            </a:r>
            <a:endParaRPr b="1" sz="3200">
              <a:latin typeface="Wix Madefor Text"/>
              <a:ea typeface="Wix Madefor Text"/>
              <a:cs typeface="Wix Madefor Text"/>
              <a:sym typeface="Wix Madefor Text"/>
            </a:endParaRPr>
          </a:p>
        </p:txBody>
      </p:sp>
      <p:sp>
        <p:nvSpPr>
          <p:cNvPr id="189" name="Google Shape;189;p35"/>
          <p:cNvSpPr txBox="1"/>
          <p:nvPr/>
        </p:nvSpPr>
        <p:spPr>
          <a:xfrm>
            <a:off x="491775" y="2058950"/>
            <a:ext cx="7407000" cy="14724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000"/>
              </a:spcAft>
              <a:buNone/>
            </a:pPr>
            <a:r>
              <a:rPr lang="en">
                <a:latin typeface="Wix Madefor Text"/>
                <a:ea typeface="Wix Madefor Text"/>
                <a:cs typeface="Wix Madefor Text"/>
                <a:sym typeface="Wix Madefor Text"/>
              </a:rPr>
              <a:t>When it comes to portfolios, quality is usually valued more than quantity. Use your </a:t>
            </a:r>
            <a:r>
              <a:rPr b="1" lang="en">
                <a:latin typeface="Wix Madefor Text"/>
                <a:ea typeface="Wix Madefor Text"/>
                <a:cs typeface="Wix Madefor Text"/>
                <a:sym typeface="Wix Madefor Text"/>
              </a:rPr>
              <a:t>Design Journal</a:t>
            </a:r>
            <a:r>
              <a:rPr lang="en">
                <a:latin typeface="Wix Madefor Text"/>
                <a:ea typeface="Wix Madefor Text"/>
                <a:cs typeface="Wix Madefor Text"/>
                <a:sym typeface="Wix Madefor Text"/>
              </a:rPr>
              <a:t> to brainstorm what your portfolios might include. You can do this however you’d like: a paragraph, a list, links — whatever works for you!</a:t>
            </a:r>
            <a:endParaRPr>
              <a:latin typeface="Wix Madefor Text"/>
              <a:ea typeface="Wix Madefor Text"/>
              <a:cs typeface="Wix Madefor Text"/>
              <a:sym typeface="Wix Madefor Text"/>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93" name="Shape 193"/>
        <p:cNvGrpSpPr/>
        <p:nvPr/>
      </p:nvGrpSpPr>
      <p:grpSpPr>
        <a:xfrm>
          <a:off x="0" y="0"/>
          <a:ext cx="0" cy="0"/>
          <a:chOff x="0" y="0"/>
          <a:chExt cx="0" cy="0"/>
        </a:xfrm>
      </p:grpSpPr>
      <p:sp>
        <p:nvSpPr>
          <p:cNvPr id="194" name="Google Shape;194;p36"/>
          <p:cNvSpPr txBox="1"/>
          <p:nvPr>
            <p:ph type="title"/>
          </p:nvPr>
        </p:nvSpPr>
        <p:spPr>
          <a:xfrm>
            <a:off x="491775" y="1198625"/>
            <a:ext cx="68031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Pick a template</a:t>
            </a:r>
            <a:endParaRPr b="1" sz="3200">
              <a:latin typeface="Wix Madefor Text"/>
              <a:ea typeface="Wix Madefor Text"/>
              <a:cs typeface="Wix Madefor Text"/>
              <a:sym typeface="Wix Madefor Text"/>
            </a:endParaRPr>
          </a:p>
        </p:txBody>
      </p:sp>
      <p:sp>
        <p:nvSpPr>
          <p:cNvPr id="195" name="Google Shape;195;p36"/>
          <p:cNvSpPr txBox="1"/>
          <p:nvPr/>
        </p:nvSpPr>
        <p:spPr>
          <a:xfrm>
            <a:off x="491775" y="2058950"/>
            <a:ext cx="7407000" cy="17277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Navigate to Wix Tomorrow Classroom, and head to the “Templates” tab on the top of the platform. Try out a template, see how it feels, and move on to a different template as you’d like. </a:t>
            </a:r>
            <a:endParaRPr>
              <a:latin typeface="Wix Madefor Text"/>
              <a:ea typeface="Wix Madefor Text"/>
              <a:cs typeface="Wix Madefor Text"/>
              <a:sym typeface="Wix Madefor Text"/>
            </a:endParaRPr>
          </a:p>
          <a:p>
            <a:pPr indent="0" lvl="0" marL="0" rtl="0" algn="l">
              <a:lnSpc>
                <a:spcPct val="130000"/>
              </a:lnSpc>
              <a:spcBef>
                <a:spcPts val="1000"/>
              </a:spcBef>
              <a:spcAft>
                <a:spcPts val="1000"/>
              </a:spcAft>
              <a:buNone/>
            </a:pPr>
            <a:r>
              <a:rPr lang="en">
                <a:latin typeface="Wix Madefor Text"/>
                <a:ea typeface="Wix Madefor Text"/>
                <a:cs typeface="Wix Madefor Text"/>
                <a:sym typeface="Wix Madefor Text"/>
              </a:rPr>
              <a:t>Remember, once you commit to a template, you can’t change your template, but you can change every element in it.</a:t>
            </a:r>
            <a:endParaRPr>
              <a:latin typeface="Wix Madefor Text"/>
              <a:ea typeface="Wix Madefor Text"/>
              <a:cs typeface="Wix Madefor Text"/>
              <a:sym typeface="Wix Madefor Tex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p19"/>
          <p:cNvSpPr txBox="1"/>
          <p:nvPr>
            <p:ph type="title"/>
          </p:nvPr>
        </p:nvSpPr>
        <p:spPr>
          <a:xfrm>
            <a:off x="673638" y="6605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rgbClr val="1F77FF"/>
                </a:solidFill>
                <a:latin typeface="Wix Madefor Text"/>
                <a:ea typeface="Wix Madefor Text"/>
                <a:cs typeface="Wix Madefor Text"/>
                <a:sym typeface="Wix Madefor Text"/>
              </a:rPr>
              <a:t>Big Ideas</a:t>
            </a:r>
            <a:endParaRPr b="1" sz="3200">
              <a:solidFill>
                <a:srgbClr val="1F77FF"/>
              </a:solidFill>
              <a:latin typeface="Wix Madefor Text"/>
              <a:ea typeface="Wix Madefor Text"/>
              <a:cs typeface="Wix Madefor Text"/>
              <a:sym typeface="Wix Madefor Text"/>
            </a:endParaRPr>
          </a:p>
        </p:txBody>
      </p:sp>
      <p:sp>
        <p:nvSpPr>
          <p:cNvPr id="83" name="Google Shape;83;p19"/>
          <p:cNvSpPr txBox="1"/>
          <p:nvPr/>
        </p:nvSpPr>
        <p:spPr>
          <a:xfrm>
            <a:off x="673650" y="1505875"/>
            <a:ext cx="5929200" cy="21171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1F77FF"/>
              </a:buClr>
              <a:buSzPts val="1400"/>
              <a:buFont typeface="Wix Madefor Text"/>
              <a:buChar char="●"/>
            </a:pPr>
            <a:r>
              <a:rPr lang="en">
                <a:latin typeface="Wix Madefor Text"/>
                <a:ea typeface="Wix Madefor Text"/>
                <a:cs typeface="Wix Madefor Text"/>
                <a:sym typeface="Wix Madefor Text"/>
              </a:rPr>
              <a:t>A portfolio is a way for you to carve out your own slice of the internet.</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1F77FF"/>
              </a:buClr>
              <a:buSzPts val="1400"/>
              <a:buFont typeface="Wix Madefor Text"/>
              <a:buChar char="●"/>
            </a:pPr>
            <a:r>
              <a:rPr lang="en">
                <a:latin typeface="Wix Madefor Text"/>
                <a:ea typeface="Wix Madefor Text"/>
                <a:cs typeface="Wix Madefor Text"/>
                <a:sym typeface="Wix Madefor Text"/>
              </a:rPr>
              <a:t>There are many different kinds of portfolios; choosing the one you make depends on how you plan to use it and what you want to show off.</a:t>
            </a:r>
            <a:endParaRPr>
              <a:latin typeface="Wix Madefor Text"/>
              <a:ea typeface="Wix Madefor Text"/>
              <a:cs typeface="Wix Madefor Text"/>
              <a:sym typeface="Wix Madefor Text"/>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99" name="Shape 199"/>
        <p:cNvGrpSpPr/>
        <p:nvPr/>
      </p:nvGrpSpPr>
      <p:grpSpPr>
        <a:xfrm>
          <a:off x="0" y="0"/>
          <a:ext cx="0" cy="0"/>
          <a:chOff x="0" y="0"/>
          <a:chExt cx="0" cy="0"/>
        </a:xfrm>
      </p:grpSpPr>
      <p:sp>
        <p:nvSpPr>
          <p:cNvPr id="200" name="Google Shape;200;p37"/>
          <p:cNvSpPr txBox="1"/>
          <p:nvPr>
            <p:ph type="title"/>
          </p:nvPr>
        </p:nvSpPr>
        <p:spPr>
          <a:xfrm>
            <a:off x="677100" y="0"/>
            <a:ext cx="69918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Share &amp; Reflect</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What template works best for you?</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04" name="Shape 204"/>
        <p:cNvGrpSpPr/>
        <p:nvPr/>
      </p:nvGrpSpPr>
      <p:grpSpPr>
        <a:xfrm>
          <a:off x="0" y="0"/>
          <a:ext cx="0" cy="0"/>
          <a:chOff x="0" y="0"/>
          <a:chExt cx="0" cy="0"/>
        </a:xfrm>
      </p:grpSpPr>
      <p:sp>
        <p:nvSpPr>
          <p:cNvPr id="205" name="Google Shape;205;p38"/>
          <p:cNvSpPr txBox="1"/>
          <p:nvPr>
            <p:ph type="title"/>
          </p:nvPr>
        </p:nvSpPr>
        <p:spPr>
          <a:xfrm>
            <a:off x="491775" y="594075"/>
            <a:ext cx="71166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What template works best for you?</a:t>
            </a:r>
            <a:endParaRPr b="1" sz="3200">
              <a:latin typeface="Wix Madefor Text"/>
              <a:ea typeface="Wix Madefor Text"/>
              <a:cs typeface="Wix Madefor Text"/>
              <a:sym typeface="Wix Madefor Text"/>
            </a:endParaRPr>
          </a:p>
          <a:p>
            <a:pPr indent="0" lvl="0" marL="0" rtl="0" algn="l">
              <a:spcBef>
                <a:spcPts val="0"/>
              </a:spcBef>
              <a:spcAft>
                <a:spcPts val="0"/>
              </a:spcAft>
              <a:buNone/>
            </a:pPr>
            <a:r>
              <a:t/>
            </a:r>
            <a:endParaRPr b="1" sz="3200">
              <a:latin typeface="Wix Madefor Text"/>
              <a:ea typeface="Wix Madefor Text"/>
              <a:cs typeface="Wix Madefor Text"/>
              <a:sym typeface="Wix Madefor Text"/>
            </a:endParaRPr>
          </a:p>
          <a:p>
            <a:pPr indent="0" lvl="0" marL="0" rtl="0" algn="l">
              <a:spcBef>
                <a:spcPts val="0"/>
              </a:spcBef>
              <a:spcAft>
                <a:spcPts val="0"/>
              </a:spcAft>
              <a:buNone/>
            </a:pPr>
            <a:r>
              <a:t/>
            </a:r>
            <a:endParaRPr b="1" sz="3200">
              <a:latin typeface="Wix Madefor Text"/>
              <a:ea typeface="Wix Madefor Text"/>
              <a:cs typeface="Wix Madefor Text"/>
              <a:sym typeface="Wix Madefor Text"/>
            </a:endParaRPr>
          </a:p>
        </p:txBody>
      </p:sp>
      <p:sp>
        <p:nvSpPr>
          <p:cNvPr id="206" name="Google Shape;206;p38"/>
          <p:cNvSpPr txBox="1"/>
          <p:nvPr/>
        </p:nvSpPr>
        <p:spPr>
          <a:xfrm>
            <a:off x="491775" y="1454400"/>
            <a:ext cx="6657300" cy="31584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Turn to each other and share your work so far. You can use their Design Journal to jot down answers to these reflection questions: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Why did you choose the template that you chose?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Is there anything you’d like to add or change to your template?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How are you planning on showcasing your work? Will your site be one page, or a series of inner pages?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SzPts val="1400"/>
              <a:buFont typeface="Wix Madefor Text"/>
              <a:buChar char="●"/>
            </a:pPr>
            <a:r>
              <a:rPr lang="en">
                <a:latin typeface="Wix Madefor Text"/>
                <a:ea typeface="Wix Madefor Text"/>
                <a:cs typeface="Wix Madefor Text"/>
                <a:sym typeface="Wix Madefor Text"/>
              </a:rPr>
              <a:t>What other ideas do you have for your site?</a:t>
            </a:r>
            <a:endParaRPr>
              <a:latin typeface="Wix Madefor Text"/>
              <a:ea typeface="Wix Madefor Text"/>
              <a:cs typeface="Wix Madefor Text"/>
              <a:sym typeface="Wix Madefor Text"/>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39"/>
          <p:cNvSpPr txBox="1"/>
          <p:nvPr/>
        </p:nvSpPr>
        <p:spPr>
          <a:xfrm>
            <a:off x="238800" y="4379800"/>
            <a:ext cx="4263300" cy="532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50">
                <a:solidFill>
                  <a:srgbClr val="FFFFFF"/>
                </a:solidFill>
              </a:rPr>
              <a:t>This presentation is provided for educational purposes only and in accordance with the Wix Tomorrow platform. © 2025 Wix.com, Inc.</a:t>
            </a:r>
            <a:endParaRPr sz="1050">
              <a:solidFill>
                <a:srgbClr val="FFFFFF"/>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7" name="Shape 87"/>
        <p:cNvGrpSpPr/>
        <p:nvPr/>
      </p:nvGrpSpPr>
      <p:grpSpPr>
        <a:xfrm>
          <a:off x="0" y="0"/>
          <a:ext cx="0" cy="0"/>
          <a:chOff x="0" y="0"/>
          <a:chExt cx="0" cy="0"/>
        </a:xfrm>
      </p:grpSpPr>
      <p:sp>
        <p:nvSpPr>
          <p:cNvPr id="88" name="Google Shape;88;p20"/>
          <p:cNvSpPr txBox="1"/>
          <p:nvPr>
            <p:ph type="title"/>
          </p:nvPr>
        </p:nvSpPr>
        <p:spPr>
          <a:xfrm>
            <a:off x="673638" y="5843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accent1"/>
                </a:solidFill>
                <a:latin typeface="Wix Madefor Text"/>
                <a:ea typeface="Wix Madefor Text"/>
                <a:cs typeface="Wix Madefor Text"/>
                <a:sym typeface="Wix Madefor Text"/>
              </a:rPr>
              <a:t>Objectives</a:t>
            </a:r>
            <a:endParaRPr b="1" sz="3200">
              <a:solidFill>
                <a:schemeClr val="accent1"/>
              </a:solidFill>
              <a:latin typeface="Wix Madefor Text"/>
              <a:ea typeface="Wix Madefor Text"/>
              <a:cs typeface="Wix Madefor Text"/>
              <a:sym typeface="Wix Madefor Text"/>
            </a:endParaRPr>
          </a:p>
        </p:txBody>
      </p:sp>
      <p:sp>
        <p:nvSpPr>
          <p:cNvPr id="89" name="Google Shape;89;p20"/>
          <p:cNvSpPr txBox="1"/>
          <p:nvPr/>
        </p:nvSpPr>
        <p:spPr>
          <a:xfrm>
            <a:off x="673650" y="1421900"/>
            <a:ext cx="5180100" cy="2901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1F77FF"/>
              </a:buClr>
              <a:buSzPts val="1400"/>
              <a:buFont typeface="Wix Madefor Text"/>
              <a:buChar char="●"/>
            </a:pPr>
            <a:r>
              <a:rPr lang="en">
                <a:latin typeface="Wix Madefor Text"/>
                <a:ea typeface="Wix Madefor Text"/>
                <a:cs typeface="Wix Madefor Text"/>
                <a:sym typeface="Wix Madefor Text"/>
              </a:rPr>
              <a:t>Students will explore what a portfolio is and when it can be helpful to have a portfolio.</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1F77FF"/>
              </a:buClr>
              <a:buSzPts val="1400"/>
              <a:buFont typeface="Wix Madefor Text"/>
              <a:buChar char="●"/>
            </a:pPr>
            <a:r>
              <a:rPr lang="en">
                <a:latin typeface="Wix Madefor Text"/>
                <a:ea typeface="Wix Madefor Text"/>
                <a:cs typeface="Wix Madefor Text"/>
                <a:sym typeface="Wix Madefor Text"/>
              </a:rPr>
              <a:t>Students will explore different kinds of portfolios and examine their different purposes.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1F77FF"/>
              </a:buClr>
              <a:buSzPts val="1400"/>
              <a:buFont typeface="Wix Madefor Text"/>
              <a:buChar char="●"/>
            </a:pPr>
            <a:r>
              <a:rPr lang="en">
                <a:latin typeface="Wix Madefor Text"/>
                <a:ea typeface="Wix Madefor Text"/>
                <a:cs typeface="Wix Madefor Text"/>
                <a:sym typeface="Wix Madefor Text"/>
              </a:rPr>
              <a:t>Students will pick a portfolio direction by choosing a template, then start gathering content for their portfolios.</a:t>
            </a:r>
            <a:endParaRPr>
              <a:latin typeface="Wix Madefor Text"/>
              <a:ea typeface="Wix Madefor Text"/>
              <a:cs typeface="Wix Madefor Text"/>
              <a:sym typeface="Wix Madefor Tex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3" name="Shape 93"/>
        <p:cNvGrpSpPr/>
        <p:nvPr/>
      </p:nvGrpSpPr>
      <p:grpSpPr>
        <a:xfrm>
          <a:off x="0" y="0"/>
          <a:ext cx="0" cy="0"/>
          <a:chOff x="0" y="0"/>
          <a:chExt cx="0" cy="0"/>
        </a:xfrm>
      </p:grpSpPr>
      <p:sp>
        <p:nvSpPr>
          <p:cNvPr id="94" name="Google Shape;94;p21"/>
          <p:cNvSpPr txBox="1"/>
          <p:nvPr>
            <p:ph type="title"/>
          </p:nvPr>
        </p:nvSpPr>
        <p:spPr>
          <a:xfrm>
            <a:off x="673638" y="60648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dk2"/>
                </a:solidFill>
                <a:latin typeface="Wix Madefor Text"/>
                <a:ea typeface="Wix Madefor Text"/>
                <a:cs typeface="Wix Madefor Text"/>
                <a:sym typeface="Wix Madefor Text"/>
              </a:rPr>
              <a:t>Agenda</a:t>
            </a:r>
            <a:endParaRPr b="1" sz="3200">
              <a:solidFill>
                <a:schemeClr val="dk2"/>
              </a:solidFill>
              <a:latin typeface="Wix Madefor Text"/>
              <a:ea typeface="Wix Madefor Text"/>
              <a:cs typeface="Wix Madefor Text"/>
              <a:sym typeface="Wix Madefor Text"/>
            </a:endParaRPr>
          </a:p>
        </p:txBody>
      </p:sp>
      <p:sp>
        <p:nvSpPr>
          <p:cNvPr id="95" name="Google Shape;95;p21"/>
          <p:cNvSpPr txBox="1"/>
          <p:nvPr/>
        </p:nvSpPr>
        <p:spPr>
          <a:xfrm>
            <a:off x="670150" y="1404425"/>
            <a:ext cx="4375500" cy="1572600"/>
          </a:xfrm>
          <a:prstGeom prst="rect">
            <a:avLst/>
          </a:prstGeom>
          <a:noFill/>
          <a:ln>
            <a:noFill/>
          </a:ln>
        </p:spPr>
        <p:txBody>
          <a:bodyPr anchorCtr="0" anchor="t" bIns="91425" lIns="91425" spcFirstLastPara="1" rIns="91425" wrap="square" tIns="91425">
            <a:noAutofit/>
          </a:bodyPr>
          <a:lstStyle/>
          <a:p>
            <a:pPr indent="-342900" lvl="0" marL="457200" rtl="0" algn="l">
              <a:lnSpc>
                <a:spcPct val="150000"/>
              </a:lnSpc>
              <a:spcBef>
                <a:spcPts val="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Explore</a:t>
            </a:r>
            <a:r>
              <a:rPr lang="en" sz="1800">
                <a:latin typeface="Wix Madefor Text"/>
                <a:ea typeface="Wix Madefor Text"/>
                <a:cs typeface="Wix Madefor Text"/>
                <a:sym typeface="Wix Madefor Text"/>
              </a:rPr>
              <a:t> (20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Create</a:t>
            </a:r>
            <a:r>
              <a:rPr lang="en" sz="1800">
                <a:latin typeface="Wix Madefor Text"/>
                <a:ea typeface="Wix Madefor Text"/>
                <a:cs typeface="Wix Madefor Text"/>
                <a:sym typeface="Wix Madefor Text"/>
              </a:rPr>
              <a:t> (20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1000"/>
              </a:spcAft>
              <a:buClr>
                <a:srgbClr val="1F77FF"/>
              </a:buClr>
              <a:buSzPts val="1800"/>
              <a:buFont typeface="Wix Madefor Text"/>
              <a:buChar char="●"/>
            </a:pPr>
            <a:r>
              <a:rPr b="1" lang="en" sz="1800">
                <a:latin typeface="Wix Madefor Text"/>
                <a:ea typeface="Wix Madefor Text"/>
                <a:cs typeface="Wix Madefor Text"/>
                <a:sym typeface="Wix Madefor Text"/>
              </a:rPr>
              <a:t>Share &amp; Reflect</a:t>
            </a:r>
            <a:r>
              <a:rPr lang="en" sz="1800">
                <a:latin typeface="Wix Madefor Text"/>
                <a:ea typeface="Wix Madefor Text"/>
                <a:cs typeface="Wix Madefor Text"/>
                <a:sym typeface="Wix Madefor Text"/>
              </a:rPr>
              <a:t> (5 mins)</a:t>
            </a:r>
            <a:endParaRPr sz="1800">
              <a:latin typeface="Wix Madefor Text"/>
              <a:ea typeface="Wix Madefor Text"/>
              <a:cs typeface="Wix Madefor Text"/>
              <a:sym typeface="Wix Madefor Tex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99" name="Shape 99"/>
        <p:cNvGrpSpPr/>
        <p:nvPr/>
      </p:nvGrpSpPr>
      <p:grpSpPr>
        <a:xfrm>
          <a:off x="0" y="0"/>
          <a:ext cx="0" cy="0"/>
          <a:chOff x="0" y="0"/>
          <a:chExt cx="0" cy="0"/>
        </a:xfrm>
      </p:grpSpPr>
      <p:sp>
        <p:nvSpPr>
          <p:cNvPr id="100" name="Google Shape;100;p22"/>
          <p:cNvSpPr txBox="1"/>
          <p:nvPr>
            <p:ph type="title"/>
          </p:nvPr>
        </p:nvSpPr>
        <p:spPr>
          <a:xfrm>
            <a:off x="677100" y="0"/>
            <a:ext cx="67650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Explore</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000">
                <a:solidFill>
                  <a:srgbClr val="FFFFFF"/>
                </a:solidFill>
                <a:latin typeface="Wix Madefor Text"/>
                <a:ea typeface="Wix Madefor Text"/>
                <a:cs typeface="Wix Madefor Text"/>
                <a:sym typeface="Wix Madefor Text"/>
              </a:rPr>
              <a:t>What is a portfolio and when are they useful?</a:t>
            </a:r>
            <a:endParaRPr sz="2000">
              <a:solidFill>
                <a:srgbClr val="FFFFFF"/>
              </a:solidFill>
              <a:latin typeface="Wix Madefor Text"/>
              <a:ea typeface="Wix Madefor Text"/>
              <a:cs typeface="Wix Madefor Text"/>
              <a:sym typeface="Wix Madefor Tex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4" name="Shape 104"/>
        <p:cNvGrpSpPr/>
        <p:nvPr/>
      </p:nvGrpSpPr>
      <p:grpSpPr>
        <a:xfrm>
          <a:off x="0" y="0"/>
          <a:ext cx="0" cy="0"/>
          <a:chOff x="0" y="0"/>
          <a:chExt cx="0" cy="0"/>
        </a:xfrm>
      </p:grpSpPr>
      <p:pic>
        <p:nvPicPr>
          <p:cNvPr id="105" name="Google Shape;105;p23"/>
          <p:cNvPicPr preferRelativeResize="0"/>
          <p:nvPr/>
        </p:nvPicPr>
        <p:blipFill rotWithShape="1">
          <a:blip r:embed="rId3">
            <a:alphaModFix/>
          </a:blip>
          <a:srcRect b="1117" l="0" r="0" t="0"/>
          <a:stretch/>
        </p:blipFill>
        <p:spPr>
          <a:xfrm>
            <a:off x="3569175" y="1288275"/>
            <a:ext cx="4673851" cy="2367175"/>
          </a:xfrm>
          <a:prstGeom prst="rect">
            <a:avLst/>
          </a:prstGeom>
          <a:noFill/>
          <a:ln>
            <a:noFill/>
          </a:ln>
          <a:effectLst>
            <a:outerShdw blurRad="142875" rotWithShape="0" algn="bl" dir="6960000" dist="76200">
              <a:srgbClr val="666666">
                <a:alpha val="19000"/>
              </a:srgbClr>
            </a:outerShdw>
          </a:effectLst>
        </p:spPr>
      </p:pic>
      <p:sp>
        <p:nvSpPr>
          <p:cNvPr id="106" name="Google Shape;106;p23"/>
          <p:cNvSpPr txBox="1"/>
          <p:nvPr/>
        </p:nvSpPr>
        <p:spPr>
          <a:xfrm>
            <a:off x="432025" y="921900"/>
            <a:ext cx="2781300" cy="32997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How would you describe this portfolio? What is it for?</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rPr lang="en">
                <a:latin typeface="Wix Madefor Text"/>
                <a:ea typeface="Wix Madefor Text"/>
                <a:cs typeface="Wix Madefor Text"/>
                <a:sym typeface="Wix Madefor Text"/>
              </a:rPr>
              <a:t>What kind of person do you think made this portfolio?</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rPr lang="en">
                <a:latin typeface="Wix Madefor Text"/>
                <a:ea typeface="Wix Madefor Text"/>
                <a:cs typeface="Wix Madefor Text"/>
                <a:sym typeface="Wix Madefor Text"/>
              </a:rPr>
              <a:t>Why do you think they need a portfolio?</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a:latin typeface="Wix Madefor Text"/>
                <a:ea typeface="Wix Madefor Text"/>
                <a:cs typeface="Wix Madefor Text"/>
                <a:sym typeface="Wix Madefor Text"/>
              </a:rPr>
              <a:t>What do you notice about the way information is displayed on this website?</a:t>
            </a:r>
            <a:endParaRPr>
              <a:latin typeface="Wix Madefor Text"/>
              <a:ea typeface="Wix Madefor Text"/>
              <a:cs typeface="Wix Madefor Text"/>
              <a:sym typeface="Wix Madefor Text"/>
            </a:endParaRPr>
          </a:p>
        </p:txBody>
      </p:sp>
      <p:pic>
        <p:nvPicPr>
          <p:cNvPr id="107" name="Google Shape;107;p23">
            <a:hlinkClick r:id="rId4"/>
          </p:cNvPr>
          <p:cNvPicPr preferRelativeResize="0"/>
          <p:nvPr/>
        </p:nvPicPr>
        <p:blipFill>
          <a:blip r:embed="rId5">
            <a:alphaModFix/>
          </a:blip>
          <a:stretch>
            <a:fillRect/>
          </a:stretch>
        </p:blipFill>
        <p:spPr>
          <a:xfrm>
            <a:off x="3569175" y="1398763"/>
            <a:ext cx="4673850" cy="225667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1" name="Shape 111"/>
        <p:cNvGrpSpPr/>
        <p:nvPr/>
      </p:nvGrpSpPr>
      <p:grpSpPr>
        <a:xfrm>
          <a:off x="0" y="0"/>
          <a:ext cx="0" cy="0"/>
          <a:chOff x="0" y="0"/>
          <a:chExt cx="0" cy="0"/>
        </a:xfrm>
      </p:grpSpPr>
      <p:pic>
        <p:nvPicPr>
          <p:cNvPr id="112" name="Google Shape;112;p24"/>
          <p:cNvPicPr preferRelativeResize="0"/>
          <p:nvPr/>
        </p:nvPicPr>
        <p:blipFill rotWithShape="1">
          <a:blip r:embed="rId3">
            <a:alphaModFix/>
          </a:blip>
          <a:srcRect b="1117" l="0" r="0" t="0"/>
          <a:stretch/>
        </p:blipFill>
        <p:spPr>
          <a:xfrm>
            <a:off x="3569175" y="1212800"/>
            <a:ext cx="4673851" cy="2478200"/>
          </a:xfrm>
          <a:prstGeom prst="rect">
            <a:avLst/>
          </a:prstGeom>
          <a:noFill/>
          <a:ln>
            <a:noFill/>
          </a:ln>
          <a:effectLst>
            <a:outerShdw blurRad="142875" rotWithShape="0" algn="bl" dir="6960000" dist="76200">
              <a:srgbClr val="666666">
                <a:alpha val="19000"/>
              </a:srgbClr>
            </a:outerShdw>
          </a:effectLst>
        </p:spPr>
      </p:pic>
      <p:sp>
        <p:nvSpPr>
          <p:cNvPr id="113" name="Google Shape;113;p24"/>
          <p:cNvSpPr txBox="1"/>
          <p:nvPr/>
        </p:nvSpPr>
        <p:spPr>
          <a:xfrm>
            <a:off x="432025" y="921900"/>
            <a:ext cx="2781300" cy="32997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How would you describe this portfolio? What is it for?</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rPr lang="en">
                <a:latin typeface="Wix Madefor Text"/>
                <a:ea typeface="Wix Madefor Text"/>
                <a:cs typeface="Wix Madefor Text"/>
                <a:sym typeface="Wix Madefor Text"/>
              </a:rPr>
              <a:t>What kind of person do you think made this portfolio?</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rPr lang="en">
                <a:latin typeface="Wix Madefor Text"/>
                <a:ea typeface="Wix Madefor Text"/>
                <a:cs typeface="Wix Madefor Text"/>
                <a:sym typeface="Wix Madefor Text"/>
              </a:rPr>
              <a:t>Why do you think they need a portfolio?</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a:latin typeface="Wix Madefor Text"/>
                <a:ea typeface="Wix Madefor Text"/>
                <a:cs typeface="Wix Madefor Text"/>
                <a:sym typeface="Wix Madefor Text"/>
              </a:rPr>
              <a:t>What do you notice about the way information is displayed on this website?</a:t>
            </a:r>
            <a:endParaRPr>
              <a:latin typeface="Wix Madefor Text"/>
              <a:ea typeface="Wix Madefor Text"/>
              <a:cs typeface="Wix Madefor Text"/>
              <a:sym typeface="Wix Madefor Text"/>
            </a:endParaRPr>
          </a:p>
        </p:txBody>
      </p:sp>
      <p:pic>
        <p:nvPicPr>
          <p:cNvPr id="114" name="Google Shape;114;p24">
            <a:hlinkClick r:id="rId4"/>
          </p:cNvPr>
          <p:cNvPicPr preferRelativeResize="0"/>
          <p:nvPr/>
        </p:nvPicPr>
        <p:blipFill rotWithShape="1">
          <a:blip r:embed="rId5">
            <a:alphaModFix/>
          </a:blip>
          <a:srcRect b="2827" l="0" r="0" t="0"/>
          <a:stretch/>
        </p:blipFill>
        <p:spPr>
          <a:xfrm>
            <a:off x="3569175" y="1323825"/>
            <a:ext cx="4659825" cy="23671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8" name="Shape 118"/>
        <p:cNvGrpSpPr/>
        <p:nvPr/>
      </p:nvGrpSpPr>
      <p:grpSpPr>
        <a:xfrm>
          <a:off x="0" y="0"/>
          <a:ext cx="0" cy="0"/>
          <a:chOff x="0" y="0"/>
          <a:chExt cx="0" cy="0"/>
        </a:xfrm>
      </p:grpSpPr>
      <p:pic>
        <p:nvPicPr>
          <p:cNvPr id="119" name="Google Shape;119;p25"/>
          <p:cNvPicPr preferRelativeResize="0"/>
          <p:nvPr/>
        </p:nvPicPr>
        <p:blipFill rotWithShape="1">
          <a:blip r:embed="rId3">
            <a:alphaModFix/>
          </a:blip>
          <a:srcRect b="1117" l="0" r="0" t="0"/>
          <a:stretch/>
        </p:blipFill>
        <p:spPr>
          <a:xfrm>
            <a:off x="3557550" y="1361200"/>
            <a:ext cx="4673851" cy="2421100"/>
          </a:xfrm>
          <a:prstGeom prst="rect">
            <a:avLst/>
          </a:prstGeom>
          <a:noFill/>
          <a:ln>
            <a:noFill/>
          </a:ln>
          <a:effectLst>
            <a:outerShdw blurRad="142875" rotWithShape="0" algn="bl" dir="6960000" dist="76200">
              <a:srgbClr val="666666">
                <a:alpha val="19000"/>
              </a:srgbClr>
            </a:outerShdw>
          </a:effectLst>
        </p:spPr>
      </p:pic>
      <p:sp>
        <p:nvSpPr>
          <p:cNvPr id="120" name="Google Shape;120;p25"/>
          <p:cNvSpPr txBox="1"/>
          <p:nvPr/>
        </p:nvSpPr>
        <p:spPr>
          <a:xfrm>
            <a:off x="432025" y="921900"/>
            <a:ext cx="2781300" cy="32997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How would you describe this portfolio? What is it for?</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rPr lang="en">
                <a:latin typeface="Wix Madefor Text"/>
                <a:ea typeface="Wix Madefor Text"/>
                <a:cs typeface="Wix Madefor Text"/>
                <a:sym typeface="Wix Madefor Text"/>
              </a:rPr>
              <a:t>What kind of person do you think made this portfolio?</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rPr lang="en">
                <a:latin typeface="Wix Madefor Text"/>
                <a:ea typeface="Wix Madefor Text"/>
                <a:cs typeface="Wix Madefor Text"/>
                <a:sym typeface="Wix Madefor Text"/>
              </a:rPr>
              <a:t>Why do you think they need a portfolio?</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a:latin typeface="Wix Madefor Text"/>
                <a:ea typeface="Wix Madefor Text"/>
                <a:cs typeface="Wix Madefor Text"/>
                <a:sym typeface="Wix Madefor Text"/>
              </a:rPr>
              <a:t>What do you notice about the way information is displayed on this website?</a:t>
            </a:r>
            <a:endParaRPr>
              <a:latin typeface="Wix Madefor Text"/>
              <a:ea typeface="Wix Madefor Text"/>
              <a:cs typeface="Wix Madefor Text"/>
              <a:sym typeface="Wix Madefor Text"/>
            </a:endParaRPr>
          </a:p>
        </p:txBody>
      </p:sp>
      <p:pic>
        <p:nvPicPr>
          <p:cNvPr id="121" name="Google Shape;121;p25">
            <a:hlinkClick r:id="rId4"/>
          </p:cNvPr>
          <p:cNvPicPr preferRelativeResize="0"/>
          <p:nvPr/>
        </p:nvPicPr>
        <p:blipFill rotWithShape="1">
          <a:blip r:embed="rId5">
            <a:alphaModFix/>
          </a:blip>
          <a:srcRect b="3091" l="0" r="0" t="0"/>
          <a:stretch/>
        </p:blipFill>
        <p:spPr>
          <a:xfrm>
            <a:off x="3557550" y="1463354"/>
            <a:ext cx="4673850" cy="231894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5" name="Shape 125"/>
        <p:cNvGrpSpPr/>
        <p:nvPr/>
      </p:nvGrpSpPr>
      <p:grpSpPr>
        <a:xfrm>
          <a:off x="0" y="0"/>
          <a:ext cx="0" cy="0"/>
          <a:chOff x="0" y="0"/>
          <a:chExt cx="0" cy="0"/>
        </a:xfrm>
      </p:grpSpPr>
      <p:sp>
        <p:nvSpPr>
          <p:cNvPr id="126" name="Google Shape;126;p26"/>
          <p:cNvSpPr txBox="1"/>
          <p:nvPr>
            <p:ph type="title"/>
          </p:nvPr>
        </p:nvSpPr>
        <p:spPr>
          <a:xfrm>
            <a:off x="729525" y="1075075"/>
            <a:ext cx="62400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What is a portfolio, anyway?</a:t>
            </a:r>
            <a:endParaRPr b="1" sz="3200">
              <a:latin typeface="Wix Madefor Text"/>
              <a:ea typeface="Wix Madefor Text"/>
              <a:cs typeface="Wix Madefor Text"/>
              <a:sym typeface="Wix Madefor Text"/>
            </a:endParaRPr>
          </a:p>
        </p:txBody>
      </p:sp>
      <p:sp>
        <p:nvSpPr>
          <p:cNvPr id="127" name="Google Shape;127;p26"/>
          <p:cNvSpPr txBox="1"/>
          <p:nvPr/>
        </p:nvSpPr>
        <p:spPr>
          <a:xfrm>
            <a:off x="729525" y="1937275"/>
            <a:ext cx="5868300" cy="18252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A portfolio is a way for you to carve out your own slice of the internet. You can use it to display your proudest work, show off your style, list your achievements, and express who you are. </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rPr lang="en">
                <a:latin typeface="Wix Madefor Text"/>
                <a:ea typeface="Wix Madefor Text"/>
                <a:cs typeface="Wix Madefor Text"/>
                <a:sym typeface="Wix Madefor Text"/>
              </a:rPr>
              <a:t>Portfolios are often used in professional or academic settings (like getting a job or going to college), as a longer extension of a resume with an added visual component. But they don’t have to be — they can just show off who you are in a creative way!</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t/>
            </a:r>
            <a:endParaRPr>
              <a:latin typeface="Wix Madefor Text"/>
              <a:ea typeface="Wix Madefor Text"/>
              <a:cs typeface="Wix Madefor Text"/>
              <a:sym typeface="Wix Madefor Text"/>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11418C"/>
      </a:dk1>
      <a:lt1>
        <a:srgbClr val="FFFFFF"/>
      </a:lt1>
      <a:dk2>
        <a:srgbClr val="1F77FF"/>
      </a:dk2>
      <a:lt2>
        <a:srgbClr val="C7EFDB"/>
      </a:lt2>
      <a:accent1>
        <a:srgbClr val="1F77FF"/>
      </a:accent1>
      <a:accent2>
        <a:srgbClr val="11418C"/>
      </a:accent2>
      <a:accent3>
        <a:srgbClr val="FFFFFF"/>
      </a:accent3>
      <a:accent4>
        <a:srgbClr val="1F77FF"/>
      </a:accent4>
      <a:accent5>
        <a:srgbClr val="11418C"/>
      </a:accent5>
      <a:accent6>
        <a:srgbClr val="C7EFDB"/>
      </a:accent6>
      <a:hlink>
        <a:srgbClr val="1F77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