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5143500" cx="9144000"/>
  <p:notesSz cx="6858000" cy="9144000"/>
  <p:embeddedFontLst>
    <p:embeddedFont>
      <p:font typeface="Wix Madefor Text"/>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ixMadeforText-italic.fntdata"/><Relationship Id="rId20" Type="http://schemas.openxmlformats.org/officeDocument/2006/relationships/slide" Target="slides/slide14.xml"/><Relationship Id="rId41" Type="http://schemas.openxmlformats.org/officeDocument/2006/relationships/font" Target="fonts/WixMadeforText-bold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WixMadeforText-bold.fntdata"/><Relationship Id="rId16" Type="http://schemas.openxmlformats.org/officeDocument/2006/relationships/slide" Target="slides/slide10.xml"/><Relationship Id="rId38" Type="http://schemas.openxmlformats.org/officeDocument/2006/relationships/font" Target="fonts/WixMadeforText-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6c4c0f0f7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6c4c0f0f7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t/>
            </a:r>
            <a:endParaRPr b="1"/>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6c4c0f0f75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6c4c0f0f75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t/>
            </a:r>
            <a:endParaRPr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ed2f7400aa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ed2f7400aa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ed2f7400aa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ed2f7400aa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ed2f7400aa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2ed2f7400aa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ed2f7400aa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ed2f7400aa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6c4c0f0f75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6c4c0f0f75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6c4c0f0f75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6c4c0f0f75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6c4c0f0f75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6c4c0f0f75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2ed2f7400aa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2ed2f7400aa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ed2f7400aa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ed2f7400aa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ed2f7400aa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2ed2f7400aa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ed2f7400aa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2ed2f7400aa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ed2f7400aa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ed2f7400aa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ed2f7400aa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2ed2f7400aa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2ed2f7400aa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2ed2f7400aa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ed2f7400aa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ed2f7400aa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ecee4a56d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ecee4a56d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aa0d81c144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aa0d81c144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cae692a1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cae692a1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ed2f7400aa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ed2f7400aa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ed2f7400aa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ed2f7400aa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t/>
            </a:r>
            <a:endParaRPr b="1"/>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ed2f7400a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ed2f7400a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b="1"/>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6c4c0f0f7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6c4c0f0f7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05: Make it come alive!</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05: Make it come alive!</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05: Make it come alive!</a:t>
            </a:r>
            <a:endParaRPr sz="900">
              <a:solidFill>
                <a:srgbClr val="FFFFFF"/>
              </a:solidFill>
              <a:latin typeface="Wix Madefor Text"/>
              <a:ea typeface="Wix Madefor Text"/>
              <a:cs typeface="Wix Madefor Text"/>
              <a:sym typeface="Wix Madefor Text"/>
            </a:endParaRPr>
          </a:p>
        </p:txBody>
      </p:sp>
      <p:pic>
        <p:nvPicPr>
          <p:cNvPr id="63" name="Google Shape;63;p16"/>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1" type="blank">
  <p:cSld name="BLANK">
    <p:bg>
      <p:bgPr>
        <a:solidFill>
          <a:srgbClr val="C7EFDB"/>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05: Make it come alive!</a:t>
            </a:r>
            <a:endParaRPr sz="900">
              <a:latin typeface="Wix Madefor Text"/>
              <a:ea typeface="Wix Madefor Text"/>
              <a:cs typeface="Wix Madefor Text"/>
              <a:sym typeface="Wix Madefor Text"/>
            </a:endParaRPr>
          </a:p>
        </p:txBody>
      </p:sp>
      <p:pic>
        <p:nvPicPr>
          <p:cNvPr id="67" name="Google Shape;67;p17"/>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68" name="Shape 68"/>
        <p:cNvGrpSpPr/>
        <p:nvPr/>
      </p:nvGrpSpPr>
      <p:grpSpPr>
        <a:xfrm>
          <a:off x="0" y="0"/>
          <a:ext cx="0" cy="0"/>
          <a:chOff x="0" y="0"/>
          <a:chExt cx="0" cy="0"/>
        </a:xfrm>
      </p:grpSpPr>
      <p:cxnSp>
        <p:nvCxnSpPr>
          <p:cNvPr id="69" name="Google Shape;69;p18"/>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70" name="Google Shape;70;p18"/>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Your Site is Not a Poster</a:t>
            </a:r>
            <a:endParaRPr sz="900">
              <a:latin typeface="Wix Madefor Text"/>
              <a:ea typeface="Wix Madefor Text"/>
              <a:cs typeface="Wix Madefor Text"/>
              <a:sym typeface="Wix Madefor Text"/>
            </a:endParaRPr>
          </a:p>
        </p:txBody>
      </p:sp>
      <p:pic>
        <p:nvPicPr>
          <p:cNvPr id="71" name="Google Shape;71;p18"/>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72" name="Shape 72"/>
        <p:cNvGrpSpPr/>
        <p:nvPr/>
      </p:nvGrpSpPr>
      <p:grpSpPr>
        <a:xfrm>
          <a:off x="0" y="0"/>
          <a:ext cx="0" cy="0"/>
          <a:chOff x="0" y="0"/>
          <a:chExt cx="0" cy="0"/>
        </a:xfrm>
      </p:grpSpPr>
      <p:cxnSp>
        <p:nvCxnSpPr>
          <p:cNvPr id="73" name="Google Shape;73;p19"/>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74" name="Google Shape;74;p19"/>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11: Accessibility</a:t>
            </a:r>
            <a:endParaRPr sz="900">
              <a:latin typeface="Wix Madefor Text"/>
              <a:ea typeface="Wix Madefor Text"/>
              <a:cs typeface="Wix Madefor Text"/>
              <a:sym typeface="Wix Madefor Text"/>
            </a:endParaRPr>
          </a:p>
        </p:txBody>
      </p:sp>
      <p:pic>
        <p:nvPicPr>
          <p:cNvPr id="75" name="Google Shape;75;p19"/>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hyperlink" Target="https://www.wix.com/tomorrow/creators" TargetMode="External"/><Relationship Id="rId5" Type="http://schemas.openxmlformats.org/officeDocument/2006/relationships/image" Target="../media/image13.gif"/><Relationship Id="rId6" Type="http://schemas.openxmlformats.org/officeDocument/2006/relationships/hyperlink" Target="https://www.wix.com/website-template/view/html/3534" TargetMode="External"/><Relationship Id="rId7" Type="http://schemas.openxmlformats.org/officeDocument/2006/relationships/image" Target="../media/image25.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hyperlink" Target="https://www.wix.com/website-template/view/html/3527" TargetMode="External"/><Relationship Id="rId5" Type="http://schemas.openxmlformats.org/officeDocument/2006/relationships/image" Target="../media/image21.gif"/><Relationship Id="rId6" Type="http://schemas.openxmlformats.org/officeDocument/2006/relationships/hyperlink" Target="https://www.wix.com/website-template/view/html/3748" TargetMode="External"/><Relationship Id="rId7" Type="http://schemas.openxmlformats.org/officeDocument/2006/relationships/image" Target="../media/image29.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31.png"/><Relationship Id="rId5"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0.png"/><Relationship Id="rId4" Type="http://schemas.openxmlformats.org/officeDocument/2006/relationships/image" Target="../media/image16.png"/><Relationship Id="rId5"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hyperlink" Target="http://www.youtube.com/watch?v=gExZCcWFXGk" TargetMode="External"/><Relationship Id="rId4" Type="http://schemas.openxmlformats.org/officeDocument/2006/relationships/image" Target="../media/image1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1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10.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hyperlink" Target="http://www.youtube.com/watch?v=2lXh2n0aPyw" TargetMode="Externa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hyperlink" Target="https://www.wix.com/website-template/view/html/3175?originUrl=https%3A%2F%2Fwww.wix.com%2Fwebsite%2Ftemplates%3Fcriteria%3Dcreative%2Bdirector&amp;tpClick=view_button&amp;esi=562c2ba0-ff91-48ca-8c6a-16eb612e280c" TargetMode="External"/><Relationship Id="rId5"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 name="Shape 79"/>
        <p:cNvGrpSpPr/>
        <p:nvPr/>
      </p:nvGrpSpPr>
      <p:grpSpPr>
        <a:xfrm>
          <a:off x="0" y="0"/>
          <a:ext cx="0" cy="0"/>
          <a:chOff x="0" y="0"/>
          <a:chExt cx="0" cy="0"/>
        </a:xfrm>
      </p:grpSpPr>
      <p:sp>
        <p:nvSpPr>
          <p:cNvPr id="80" name="Google Shape;80;p20"/>
          <p:cNvSpPr/>
          <p:nvPr/>
        </p:nvSpPr>
        <p:spPr>
          <a:xfrm>
            <a:off x="0" y="100"/>
            <a:ext cx="57141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20"/>
          <p:cNvSpPr txBox="1"/>
          <p:nvPr>
            <p:ph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05</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Make it come alive!</a:t>
            </a:r>
            <a:endParaRPr b="1" sz="4800">
              <a:solidFill>
                <a:srgbClr val="FFFFFF"/>
              </a:solidFill>
              <a:latin typeface="Wix Madefor Text"/>
              <a:ea typeface="Wix Madefor Text"/>
              <a:cs typeface="Wix Madefor Text"/>
              <a:sym typeface="Wix Madefor Text"/>
            </a:endParaRPr>
          </a:p>
        </p:txBody>
      </p:sp>
      <p:grpSp>
        <p:nvGrpSpPr>
          <p:cNvPr id="82" name="Google Shape;82;p20"/>
          <p:cNvGrpSpPr/>
          <p:nvPr/>
        </p:nvGrpSpPr>
        <p:grpSpPr>
          <a:xfrm>
            <a:off x="743450" y="4506575"/>
            <a:ext cx="3436500" cy="257550"/>
            <a:chOff x="743450" y="4506575"/>
            <a:chExt cx="3436500" cy="257550"/>
          </a:xfrm>
        </p:grpSpPr>
        <p:sp>
          <p:nvSpPr>
            <p:cNvPr id="83" name="Google Shape;83;p20"/>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Portfolio Course</a:t>
              </a:r>
              <a:endParaRPr>
                <a:solidFill>
                  <a:srgbClr val="FFFFFF"/>
                </a:solidFill>
                <a:latin typeface="Wix Madefor Text"/>
                <a:ea typeface="Wix Madefor Text"/>
                <a:cs typeface="Wix Madefor Text"/>
                <a:sym typeface="Wix Madefor Text"/>
              </a:endParaRPr>
            </a:p>
          </p:txBody>
        </p:sp>
        <p:cxnSp>
          <p:nvCxnSpPr>
            <p:cNvPr id="84" name="Google Shape;84;p20"/>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85" name="Google Shape;85;p20"/>
          <p:cNvPicPr preferRelativeResize="0"/>
          <p:nvPr/>
        </p:nvPicPr>
        <p:blipFill rotWithShape="1">
          <a:blip r:embed="rId3">
            <a:alphaModFix/>
          </a:blip>
          <a:srcRect b="0" l="752" r="14716" t="0"/>
          <a:stretch/>
        </p:blipFill>
        <p:spPr>
          <a:xfrm>
            <a:off x="5716999" y="0"/>
            <a:ext cx="29412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9" name="Shape 139"/>
        <p:cNvGrpSpPr/>
        <p:nvPr/>
      </p:nvGrpSpPr>
      <p:grpSpPr>
        <a:xfrm>
          <a:off x="0" y="0"/>
          <a:ext cx="0" cy="0"/>
          <a:chOff x="0" y="0"/>
          <a:chExt cx="0" cy="0"/>
        </a:xfrm>
      </p:grpSpPr>
      <p:sp>
        <p:nvSpPr>
          <p:cNvPr id="140" name="Google Shape;140;p29"/>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Transitions and Page Behavior</a:t>
            </a:r>
            <a:endParaRPr b="1" sz="3200">
              <a:latin typeface="Wix Madefor Text"/>
              <a:ea typeface="Wix Madefor Text"/>
              <a:cs typeface="Wix Madefor Text"/>
              <a:sym typeface="Wix Madefor Text"/>
            </a:endParaRPr>
          </a:p>
        </p:txBody>
      </p:sp>
      <p:sp>
        <p:nvSpPr>
          <p:cNvPr id="141" name="Google Shape;141;p29"/>
          <p:cNvSpPr txBox="1"/>
          <p:nvPr/>
        </p:nvSpPr>
        <p:spPr>
          <a:xfrm>
            <a:off x="633750" y="2181025"/>
            <a:ext cx="35646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These are interactions that happen when you scroll the page. They’re used to make it easy to navigate from one point to another, or when switching pages or sections. One example of this is parallax scrolling.</a:t>
            </a:r>
            <a:endParaRPr>
              <a:latin typeface="Wix Madefor Text"/>
              <a:ea typeface="Wix Madefor Text"/>
              <a:cs typeface="Wix Madefor Text"/>
              <a:sym typeface="Wix Madefor Text"/>
            </a:endParaRPr>
          </a:p>
        </p:txBody>
      </p:sp>
      <p:pic>
        <p:nvPicPr>
          <p:cNvPr id="142" name="Google Shape;142;p29"/>
          <p:cNvPicPr preferRelativeResize="0"/>
          <p:nvPr/>
        </p:nvPicPr>
        <p:blipFill rotWithShape="1">
          <a:blip r:embed="rId3">
            <a:alphaModFix/>
          </a:blip>
          <a:srcRect b="11433" l="0" r="0" t="0"/>
          <a:stretch/>
        </p:blipFill>
        <p:spPr>
          <a:xfrm>
            <a:off x="4878150" y="540213"/>
            <a:ext cx="3263175" cy="1899150"/>
          </a:xfrm>
          <a:prstGeom prst="rect">
            <a:avLst/>
          </a:prstGeom>
          <a:noFill/>
          <a:ln>
            <a:noFill/>
          </a:ln>
          <a:effectLst>
            <a:outerShdw blurRad="128588" rotWithShape="0" algn="bl" dir="5400000" dist="66675">
              <a:srgbClr val="666666">
                <a:alpha val="19000"/>
              </a:srgbClr>
            </a:outerShdw>
          </a:effectLst>
        </p:spPr>
      </p:pic>
      <p:pic>
        <p:nvPicPr>
          <p:cNvPr id="143" name="Google Shape;143;p29"/>
          <p:cNvPicPr preferRelativeResize="0"/>
          <p:nvPr/>
        </p:nvPicPr>
        <p:blipFill>
          <a:blip r:embed="rId3">
            <a:alphaModFix/>
          </a:blip>
          <a:stretch>
            <a:fillRect/>
          </a:stretch>
        </p:blipFill>
        <p:spPr>
          <a:xfrm>
            <a:off x="4878150" y="2760050"/>
            <a:ext cx="3263175" cy="2020900"/>
          </a:xfrm>
          <a:prstGeom prst="rect">
            <a:avLst/>
          </a:prstGeom>
          <a:noFill/>
          <a:ln>
            <a:noFill/>
          </a:ln>
          <a:effectLst>
            <a:outerShdw blurRad="128588" rotWithShape="0" algn="bl" dir="5400000" dist="66675">
              <a:srgbClr val="666666">
                <a:alpha val="19000"/>
              </a:srgbClr>
            </a:outerShdw>
          </a:effectLst>
        </p:spPr>
      </p:pic>
      <p:pic>
        <p:nvPicPr>
          <p:cNvPr id="144" name="Google Shape;144;p29" title="455e4d77c618b1326490dd94c63d4e98.gif">
            <a:hlinkClick r:id="rId4"/>
          </p:cNvPr>
          <p:cNvPicPr preferRelativeResize="0"/>
          <p:nvPr/>
        </p:nvPicPr>
        <p:blipFill>
          <a:blip r:embed="rId5">
            <a:alphaModFix/>
          </a:blip>
          <a:stretch>
            <a:fillRect/>
          </a:stretch>
        </p:blipFill>
        <p:spPr>
          <a:xfrm>
            <a:off x="4878150" y="2832925"/>
            <a:ext cx="3263175" cy="1968777"/>
          </a:xfrm>
          <a:prstGeom prst="rect">
            <a:avLst/>
          </a:prstGeom>
          <a:noFill/>
          <a:ln>
            <a:noFill/>
          </a:ln>
        </p:spPr>
      </p:pic>
      <p:pic>
        <p:nvPicPr>
          <p:cNvPr id="145" name="Google Shape;145;p29" title="28d205562255ad99baa14f44eefea434.gif">
            <a:hlinkClick r:id="rId6"/>
          </p:cNvPr>
          <p:cNvPicPr preferRelativeResize="0"/>
          <p:nvPr/>
        </p:nvPicPr>
        <p:blipFill>
          <a:blip r:embed="rId7">
            <a:alphaModFix/>
          </a:blip>
          <a:stretch>
            <a:fillRect/>
          </a:stretch>
        </p:blipFill>
        <p:spPr>
          <a:xfrm>
            <a:off x="4878150" y="630575"/>
            <a:ext cx="3263175" cy="1835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9" name="Shape 149"/>
        <p:cNvGrpSpPr/>
        <p:nvPr/>
      </p:nvGrpSpPr>
      <p:grpSpPr>
        <a:xfrm>
          <a:off x="0" y="0"/>
          <a:ext cx="0" cy="0"/>
          <a:chOff x="0" y="0"/>
          <a:chExt cx="0" cy="0"/>
        </a:xfrm>
      </p:grpSpPr>
      <p:sp>
        <p:nvSpPr>
          <p:cNvPr id="150" name="Google Shape;150;p30"/>
          <p:cNvSpPr txBox="1"/>
          <p:nvPr>
            <p:ph type="title"/>
          </p:nvPr>
        </p:nvSpPr>
        <p:spPr>
          <a:xfrm>
            <a:off x="633750" y="828525"/>
            <a:ext cx="3666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Delightful and decorative surprises</a:t>
            </a:r>
            <a:endParaRPr b="1" sz="3200">
              <a:latin typeface="Wix Madefor Text"/>
              <a:ea typeface="Wix Madefor Text"/>
              <a:cs typeface="Wix Madefor Text"/>
              <a:sym typeface="Wix Madefor Text"/>
            </a:endParaRPr>
          </a:p>
        </p:txBody>
      </p:sp>
      <p:sp>
        <p:nvSpPr>
          <p:cNvPr id="151" name="Google Shape;151;p30"/>
          <p:cNvSpPr txBox="1"/>
          <p:nvPr/>
        </p:nvSpPr>
        <p:spPr>
          <a:xfrm>
            <a:off x="633750" y="2816675"/>
            <a:ext cx="3544500" cy="1611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Used to give some pizazz to your layout or content, like surprise animations that happen when you hover over them.</a:t>
            </a:r>
            <a:endParaRPr>
              <a:latin typeface="Wix Madefor Text"/>
              <a:ea typeface="Wix Madefor Text"/>
              <a:cs typeface="Wix Madefor Text"/>
              <a:sym typeface="Wix Madefor Text"/>
            </a:endParaRPr>
          </a:p>
        </p:txBody>
      </p:sp>
      <p:pic>
        <p:nvPicPr>
          <p:cNvPr id="152" name="Google Shape;152;p30"/>
          <p:cNvPicPr preferRelativeResize="0"/>
          <p:nvPr/>
        </p:nvPicPr>
        <p:blipFill rotWithShape="1">
          <a:blip r:embed="rId3">
            <a:alphaModFix/>
          </a:blip>
          <a:srcRect b="13404" l="0" r="0" t="0"/>
          <a:stretch/>
        </p:blipFill>
        <p:spPr>
          <a:xfrm>
            <a:off x="4679175" y="465200"/>
            <a:ext cx="3403400" cy="1868150"/>
          </a:xfrm>
          <a:prstGeom prst="rect">
            <a:avLst/>
          </a:prstGeom>
          <a:noFill/>
          <a:ln>
            <a:noFill/>
          </a:ln>
          <a:effectLst>
            <a:outerShdw blurRad="200025" rotWithShape="0" algn="bl" dir="5400000" dist="114300">
              <a:srgbClr val="666666">
                <a:alpha val="15000"/>
              </a:srgbClr>
            </a:outerShdw>
          </a:effectLst>
        </p:spPr>
      </p:pic>
      <p:pic>
        <p:nvPicPr>
          <p:cNvPr id="153" name="Google Shape;153;p30"/>
          <p:cNvPicPr preferRelativeResize="0"/>
          <p:nvPr/>
        </p:nvPicPr>
        <p:blipFill rotWithShape="1">
          <a:blip r:embed="rId3">
            <a:alphaModFix/>
          </a:blip>
          <a:srcRect b="11606" l="0" r="0" t="0"/>
          <a:stretch/>
        </p:blipFill>
        <p:spPr>
          <a:xfrm>
            <a:off x="4677550" y="2677725"/>
            <a:ext cx="3403400" cy="1957275"/>
          </a:xfrm>
          <a:prstGeom prst="rect">
            <a:avLst/>
          </a:prstGeom>
          <a:noFill/>
          <a:ln>
            <a:noFill/>
          </a:ln>
          <a:effectLst>
            <a:outerShdw blurRad="200025" rotWithShape="0" algn="bl" dir="5400000" dist="114300">
              <a:srgbClr val="666666">
                <a:alpha val="15000"/>
              </a:srgbClr>
            </a:outerShdw>
          </a:effectLst>
        </p:spPr>
      </p:pic>
      <p:pic>
        <p:nvPicPr>
          <p:cNvPr id="154" name="Google Shape;154;p30" title="b9df544f5a08d052d8cf9f2f91453ce4.gif">
            <a:hlinkClick r:id="rId4"/>
          </p:cNvPr>
          <p:cNvPicPr preferRelativeResize="0"/>
          <p:nvPr/>
        </p:nvPicPr>
        <p:blipFill>
          <a:blip r:embed="rId5">
            <a:alphaModFix/>
          </a:blip>
          <a:stretch>
            <a:fillRect/>
          </a:stretch>
        </p:blipFill>
        <p:spPr>
          <a:xfrm>
            <a:off x="4679175" y="562025"/>
            <a:ext cx="3403399" cy="1771325"/>
          </a:xfrm>
          <a:prstGeom prst="rect">
            <a:avLst/>
          </a:prstGeom>
          <a:noFill/>
          <a:ln>
            <a:noFill/>
          </a:ln>
          <a:effectLst>
            <a:outerShdw blurRad="200025" rotWithShape="0" algn="bl" dir="5400000" dist="114300">
              <a:srgbClr val="666666">
                <a:alpha val="15000"/>
              </a:srgbClr>
            </a:outerShdw>
          </a:effectLst>
        </p:spPr>
      </p:pic>
      <p:pic>
        <p:nvPicPr>
          <p:cNvPr id="155" name="Google Shape;155;p30" title="751f11977f9153a46b34a23599ae95df.gif">
            <a:hlinkClick r:id="rId6"/>
          </p:cNvPr>
          <p:cNvPicPr preferRelativeResize="0"/>
          <p:nvPr/>
        </p:nvPicPr>
        <p:blipFill>
          <a:blip r:embed="rId7">
            <a:alphaModFix/>
          </a:blip>
          <a:stretch>
            <a:fillRect/>
          </a:stretch>
        </p:blipFill>
        <p:spPr>
          <a:xfrm>
            <a:off x="4679175" y="2766850"/>
            <a:ext cx="3403399" cy="1868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59" name="Shape 159"/>
        <p:cNvGrpSpPr/>
        <p:nvPr/>
      </p:nvGrpSpPr>
      <p:grpSpPr>
        <a:xfrm>
          <a:off x="0" y="0"/>
          <a:ext cx="0" cy="0"/>
          <a:chOff x="0" y="0"/>
          <a:chExt cx="0" cy="0"/>
        </a:xfrm>
      </p:grpSpPr>
      <p:sp>
        <p:nvSpPr>
          <p:cNvPr id="160" name="Google Shape;160;p31"/>
          <p:cNvSpPr txBox="1"/>
          <p:nvPr>
            <p:ph type="title"/>
          </p:nvPr>
        </p:nvSpPr>
        <p:spPr>
          <a:xfrm>
            <a:off x="670825" y="431600"/>
            <a:ext cx="48546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else can you add?</a:t>
            </a:r>
            <a:endParaRPr b="1" sz="3200">
              <a:latin typeface="Wix Madefor Text"/>
              <a:ea typeface="Wix Madefor Text"/>
              <a:cs typeface="Wix Madefor Text"/>
              <a:sym typeface="Wix Madefor Text"/>
            </a:endParaRPr>
          </a:p>
        </p:txBody>
      </p:sp>
      <p:sp>
        <p:nvSpPr>
          <p:cNvPr id="161" name="Google Shape;161;p31"/>
          <p:cNvSpPr txBox="1"/>
          <p:nvPr/>
        </p:nvSpPr>
        <p:spPr>
          <a:xfrm>
            <a:off x="573300" y="1230450"/>
            <a:ext cx="6494400" cy="3157500"/>
          </a:xfrm>
          <a:prstGeom prst="rect">
            <a:avLst/>
          </a:prstGeom>
          <a:noFill/>
          <a:ln>
            <a:noFill/>
          </a:ln>
        </p:spPr>
        <p:txBody>
          <a:bodyPr anchorCtr="0" anchor="t" bIns="91425" lIns="91425" spcFirstLastPara="1" rIns="91425" wrap="square" tIns="91425">
            <a:noAutofit/>
          </a:bodyPr>
          <a:lstStyle/>
          <a:p>
            <a:pPr indent="0" lvl="0" marL="114300" rtl="0" algn="l">
              <a:lnSpc>
                <a:spcPct val="130000"/>
              </a:lnSpc>
              <a:spcBef>
                <a:spcPts val="0"/>
              </a:spcBef>
              <a:spcAft>
                <a:spcPts val="0"/>
              </a:spcAft>
              <a:buNone/>
            </a:pPr>
            <a:r>
              <a:rPr lang="en">
                <a:latin typeface="Wix Madefor Text"/>
                <a:ea typeface="Wix Madefor Text"/>
                <a:cs typeface="Wix Madefor Text"/>
                <a:sym typeface="Wix Madefor Text"/>
              </a:rPr>
              <a:t>Here are other examples of interactivity that you might use to enhance your users’ experience using Wix editor elements: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Audio players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Video</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Transparent video</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Slideshows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Slider Galleries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Lightboxes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Animation elements</a:t>
            </a:r>
            <a:endParaRPr>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65" name="Shape 165"/>
        <p:cNvGrpSpPr/>
        <p:nvPr/>
      </p:nvGrpSpPr>
      <p:grpSpPr>
        <a:xfrm>
          <a:off x="0" y="0"/>
          <a:ext cx="0" cy="0"/>
          <a:chOff x="0" y="0"/>
          <a:chExt cx="0" cy="0"/>
        </a:xfrm>
      </p:grpSpPr>
      <p:sp>
        <p:nvSpPr>
          <p:cNvPr id="166" name="Google Shape;166;p32"/>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Designing</a:t>
            </a:r>
            <a:r>
              <a:rPr b="1" lang="en" sz="4800">
                <a:solidFill>
                  <a:srgbClr val="FFFFFF"/>
                </a:solidFill>
                <a:latin typeface="Wix Madefor Text"/>
                <a:ea typeface="Wix Madefor Text"/>
                <a:cs typeface="Wix Madefor Text"/>
                <a:sym typeface="Wix Madefor Text"/>
              </a:rPr>
              <a:t> for Mobile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0" name="Shape 170"/>
        <p:cNvGrpSpPr/>
        <p:nvPr/>
      </p:nvGrpSpPr>
      <p:grpSpPr>
        <a:xfrm>
          <a:off x="0" y="0"/>
          <a:ext cx="0" cy="0"/>
          <a:chOff x="0" y="0"/>
          <a:chExt cx="0" cy="0"/>
        </a:xfrm>
      </p:grpSpPr>
      <p:sp>
        <p:nvSpPr>
          <p:cNvPr id="171" name="Google Shape;171;p33"/>
          <p:cNvSpPr/>
          <p:nvPr/>
        </p:nvSpPr>
        <p:spPr>
          <a:xfrm>
            <a:off x="6834647" y="1381825"/>
            <a:ext cx="1197300" cy="2034600"/>
          </a:xfrm>
          <a:prstGeom prst="roundRect">
            <a:avLst>
              <a:gd fmla="val 16667" name="adj"/>
            </a:avLst>
          </a:prstGeom>
          <a:solidFill>
            <a:srgbClr val="DBD7F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33"/>
          <p:cNvSpPr txBox="1"/>
          <p:nvPr>
            <p:ph type="title"/>
          </p:nvPr>
        </p:nvSpPr>
        <p:spPr>
          <a:xfrm>
            <a:off x="491775" y="308325"/>
            <a:ext cx="6784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Mobile phone facts</a:t>
            </a:r>
            <a:endParaRPr b="1" sz="3200">
              <a:latin typeface="Wix Madefor Text"/>
              <a:ea typeface="Wix Madefor Text"/>
              <a:cs typeface="Wix Madefor Text"/>
              <a:sym typeface="Wix Madefor Text"/>
            </a:endParaRPr>
          </a:p>
        </p:txBody>
      </p:sp>
      <p:sp>
        <p:nvSpPr>
          <p:cNvPr id="173" name="Google Shape;173;p33"/>
          <p:cNvSpPr txBox="1"/>
          <p:nvPr/>
        </p:nvSpPr>
        <p:spPr>
          <a:xfrm>
            <a:off x="491775" y="1247075"/>
            <a:ext cx="5148600" cy="3171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Did you know that about half of the world uses their smartphones to access the internet? </a:t>
            </a:r>
            <a:endParaRPr b="1">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Since it’s likely that your website is also going to be viewed on a mobile device, it’s important that you make sure it's accessible and well-designed on mobile, too.</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Let’s take a look at a few websites that look great on desktop and mobile, too. </a:t>
            </a:r>
            <a:endParaRPr>
              <a:latin typeface="Wix Madefor Text"/>
              <a:ea typeface="Wix Madefor Text"/>
              <a:cs typeface="Wix Madefor Text"/>
              <a:sym typeface="Wix Madefor Text"/>
            </a:endParaRPr>
          </a:p>
          <a:p>
            <a:pPr indent="-317500" lvl="0" marL="457200" rtl="0" algn="l">
              <a:lnSpc>
                <a:spcPct val="130000"/>
              </a:lnSpc>
              <a:spcBef>
                <a:spcPts val="1100"/>
              </a:spcBef>
              <a:spcAft>
                <a:spcPts val="0"/>
              </a:spcAft>
              <a:buSzPts val="1400"/>
              <a:buFont typeface="Wix Madefor Text"/>
              <a:buChar char="●"/>
            </a:pPr>
            <a:r>
              <a:rPr lang="en">
                <a:latin typeface="Wix Madefor Text"/>
                <a:ea typeface="Wix Madefor Text"/>
                <a:cs typeface="Wix Madefor Text"/>
                <a:sym typeface="Wix Madefor Text"/>
              </a:rPr>
              <a:t>What do you notice about the differences between mobile and desktop view?</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Why do you think the designer made those choices?</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
        <p:nvSpPr>
          <p:cNvPr id="174" name="Google Shape;174;p33"/>
          <p:cNvSpPr/>
          <p:nvPr/>
        </p:nvSpPr>
        <p:spPr>
          <a:xfrm>
            <a:off x="6698075" y="1506281"/>
            <a:ext cx="1197300" cy="2034600"/>
          </a:xfrm>
          <a:prstGeom prst="roundRect">
            <a:avLst>
              <a:gd fmla="val 16667" name="adj"/>
            </a:avLst>
          </a:prstGeom>
          <a:no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3"/>
          <p:cNvSpPr/>
          <p:nvPr/>
        </p:nvSpPr>
        <p:spPr>
          <a:xfrm>
            <a:off x="7201746" y="3214101"/>
            <a:ext cx="189900" cy="202500"/>
          </a:xfrm>
          <a:prstGeom prst="ellipse">
            <a:avLst/>
          </a:prstGeom>
          <a:no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0" st="0"/>
                                            </p:txEl>
                                          </p:spTgt>
                                        </p:tgtEl>
                                        <p:attrNameLst>
                                          <p:attrName>style.visibility</p:attrName>
                                        </p:attrNameLst>
                                      </p:cBhvr>
                                      <p:to>
                                        <p:strVal val="visible"/>
                                      </p:to>
                                    </p:set>
                                    <p:animEffect filter="fade" transition="in">
                                      <p:cBhvr>
                                        <p:cTn dur="1000"/>
                                        <p:tgtEl>
                                          <p:spTgt spid="17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1" st="1"/>
                                            </p:txEl>
                                          </p:spTgt>
                                        </p:tgtEl>
                                        <p:attrNameLst>
                                          <p:attrName>style.visibility</p:attrName>
                                        </p:attrNameLst>
                                      </p:cBhvr>
                                      <p:to>
                                        <p:strVal val="visible"/>
                                      </p:to>
                                    </p:set>
                                    <p:animEffect filter="fade" transition="in">
                                      <p:cBhvr>
                                        <p:cTn dur="1000"/>
                                        <p:tgtEl>
                                          <p:spTgt spid="17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2" st="2"/>
                                            </p:txEl>
                                          </p:spTgt>
                                        </p:tgtEl>
                                        <p:attrNameLst>
                                          <p:attrName>style.visibility</p:attrName>
                                        </p:attrNameLst>
                                      </p:cBhvr>
                                      <p:to>
                                        <p:strVal val="visible"/>
                                      </p:to>
                                    </p:set>
                                    <p:animEffect filter="fade" transition="in">
                                      <p:cBhvr>
                                        <p:cTn dur="1000"/>
                                        <p:tgtEl>
                                          <p:spTgt spid="17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3" st="3"/>
                                            </p:txEl>
                                          </p:spTgt>
                                        </p:tgtEl>
                                        <p:attrNameLst>
                                          <p:attrName>style.visibility</p:attrName>
                                        </p:attrNameLst>
                                      </p:cBhvr>
                                      <p:to>
                                        <p:strVal val="visible"/>
                                      </p:to>
                                    </p:set>
                                    <p:animEffect filter="fade" transition="in">
                                      <p:cBhvr>
                                        <p:cTn dur="1000"/>
                                        <p:tgtEl>
                                          <p:spTgt spid="17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4" st="4"/>
                                            </p:txEl>
                                          </p:spTgt>
                                        </p:tgtEl>
                                        <p:attrNameLst>
                                          <p:attrName>style.visibility</p:attrName>
                                        </p:attrNameLst>
                                      </p:cBhvr>
                                      <p:to>
                                        <p:strVal val="visible"/>
                                      </p:to>
                                    </p:set>
                                    <p:animEffect filter="fade" transition="in">
                                      <p:cBhvr>
                                        <p:cTn dur="1000"/>
                                        <p:tgtEl>
                                          <p:spTgt spid="17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5" st="5"/>
                                            </p:txEl>
                                          </p:spTgt>
                                        </p:tgtEl>
                                        <p:attrNameLst>
                                          <p:attrName>style.visibility</p:attrName>
                                        </p:attrNameLst>
                                      </p:cBhvr>
                                      <p:to>
                                        <p:strVal val="visible"/>
                                      </p:to>
                                    </p:set>
                                    <p:animEffect filter="fade" transition="in">
                                      <p:cBhvr>
                                        <p:cTn dur="1000"/>
                                        <p:tgtEl>
                                          <p:spTgt spid="17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6" st="6"/>
                                            </p:txEl>
                                          </p:spTgt>
                                        </p:tgtEl>
                                        <p:attrNameLst>
                                          <p:attrName>style.visibility</p:attrName>
                                        </p:attrNameLst>
                                      </p:cBhvr>
                                      <p:to>
                                        <p:strVal val="visible"/>
                                      </p:to>
                                    </p:set>
                                    <p:animEffect filter="fade" transition="in">
                                      <p:cBhvr>
                                        <p:cTn dur="1000"/>
                                        <p:tgtEl>
                                          <p:spTgt spid="17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7" st="7"/>
                                            </p:txEl>
                                          </p:spTgt>
                                        </p:tgtEl>
                                        <p:attrNameLst>
                                          <p:attrName>style.visibility</p:attrName>
                                        </p:attrNameLst>
                                      </p:cBhvr>
                                      <p:to>
                                        <p:strVal val="visible"/>
                                      </p:to>
                                    </p:set>
                                    <p:animEffect filter="fade" transition="in">
                                      <p:cBhvr>
                                        <p:cTn dur="1000"/>
                                        <p:tgtEl>
                                          <p:spTgt spid="173">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79" name="Shape 179"/>
        <p:cNvGrpSpPr/>
        <p:nvPr/>
      </p:nvGrpSpPr>
      <p:grpSpPr>
        <a:xfrm>
          <a:off x="0" y="0"/>
          <a:ext cx="0" cy="0"/>
          <a:chOff x="0" y="0"/>
          <a:chExt cx="0" cy="0"/>
        </a:xfrm>
      </p:grpSpPr>
      <p:sp>
        <p:nvSpPr>
          <p:cNvPr id="180" name="Google Shape;180;p34"/>
          <p:cNvSpPr txBox="1"/>
          <p:nvPr>
            <p:ph type="title"/>
          </p:nvPr>
        </p:nvSpPr>
        <p:spPr>
          <a:xfrm>
            <a:off x="518200" y="482650"/>
            <a:ext cx="7886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Activity: Mobile vs. Desktop</a:t>
            </a:r>
            <a:endParaRPr b="1" sz="3200">
              <a:latin typeface="Wix Madefor Text"/>
              <a:ea typeface="Wix Madefor Text"/>
              <a:cs typeface="Wix Madefor Text"/>
              <a:sym typeface="Wix Madefor Text"/>
            </a:endParaRPr>
          </a:p>
        </p:txBody>
      </p:sp>
      <p:sp>
        <p:nvSpPr>
          <p:cNvPr id="181" name="Google Shape;181;p34"/>
          <p:cNvSpPr txBox="1"/>
          <p:nvPr/>
        </p:nvSpPr>
        <p:spPr>
          <a:xfrm>
            <a:off x="518200" y="1398000"/>
            <a:ext cx="4839600" cy="2970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300">
                <a:latin typeface="Wix Madefor Text"/>
                <a:ea typeface="Wix Madefor Text"/>
                <a:cs typeface="Wix Madefor Text"/>
                <a:sym typeface="Wix Madefor Text"/>
              </a:rPr>
              <a:t>Take a look at these example sites (or find a favorite website on your desktop computer.) Then, look at the same website on a mobile device. </a:t>
            </a:r>
            <a:endParaRPr sz="13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sz="1300">
              <a:latin typeface="Wix Madefor Text"/>
              <a:ea typeface="Wix Madefor Text"/>
              <a:cs typeface="Wix Madefor Text"/>
              <a:sym typeface="Wix Madefor Text"/>
            </a:endParaRPr>
          </a:p>
          <a:p>
            <a:pPr indent="-311150" lvl="0" marL="457200" rtl="0" algn="l">
              <a:lnSpc>
                <a:spcPct val="130000"/>
              </a:lnSpc>
              <a:spcBef>
                <a:spcPts val="0"/>
              </a:spcBef>
              <a:spcAft>
                <a:spcPts val="0"/>
              </a:spcAft>
              <a:buSzPts val="1300"/>
              <a:buFont typeface="Wix Madefor Text"/>
              <a:buChar char="●"/>
            </a:pPr>
            <a:r>
              <a:rPr lang="en" sz="1300">
                <a:latin typeface="Wix Madefor Text"/>
                <a:ea typeface="Wix Madefor Text"/>
                <a:cs typeface="Wix Madefor Text"/>
                <a:sym typeface="Wix Madefor Text"/>
              </a:rPr>
              <a:t>What did you notice overall about the desktop website vs. mobile website? What stayed the same, and what changed?</a:t>
            </a:r>
            <a:endParaRPr sz="1300">
              <a:latin typeface="Wix Madefor Text"/>
              <a:ea typeface="Wix Madefor Text"/>
              <a:cs typeface="Wix Madefor Text"/>
              <a:sym typeface="Wix Madefor Text"/>
            </a:endParaRPr>
          </a:p>
          <a:p>
            <a:pPr indent="-311150" lvl="0" marL="457200" rtl="0" algn="l">
              <a:lnSpc>
                <a:spcPct val="130000"/>
              </a:lnSpc>
              <a:spcBef>
                <a:spcPts val="1000"/>
              </a:spcBef>
              <a:spcAft>
                <a:spcPts val="0"/>
              </a:spcAft>
              <a:buSzPts val="1300"/>
              <a:buFont typeface="Wix Madefor Text"/>
              <a:buChar char="●"/>
            </a:pPr>
            <a:r>
              <a:rPr lang="en" sz="1300">
                <a:latin typeface="Wix Madefor Text"/>
                <a:ea typeface="Wix Madefor Text"/>
                <a:cs typeface="Wix Madefor Text"/>
                <a:sym typeface="Wix Madefor Text"/>
              </a:rPr>
              <a:t>Why does mobile design need to be different from desktop design?</a:t>
            </a:r>
            <a:endParaRPr sz="1300">
              <a:latin typeface="Wix Madefor Text"/>
              <a:ea typeface="Wix Madefor Text"/>
              <a:cs typeface="Wix Madefor Text"/>
              <a:sym typeface="Wix Madefor Text"/>
            </a:endParaRPr>
          </a:p>
          <a:p>
            <a:pPr indent="-311150" lvl="0" marL="457200" rtl="0" algn="l">
              <a:lnSpc>
                <a:spcPct val="130000"/>
              </a:lnSpc>
              <a:spcBef>
                <a:spcPts val="1000"/>
              </a:spcBef>
              <a:spcAft>
                <a:spcPts val="0"/>
              </a:spcAft>
              <a:buSzPts val="1300"/>
              <a:buFont typeface="Wix Madefor Text"/>
              <a:buChar char="●"/>
            </a:pPr>
            <a:r>
              <a:rPr lang="en" sz="1300">
                <a:latin typeface="Wix Madefor Text"/>
                <a:ea typeface="Wix Madefor Text"/>
                <a:cs typeface="Wix Madefor Text"/>
                <a:sym typeface="Wix Madefor Text"/>
              </a:rPr>
              <a:t>What ideas would you want to reuse for your own website?</a:t>
            </a:r>
            <a:endParaRPr sz="1300">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sz="13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sz="13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sz="13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sz="1300">
              <a:latin typeface="Wix Madefor Text"/>
              <a:ea typeface="Wix Madefor Text"/>
              <a:cs typeface="Wix Madefor Text"/>
              <a:sym typeface="Wix Madefor Text"/>
            </a:endParaRPr>
          </a:p>
        </p:txBody>
      </p:sp>
      <p:pic>
        <p:nvPicPr>
          <p:cNvPr id="182" name="Google Shape;182;p34"/>
          <p:cNvPicPr preferRelativeResize="0"/>
          <p:nvPr/>
        </p:nvPicPr>
        <p:blipFill rotWithShape="1">
          <a:blip r:embed="rId3">
            <a:alphaModFix/>
          </a:blip>
          <a:srcRect b="1117" l="0" r="0" t="0"/>
          <a:stretch/>
        </p:blipFill>
        <p:spPr>
          <a:xfrm>
            <a:off x="5357800" y="2828200"/>
            <a:ext cx="2748699" cy="1680525"/>
          </a:xfrm>
          <a:prstGeom prst="rect">
            <a:avLst/>
          </a:prstGeom>
          <a:noFill/>
          <a:ln>
            <a:noFill/>
          </a:ln>
          <a:effectLst>
            <a:outerShdw blurRad="142875" rotWithShape="0" algn="bl" dir="6960000" dist="76200">
              <a:srgbClr val="666666">
                <a:alpha val="19000"/>
              </a:srgbClr>
            </a:outerShdw>
          </a:effectLst>
        </p:spPr>
      </p:pic>
      <p:pic>
        <p:nvPicPr>
          <p:cNvPr id="183" name="Google Shape;183;p34"/>
          <p:cNvPicPr preferRelativeResize="0"/>
          <p:nvPr/>
        </p:nvPicPr>
        <p:blipFill rotWithShape="1">
          <a:blip r:embed="rId4">
            <a:alphaModFix/>
          </a:blip>
          <a:srcRect b="0" l="0" r="8684" t="0"/>
          <a:stretch/>
        </p:blipFill>
        <p:spPr>
          <a:xfrm>
            <a:off x="5357800" y="2896013"/>
            <a:ext cx="2748702" cy="1612710"/>
          </a:xfrm>
          <a:prstGeom prst="rect">
            <a:avLst/>
          </a:prstGeom>
          <a:noFill/>
          <a:ln>
            <a:noFill/>
          </a:ln>
        </p:spPr>
      </p:pic>
      <p:pic>
        <p:nvPicPr>
          <p:cNvPr id="184" name="Google Shape;184;p34"/>
          <p:cNvPicPr preferRelativeResize="0"/>
          <p:nvPr/>
        </p:nvPicPr>
        <p:blipFill>
          <a:blip r:embed="rId5">
            <a:alphaModFix/>
          </a:blip>
          <a:stretch>
            <a:fillRect/>
          </a:stretch>
        </p:blipFill>
        <p:spPr>
          <a:xfrm>
            <a:off x="7131825" y="1122171"/>
            <a:ext cx="1188775" cy="2177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8" name="Shape 188"/>
        <p:cNvGrpSpPr/>
        <p:nvPr/>
      </p:nvGrpSpPr>
      <p:grpSpPr>
        <a:xfrm>
          <a:off x="0" y="0"/>
          <a:ext cx="0" cy="0"/>
          <a:chOff x="0" y="0"/>
          <a:chExt cx="0" cy="0"/>
        </a:xfrm>
      </p:grpSpPr>
      <p:pic>
        <p:nvPicPr>
          <p:cNvPr id="189" name="Google Shape;189;p35"/>
          <p:cNvPicPr preferRelativeResize="0"/>
          <p:nvPr/>
        </p:nvPicPr>
        <p:blipFill rotWithShape="1">
          <a:blip r:embed="rId3">
            <a:alphaModFix/>
          </a:blip>
          <a:srcRect b="1117" l="0" r="0" t="0"/>
          <a:stretch/>
        </p:blipFill>
        <p:spPr>
          <a:xfrm>
            <a:off x="510925" y="641575"/>
            <a:ext cx="5463575" cy="3412374"/>
          </a:xfrm>
          <a:prstGeom prst="rect">
            <a:avLst/>
          </a:prstGeom>
          <a:noFill/>
          <a:ln>
            <a:noFill/>
          </a:ln>
          <a:effectLst>
            <a:outerShdw blurRad="142875" rotWithShape="0" algn="bl" dir="6960000" dist="76200">
              <a:srgbClr val="666666">
                <a:alpha val="19000"/>
              </a:srgbClr>
            </a:outerShdw>
          </a:effectLst>
        </p:spPr>
      </p:pic>
      <p:pic>
        <p:nvPicPr>
          <p:cNvPr id="190" name="Google Shape;190;p35" title="Screenshot 2025-06-10 at 3.05.59 PM.png"/>
          <p:cNvPicPr preferRelativeResize="0"/>
          <p:nvPr/>
        </p:nvPicPr>
        <p:blipFill>
          <a:blip r:embed="rId4">
            <a:alphaModFix/>
          </a:blip>
          <a:stretch>
            <a:fillRect/>
          </a:stretch>
        </p:blipFill>
        <p:spPr>
          <a:xfrm>
            <a:off x="510925" y="802375"/>
            <a:ext cx="5463572" cy="3251576"/>
          </a:xfrm>
          <a:prstGeom prst="rect">
            <a:avLst/>
          </a:prstGeom>
          <a:noFill/>
          <a:ln>
            <a:noFill/>
          </a:ln>
        </p:spPr>
      </p:pic>
      <p:pic>
        <p:nvPicPr>
          <p:cNvPr id="191" name="Google Shape;191;p35" title="Screenshot 2025-06-10 at 3.05.14 PM.png"/>
          <p:cNvPicPr preferRelativeResize="0"/>
          <p:nvPr/>
        </p:nvPicPr>
        <p:blipFill>
          <a:blip r:embed="rId5">
            <a:alphaModFix/>
          </a:blip>
          <a:stretch>
            <a:fillRect/>
          </a:stretch>
        </p:blipFill>
        <p:spPr>
          <a:xfrm>
            <a:off x="5518576" y="1716625"/>
            <a:ext cx="2285775" cy="30089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5" name="Shape 195"/>
        <p:cNvGrpSpPr/>
        <p:nvPr/>
      </p:nvGrpSpPr>
      <p:grpSpPr>
        <a:xfrm>
          <a:off x="0" y="0"/>
          <a:ext cx="0" cy="0"/>
          <a:chOff x="0" y="0"/>
          <a:chExt cx="0" cy="0"/>
        </a:xfrm>
      </p:grpSpPr>
      <p:pic>
        <p:nvPicPr>
          <p:cNvPr id="196" name="Google Shape;196;p36"/>
          <p:cNvPicPr preferRelativeResize="0"/>
          <p:nvPr/>
        </p:nvPicPr>
        <p:blipFill rotWithShape="1">
          <a:blip r:embed="rId3">
            <a:alphaModFix/>
          </a:blip>
          <a:srcRect b="16114" l="0" r="0" t="0"/>
          <a:stretch/>
        </p:blipFill>
        <p:spPr>
          <a:xfrm>
            <a:off x="495025" y="643125"/>
            <a:ext cx="6265876" cy="3306725"/>
          </a:xfrm>
          <a:prstGeom prst="rect">
            <a:avLst/>
          </a:prstGeom>
          <a:noFill/>
          <a:ln>
            <a:noFill/>
          </a:ln>
          <a:effectLst>
            <a:outerShdw blurRad="142875" rotWithShape="0" algn="bl" dir="6960000" dist="76200">
              <a:srgbClr val="666666">
                <a:alpha val="19000"/>
              </a:srgbClr>
            </a:outerShdw>
          </a:effectLst>
        </p:spPr>
      </p:pic>
      <p:pic>
        <p:nvPicPr>
          <p:cNvPr id="197" name="Google Shape;197;p36" title="Screenshot 2025-06-11 at 1.23.08 PM.png"/>
          <p:cNvPicPr preferRelativeResize="0"/>
          <p:nvPr/>
        </p:nvPicPr>
        <p:blipFill>
          <a:blip r:embed="rId4">
            <a:alphaModFix/>
          </a:blip>
          <a:stretch>
            <a:fillRect/>
          </a:stretch>
        </p:blipFill>
        <p:spPr>
          <a:xfrm>
            <a:off x="495025" y="816900"/>
            <a:ext cx="6265876" cy="3132938"/>
          </a:xfrm>
          <a:prstGeom prst="rect">
            <a:avLst/>
          </a:prstGeom>
          <a:noFill/>
          <a:ln>
            <a:noFill/>
          </a:ln>
        </p:spPr>
      </p:pic>
      <p:pic>
        <p:nvPicPr>
          <p:cNvPr id="198" name="Google Shape;198;p36" title="Screenshot 2025-06-11 at 1.23.15 PM.png"/>
          <p:cNvPicPr preferRelativeResize="0"/>
          <p:nvPr/>
        </p:nvPicPr>
        <p:blipFill>
          <a:blip r:embed="rId5">
            <a:alphaModFix/>
          </a:blip>
          <a:stretch>
            <a:fillRect/>
          </a:stretch>
        </p:blipFill>
        <p:spPr>
          <a:xfrm>
            <a:off x="6157750" y="1753252"/>
            <a:ext cx="1684100" cy="2867173"/>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2" name="Shape 202"/>
        <p:cNvGrpSpPr/>
        <p:nvPr/>
      </p:nvGrpSpPr>
      <p:grpSpPr>
        <a:xfrm>
          <a:off x="0" y="0"/>
          <a:ext cx="0" cy="0"/>
          <a:chOff x="0" y="0"/>
          <a:chExt cx="0" cy="0"/>
        </a:xfrm>
      </p:grpSpPr>
      <p:pic>
        <p:nvPicPr>
          <p:cNvPr id="203" name="Google Shape;203;p37"/>
          <p:cNvPicPr preferRelativeResize="0"/>
          <p:nvPr/>
        </p:nvPicPr>
        <p:blipFill rotWithShape="1">
          <a:blip r:embed="rId3">
            <a:alphaModFix/>
          </a:blip>
          <a:srcRect b="16846" l="0" r="0" t="0"/>
          <a:stretch/>
        </p:blipFill>
        <p:spPr>
          <a:xfrm>
            <a:off x="515575" y="657975"/>
            <a:ext cx="6241125" cy="3277875"/>
          </a:xfrm>
          <a:prstGeom prst="rect">
            <a:avLst/>
          </a:prstGeom>
          <a:noFill/>
          <a:ln>
            <a:noFill/>
          </a:ln>
          <a:effectLst>
            <a:outerShdw blurRad="142875" rotWithShape="0" algn="bl" dir="6960000" dist="76200">
              <a:srgbClr val="666666">
                <a:alpha val="19000"/>
              </a:srgbClr>
            </a:outerShdw>
          </a:effectLst>
        </p:spPr>
      </p:pic>
      <p:pic>
        <p:nvPicPr>
          <p:cNvPr id="204" name="Google Shape;204;p37" title="Screenshot 2025-06-11 at 1.24.47 PM.png"/>
          <p:cNvPicPr preferRelativeResize="0"/>
          <p:nvPr/>
        </p:nvPicPr>
        <p:blipFill>
          <a:blip r:embed="rId4">
            <a:alphaModFix/>
          </a:blip>
          <a:stretch>
            <a:fillRect/>
          </a:stretch>
        </p:blipFill>
        <p:spPr>
          <a:xfrm>
            <a:off x="515575" y="842724"/>
            <a:ext cx="6241126" cy="3093126"/>
          </a:xfrm>
          <a:prstGeom prst="rect">
            <a:avLst/>
          </a:prstGeom>
          <a:noFill/>
          <a:ln>
            <a:noFill/>
          </a:ln>
        </p:spPr>
      </p:pic>
      <p:pic>
        <p:nvPicPr>
          <p:cNvPr id="205" name="Google Shape;205;p37" title="Screenshot 2025-06-11 at 1.25.21 PM.png"/>
          <p:cNvPicPr preferRelativeResize="0"/>
          <p:nvPr/>
        </p:nvPicPr>
        <p:blipFill>
          <a:blip r:embed="rId5">
            <a:alphaModFix/>
          </a:blip>
          <a:stretch>
            <a:fillRect/>
          </a:stretch>
        </p:blipFill>
        <p:spPr>
          <a:xfrm>
            <a:off x="5950125" y="1733851"/>
            <a:ext cx="1818275" cy="315074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209" name="Shape 209"/>
        <p:cNvGrpSpPr/>
        <p:nvPr/>
      </p:nvGrpSpPr>
      <p:grpSpPr>
        <a:xfrm>
          <a:off x="0" y="0"/>
          <a:ext cx="0" cy="0"/>
          <a:chOff x="0" y="0"/>
          <a:chExt cx="0" cy="0"/>
        </a:xfrm>
      </p:grpSpPr>
      <p:sp>
        <p:nvSpPr>
          <p:cNvPr id="210" name="Google Shape;210;p38"/>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Make your site accessible to all</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1"/>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1F77FF"/>
                </a:solidFill>
                <a:latin typeface="Wix Madefor Text"/>
                <a:ea typeface="Wix Madefor Text"/>
                <a:cs typeface="Wix Madefor Text"/>
                <a:sym typeface="Wix Madefor Text"/>
              </a:rPr>
              <a:t>Big Ideas</a:t>
            </a:r>
            <a:endParaRPr b="1" sz="3200">
              <a:solidFill>
                <a:srgbClr val="1F77FF"/>
              </a:solidFill>
              <a:latin typeface="Wix Madefor Text"/>
              <a:ea typeface="Wix Madefor Text"/>
              <a:cs typeface="Wix Madefor Text"/>
              <a:sym typeface="Wix Madefor Text"/>
            </a:endParaRPr>
          </a:p>
        </p:txBody>
      </p:sp>
      <p:sp>
        <p:nvSpPr>
          <p:cNvPr id="91" name="Google Shape;91;p21"/>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Websites tell a story through structure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Your site’s structure is composed of pages, your menu/navigation, and the layout of each page.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4" name="Shape 214"/>
        <p:cNvGrpSpPr/>
        <p:nvPr/>
      </p:nvGrpSpPr>
      <p:grpSpPr>
        <a:xfrm>
          <a:off x="0" y="0"/>
          <a:ext cx="0" cy="0"/>
          <a:chOff x="0" y="0"/>
          <a:chExt cx="0" cy="0"/>
        </a:xfrm>
      </p:grpSpPr>
      <p:sp>
        <p:nvSpPr>
          <p:cNvPr id="215" name="Google Shape;215;p39"/>
          <p:cNvSpPr txBox="1"/>
          <p:nvPr>
            <p:ph type="title"/>
          </p:nvPr>
        </p:nvSpPr>
        <p:spPr>
          <a:xfrm>
            <a:off x="491775" y="732625"/>
            <a:ext cx="6784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Why should we make our websites accessible?</a:t>
            </a:r>
            <a:endParaRPr b="1" sz="3200">
              <a:latin typeface="Wix Madefor Text"/>
              <a:ea typeface="Wix Madefor Text"/>
              <a:cs typeface="Wix Madefor Text"/>
              <a:sym typeface="Wix Madefor Text"/>
            </a:endParaRPr>
          </a:p>
        </p:txBody>
      </p:sp>
      <p:sp>
        <p:nvSpPr>
          <p:cNvPr id="216" name="Google Shape;216;p39"/>
          <p:cNvSpPr txBox="1"/>
          <p:nvPr/>
        </p:nvSpPr>
        <p:spPr>
          <a:xfrm>
            <a:off x="491775" y="1930575"/>
            <a:ext cx="5148600" cy="2628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About 16% of the world’s population has a disability. That is 1 out of every 6 people.</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Web designers work to make websites accessible so that everyone can access content, including people who are living with disabilities. These might be visual, hearing, motor, or cognitive impairments.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animEffect filter="fade" transition="in">
                                      <p:cBhvr>
                                        <p:cTn dur="1000"/>
                                        <p:tgtEl>
                                          <p:spTgt spid="21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1" st="1"/>
                                            </p:txEl>
                                          </p:spTgt>
                                        </p:tgtEl>
                                        <p:attrNameLst>
                                          <p:attrName>style.visibility</p:attrName>
                                        </p:attrNameLst>
                                      </p:cBhvr>
                                      <p:to>
                                        <p:strVal val="visible"/>
                                      </p:to>
                                    </p:set>
                                    <p:animEffect filter="fade" transition="in">
                                      <p:cBhvr>
                                        <p:cTn dur="1000"/>
                                        <p:tgtEl>
                                          <p:spTgt spid="21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2" st="2"/>
                                            </p:txEl>
                                          </p:spTgt>
                                        </p:tgtEl>
                                        <p:attrNameLst>
                                          <p:attrName>style.visibility</p:attrName>
                                        </p:attrNameLst>
                                      </p:cBhvr>
                                      <p:to>
                                        <p:strVal val="visible"/>
                                      </p:to>
                                    </p:set>
                                    <p:animEffect filter="fade" transition="in">
                                      <p:cBhvr>
                                        <p:cTn dur="1000"/>
                                        <p:tgtEl>
                                          <p:spTgt spid="21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3" st="3"/>
                                            </p:txEl>
                                          </p:spTgt>
                                        </p:tgtEl>
                                        <p:attrNameLst>
                                          <p:attrName>style.visibility</p:attrName>
                                        </p:attrNameLst>
                                      </p:cBhvr>
                                      <p:to>
                                        <p:strVal val="visible"/>
                                      </p:to>
                                    </p:set>
                                    <p:animEffect filter="fade" transition="in">
                                      <p:cBhvr>
                                        <p:cTn dur="1000"/>
                                        <p:tgtEl>
                                          <p:spTgt spid="21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4" st="4"/>
                                            </p:txEl>
                                          </p:spTgt>
                                        </p:tgtEl>
                                        <p:attrNameLst>
                                          <p:attrName>style.visibility</p:attrName>
                                        </p:attrNameLst>
                                      </p:cBhvr>
                                      <p:to>
                                        <p:strVal val="visible"/>
                                      </p:to>
                                    </p:set>
                                    <p:animEffect filter="fade" transition="in">
                                      <p:cBhvr>
                                        <p:cTn dur="1000"/>
                                        <p:tgtEl>
                                          <p:spTgt spid="216">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0" name="Shape 220"/>
        <p:cNvGrpSpPr/>
        <p:nvPr/>
      </p:nvGrpSpPr>
      <p:grpSpPr>
        <a:xfrm>
          <a:off x="0" y="0"/>
          <a:ext cx="0" cy="0"/>
          <a:chOff x="0" y="0"/>
          <a:chExt cx="0" cy="0"/>
        </a:xfrm>
      </p:grpSpPr>
      <p:sp>
        <p:nvSpPr>
          <p:cNvPr id="221" name="Google Shape;221;p40"/>
          <p:cNvSpPr txBox="1"/>
          <p:nvPr/>
        </p:nvSpPr>
        <p:spPr>
          <a:xfrm>
            <a:off x="489850" y="418400"/>
            <a:ext cx="6051900" cy="1469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b="1" lang="en" sz="3200">
                <a:latin typeface="Wix Madefor Text"/>
                <a:ea typeface="Wix Madefor Text"/>
                <a:cs typeface="Wix Madefor Text"/>
                <a:sym typeface="Wix Madefor Text"/>
              </a:rPr>
              <a:t>What are some assistive technologies that help with website accessibility?</a:t>
            </a:r>
            <a:endParaRPr>
              <a:latin typeface="Wix Madefor Text"/>
              <a:ea typeface="Wix Madefor Text"/>
              <a:cs typeface="Wix Madefor Text"/>
              <a:sym typeface="Wix Madefor Text"/>
            </a:endParaRPr>
          </a:p>
        </p:txBody>
      </p:sp>
      <p:sp>
        <p:nvSpPr>
          <p:cNvPr id="222" name="Google Shape;222;p40"/>
          <p:cNvSpPr txBox="1"/>
          <p:nvPr/>
        </p:nvSpPr>
        <p:spPr>
          <a:xfrm>
            <a:off x="489850" y="2337025"/>
            <a:ext cx="3501000" cy="158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Screen readers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Voice recognition programs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Screen enlargement applications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Closed captioning</a:t>
            </a:r>
            <a:endParaRPr/>
          </a:p>
        </p:txBody>
      </p:sp>
      <p:pic>
        <p:nvPicPr>
          <p:cNvPr id="223" name="Google Shape;223;p40" title="Screenshot 2025-06-26 at 2.49.11 PM.png"/>
          <p:cNvPicPr preferRelativeResize="0"/>
          <p:nvPr/>
        </p:nvPicPr>
        <p:blipFill>
          <a:blip r:embed="rId3">
            <a:alphaModFix/>
          </a:blip>
          <a:stretch>
            <a:fillRect/>
          </a:stretch>
        </p:blipFill>
        <p:spPr>
          <a:xfrm>
            <a:off x="4826603" y="2127275"/>
            <a:ext cx="3053449" cy="22001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7" name="Shape 227"/>
        <p:cNvGrpSpPr/>
        <p:nvPr/>
      </p:nvGrpSpPr>
      <p:grpSpPr>
        <a:xfrm>
          <a:off x="0" y="0"/>
          <a:ext cx="0" cy="0"/>
          <a:chOff x="0" y="0"/>
          <a:chExt cx="0" cy="0"/>
        </a:xfrm>
      </p:grpSpPr>
      <p:sp>
        <p:nvSpPr>
          <p:cNvPr id="228" name="Google Shape;228;p41"/>
          <p:cNvSpPr txBox="1"/>
          <p:nvPr/>
        </p:nvSpPr>
        <p:spPr>
          <a:xfrm>
            <a:off x="422600" y="407175"/>
            <a:ext cx="4398600" cy="1469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b="1" lang="en" sz="3200">
                <a:latin typeface="Wix Madefor Text"/>
                <a:ea typeface="Wix Madefor Text"/>
                <a:cs typeface="Wix Madefor Text"/>
                <a:sym typeface="Wix Madefor Text"/>
              </a:rPr>
              <a:t>Here’s how one person uses </a:t>
            </a:r>
            <a:r>
              <a:rPr b="1" lang="en" sz="3200">
                <a:latin typeface="Wix Madefor Text"/>
                <a:ea typeface="Wix Madefor Text"/>
                <a:cs typeface="Wix Madefor Text"/>
                <a:sym typeface="Wix Madefor Text"/>
              </a:rPr>
              <a:t>assistive</a:t>
            </a:r>
            <a:r>
              <a:rPr b="1" lang="en" sz="3200">
                <a:latin typeface="Wix Madefor Text"/>
                <a:ea typeface="Wix Madefor Text"/>
                <a:cs typeface="Wix Madefor Text"/>
                <a:sym typeface="Wix Madefor Text"/>
              </a:rPr>
              <a:t> technology with Wix:</a:t>
            </a:r>
            <a:endParaRPr>
              <a:latin typeface="Wix Madefor Text"/>
              <a:ea typeface="Wix Madefor Text"/>
              <a:cs typeface="Wix Madefor Text"/>
              <a:sym typeface="Wix Madefor Text"/>
            </a:endParaRPr>
          </a:p>
        </p:txBody>
      </p:sp>
      <p:pic>
        <p:nvPicPr>
          <p:cNvPr descr="98% of the world's top visited websites are not accessible to all.&#10;We're proud to partner with Wix user @allaccesslife who empowers people with disabilities.&#10;Let's make the web a place for everyone.&#10;&#10;Wix Accessibility Homepage&#10;https://www.Wix.com/accessibility  &#10;&#10;All Access Life Website&#10;https://www.Allaccesslife.org    &#10;&#10;All Access Life on Youtube&#10;https://www.youtube.com/allaccesslife&#10;&#10;All Access Life Blog Post&#10;https://www.allaccesslife.org/post/make-the-web-a-place-for-everyone&#10;&#10;Video transcript:&#10;&#10;Hi, my name is Bradley.&#10;And today I'm going to show you how I shop online.&#10;[Energetic percussions begin playing]&#10;Using my mind.&#10;Haha, got you.&#10;It’s an eye tracking device.&#10;First try&#10;Ok, I can scroll through the shirt options.&#10;But can't go to the next page because of this tiny navigation bar.&#10;Time to try another site.&#10;Next.&#10;Second try&#10;Website number two.&#10;Pop up. Close pop up.&#10;Pop up. Close pop up.&#10;Pop up.&#10;Close website.&#10;Third try&#10;Oh this is a nice shirt.&#10;I’m going to buy this one.&#10;Buy now.&#10;Uh oh, timed order form.&#10;[Clock begins ticking]&#10;I’m going to have to rush to fill this out in time. &#10;3… 2… 1&#10;Aw man, time’s up.&#10;This happens all the time.&#10;I’m not backing down.&#10;Last try&#10;This website looks clear.&#10;It’s also easy to navigate.&#10;This is a cool shirt. &#10;Ok, moment of truth.&#10;Buy now.&#10;This form looks good.&#10;Nice spacing, static labels.&#10;Place order.&#10;Mission accomplished.&#10;[Upbeat celebratory music]&#10;And it only took 4 sites. That's a new record.&#10;Make the web a place for everyone.&#10;Learn more at wix.com/accessibility&#10;To read more about my experiences with online accessibility,&#10;check out my blog post, linked in the comments, or at allacceslife.org" id="229" name="Google Shape;229;p41" title="Mission: Buying a T-Shirt Online with Bradley | Wix Accessibility">
            <a:hlinkClick r:id="rId3"/>
          </p:cNvPr>
          <p:cNvPicPr preferRelativeResize="0"/>
          <p:nvPr/>
        </p:nvPicPr>
        <p:blipFill>
          <a:blip r:embed="rId4">
            <a:alphaModFix/>
          </a:blip>
          <a:stretch>
            <a:fillRect/>
          </a:stretch>
        </p:blipFill>
        <p:spPr>
          <a:xfrm>
            <a:off x="3148100" y="1950675"/>
            <a:ext cx="5204000" cy="29272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3" name="Shape 233"/>
        <p:cNvGrpSpPr/>
        <p:nvPr/>
      </p:nvGrpSpPr>
      <p:grpSpPr>
        <a:xfrm>
          <a:off x="0" y="0"/>
          <a:ext cx="0" cy="0"/>
          <a:chOff x="0" y="0"/>
          <a:chExt cx="0" cy="0"/>
        </a:xfrm>
      </p:grpSpPr>
      <p:sp>
        <p:nvSpPr>
          <p:cNvPr id="234" name="Google Shape;234;p42"/>
          <p:cNvSpPr txBox="1"/>
          <p:nvPr>
            <p:ph type="title"/>
          </p:nvPr>
        </p:nvSpPr>
        <p:spPr>
          <a:xfrm>
            <a:off x="633752" y="81765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How do you make your site accessible?</a:t>
            </a:r>
            <a:endParaRPr b="1" sz="3200">
              <a:latin typeface="Wix Madefor Text"/>
              <a:ea typeface="Wix Madefor Text"/>
              <a:cs typeface="Wix Madefor Text"/>
              <a:sym typeface="Wix Madefor Text"/>
            </a:endParaRPr>
          </a:p>
        </p:txBody>
      </p:sp>
      <p:sp>
        <p:nvSpPr>
          <p:cNvPr id="235" name="Google Shape;235;p42"/>
          <p:cNvSpPr txBox="1"/>
          <p:nvPr/>
        </p:nvSpPr>
        <p:spPr>
          <a:xfrm>
            <a:off x="633750" y="2306575"/>
            <a:ext cx="5356800" cy="18357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b="1" lang="en">
                <a:latin typeface="Wix Madefor Text"/>
                <a:ea typeface="Wix Madefor Text"/>
                <a:cs typeface="Wix Madefor Text"/>
                <a:sym typeface="Wix Madefor Text"/>
              </a:rPr>
              <a:t>Alt text: </a:t>
            </a:r>
            <a:r>
              <a:rPr lang="en">
                <a:latin typeface="Wix Madefor Text"/>
                <a:ea typeface="Wix Madefor Text"/>
                <a:cs typeface="Wix Madefor Text"/>
                <a:sym typeface="Wix Madefor Text"/>
              </a:rPr>
              <a:t>Make sure all images have Alt text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Headings: </a:t>
            </a:r>
            <a:r>
              <a:rPr lang="en">
                <a:latin typeface="Wix Madefor Text"/>
                <a:ea typeface="Wix Madefor Text"/>
                <a:cs typeface="Wix Madefor Text"/>
                <a:sym typeface="Wix Madefor Text"/>
              </a:rPr>
              <a:t>Keep your heading tags (H1-H6) consistent with one H1 per page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b="1" lang="en">
                <a:latin typeface="Wix Madefor Text"/>
                <a:ea typeface="Wix Madefor Text"/>
                <a:cs typeface="Wix Madefor Text"/>
                <a:sym typeface="Wix Madefor Text"/>
              </a:rPr>
              <a:t>Color Contrast</a:t>
            </a:r>
            <a:r>
              <a:rPr lang="en">
                <a:latin typeface="Wix Madefor Text"/>
                <a:ea typeface="Wix Madefor Text"/>
                <a:cs typeface="Wix Madefor Text"/>
                <a:sym typeface="Wix Madefor Text"/>
              </a:rPr>
              <a:t>: Check your color contrast</a:t>
            </a:r>
            <a:endParaRPr>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9" name="Shape 239"/>
        <p:cNvGrpSpPr/>
        <p:nvPr/>
      </p:nvGrpSpPr>
      <p:grpSpPr>
        <a:xfrm>
          <a:off x="0" y="0"/>
          <a:ext cx="0" cy="0"/>
          <a:chOff x="0" y="0"/>
          <a:chExt cx="0" cy="0"/>
        </a:xfrm>
      </p:grpSpPr>
      <p:sp>
        <p:nvSpPr>
          <p:cNvPr id="240" name="Google Shape;240;p43"/>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Alt Text</a:t>
            </a:r>
            <a:endParaRPr b="1" sz="3200">
              <a:latin typeface="Wix Madefor Text"/>
              <a:ea typeface="Wix Madefor Text"/>
              <a:cs typeface="Wix Madefor Text"/>
              <a:sym typeface="Wix Madefor Text"/>
            </a:endParaRPr>
          </a:p>
        </p:txBody>
      </p:sp>
      <p:sp>
        <p:nvSpPr>
          <p:cNvPr id="241" name="Google Shape;241;p43"/>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Alt text is a behind-the-scenes description of a visual (like an image) inserted in the HTML of a website which are read aloud to people who use a screen reader to navigate websites.</a:t>
            </a:r>
            <a:endParaRPr>
              <a:latin typeface="Wix Madefor Text"/>
              <a:ea typeface="Wix Madefor Text"/>
              <a:cs typeface="Wix Madefor Text"/>
              <a:sym typeface="Wix Madefor Text"/>
            </a:endParaRPr>
          </a:p>
        </p:txBody>
      </p:sp>
      <p:pic>
        <p:nvPicPr>
          <p:cNvPr id="242" name="Google Shape;242;p43"/>
          <p:cNvPicPr preferRelativeResize="0"/>
          <p:nvPr/>
        </p:nvPicPr>
        <p:blipFill rotWithShape="1">
          <a:blip r:embed="rId3">
            <a:alphaModFix/>
          </a:blip>
          <a:srcRect b="4889" l="2167" r="2747" t="4554"/>
          <a:stretch/>
        </p:blipFill>
        <p:spPr>
          <a:xfrm>
            <a:off x="3818775" y="1478650"/>
            <a:ext cx="4360902" cy="21862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6" name="Shape 246"/>
        <p:cNvGrpSpPr/>
        <p:nvPr/>
      </p:nvGrpSpPr>
      <p:grpSpPr>
        <a:xfrm>
          <a:off x="0" y="0"/>
          <a:ext cx="0" cy="0"/>
          <a:chOff x="0" y="0"/>
          <a:chExt cx="0" cy="0"/>
        </a:xfrm>
      </p:grpSpPr>
      <p:pic>
        <p:nvPicPr>
          <p:cNvPr id="247" name="Google Shape;247;p44"/>
          <p:cNvPicPr preferRelativeResize="0"/>
          <p:nvPr/>
        </p:nvPicPr>
        <p:blipFill rotWithShape="1">
          <a:blip r:embed="rId3">
            <a:alphaModFix/>
          </a:blip>
          <a:srcRect b="1117" l="0" r="0" t="0"/>
          <a:stretch/>
        </p:blipFill>
        <p:spPr>
          <a:xfrm>
            <a:off x="3898450" y="980925"/>
            <a:ext cx="4393124" cy="2696125"/>
          </a:xfrm>
          <a:prstGeom prst="rect">
            <a:avLst/>
          </a:prstGeom>
          <a:noFill/>
          <a:ln>
            <a:noFill/>
          </a:ln>
          <a:effectLst>
            <a:outerShdw blurRad="142875" rotWithShape="0" algn="bl" dir="6960000" dist="76200">
              <a:srgbClr val="666666">
                <a:alpha val="19000"/>
              </a:srgbClr>
            </a:outerShdw>
          </a:effectLst>
        </p:spPr>
      </p:pic>
      <p:sp>
        <p:nvSpPr>
          <p:cNvPr id="248" name="Google Shape;248;p44"/>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Heading Tags</a:t>
            </a:r>
            <a:endParaRPr b="1" sz="3200">
              <a:latin typeface="Wix Madefor Text"/>
              <a:ea typeface="Wix Madefor Text"/>
              <a:cs typeface="Wix Madefor Text"/>
              <a:sym typeface="Wix Madefor Text"/>
            </a:endParaRPr>
          </a:p>
        </p:txBody>
      </p:sp>
      <p:sp>
        <p:nvSpPr>
          <p:cNvPr id="249" name="Google Shape;249;p44"/>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 behind-the-scenes labeling of different text elements on a site (H1, H2, etc.) so that screen readers can easily navigate the organization of the page.</a:t>
            </a:r>
            <a:endParaRPr>
              <a:latin typeface="Wix Madefor Text"/>
              <a:ea typeface="Wix Madefor Text"/>
              <a:cs typeface="Wix Madefor Text"/>
              <a:sym typeface="Wix Madefor Text"/>
            </a:endParaRPr>
          </a:p>
        </p:txBody>
      </p:sp>
      <p:pic>
        <p:nvPicPr>
          <p:cNvPr id="250" name="Google Shape;250;p44"/>
          <p:cNvPicPr preferRelativeResize="0"/>
          <p:nvPr/>
        </p:nvPicPr>
        <p:blipFill>
          <a:blip r:embed="rId4">
            <a:alphaModFix/>
          </a:blip>
          <a:stretch>
            <a:fillRect/>
          </a:stretch>
        </p:blipFill>
        <p:spPr>
          <a:xfrm>
            <a:off x="3913443" y="1090227"/>
            <a:ext cx="4363153" cy="25868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4" name="Shape 254"/>
        <p:cNvGrpSpPr/>
        <p:nvPr/>
      </p:nvGrpSpPr>
      <p:grpSpPr>
        <a:xfrm>
          <a:off x="0" y="0"/>
          <a:ext cx="0" cy="0"/>
          <a:chOff x="0" y="0"/>
          <a:chExt cx="0" cy="0"/>
        </a:xfrm>
      </p:grpSpPr>
      <p:sp>
        <p:nvSpPr>
          <p:cNvPr id="255" name="Google Shape;255;p45"/>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Color Contrast</a:t>
            </a:r>
            <a:endParaRPr b="1" sz="3200">
              <a:latin typeface="Wix Madefor Text"/>
              <a:ea typeface="Wix Madefor Text"/>
              <a:cs typeface="Wix Madefor Text"/>
              <a:sym typeface="Wix Madefor Text"/>
            </a:endParaRPr>
          </a:p>
        </p:txBody>
      </p:sp>
      <p:sp>
        <p:nvSpPr>
          <p:cNvPr id="256" name="Google Shape;256;p45"/>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 behind-the-scenes labeling of different text elements on a site (H1, H2, etc.) so that screen readers can easily navigate the organization of the page.</a:t>
            </a:r>
            <a:endParaRPr>
              <a:latin typeface="Wix Madefor Text"/>
              <a:ea typeface="Wix Madefor Text"/>
              <a:cs typeface="Wix Madefor Text"/>
              <a:sym typeface="Wix Madefor Text"/>
            </a:endParaRPr>
          </a:p>
        </p:txBody>
      </p:sp>
      <p:pic>
        <p:nvPicPr>
          <p:cNvPr id="257" name="Google Shape;257;p45"/>
          <p:cNvPicPr preferRelativeResize="0"/>
          <p:nvPr/>
        </p:nvPicPr>
        <p:blipFill>
          <a:blip r:embed="rId3">
            <a:alphaModFix/>
          </a:blip>
          <a:stretch>
            <a:fillRect/>
          </a:stretch>
        </p:blipFill>
        <p:spPr>
          <a:xfrm>
            <a:off x="4341976" y="1197525"/>
            <a:ext cx="3574826" cy="2331574"/>
          </a:xfrm>
          <a:prstGeom prst="rect">
            <a:avLst/>
          </a:prstGeom>
          <a:noFill/>
          <a:ln>
            <a:noFill/>
          </a:ln>
          <a:effectLst>
            <a:outerShdw blurRad="285750" rotWithShape="0" algn="bl" dir="5760000" dist="19050">
              <a:srgbClr val="000000">
                <a:alpha val="50000"/>
              </a:srgbClr>
            </a:outerShdw>
          </a:effectLst>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61" name="Shape 261"/>
        <p:cNvGrpSpPr/>
        <p:nvPr/>
      </p:nvGrpSpPr>
      <p:grpSpPr>
        <a:xfrm>
          <a:off x="0" y="0"/>
          <a:ext cx="0" cy="0"/>
          <a:chOff x="0" y="0"/>
          <a:chExt cx="0" cy="0"/>
        </a:xfrm>
      </p:grpSpPr>
      <p:sp>
        <p:nvSpPr>
          <p:cNvPr id="262" name="Google Shape;262;p46"/>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will you add flair to your site?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6" name="Shape 266"/>
        <p:cNvGrpSpPr/>
        <p:nvPr/>
      </p:nvGrpSpPr>
      <p:grpSpPr>
        <a:xfrm>
          <a:off x="0" y="0"/>
          <a:ext cx="0" cy="0"/>
          <a:chOff x="0" y="0"/>
          <a:chExt cx="0" cy="0"/>
        </a:xfrm>
      </p:grpSpPr>
      <p:sp>
        <p:nvSpPr>
          <p:cNvPr id="267" name="Google Shape;267;p47"/>
          <p:cNvSpPr txBox="1"/>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Your Site is Not a Poster</a:t>
            </a:r>
            <a:endParaRPr b="1" sz="3200">
              <a:latin typeface="Wix Madefor Text"/>
              <a:ea typeface="Wix Madefor Text"/>
              <a:cs typeface="Wix Madefor Text"/>
              <a:sym typeface="Wix Madefor Text"/>
            </a:endParaRPr>
          </a:p>
        </p:txBody>
      </p:sp>
      <p:pic>
        <p:nvPicPr>
          <p:cNvPr id="268" name="Google Shape;268;p47"/>
          <p:cNvPicPr preferRelativeResize="0"/>
          <p:nvPr/>
        </p:nvPicPr>
        <p:blipFill rotWithShape="1">
          <a:blip r:embed="rId3">
            <a:alphaModFix/>
          </a:blip>
          <a:srcRect b="1117" l="0" r="0" t="0"/>
          <a:stretch/>
        </p:blipFill>
        <p:spPr>
          <a:xfrm>
            <a:off x="1370225" y="1359125"/>
            <a:ext cx="5808958" cy="3356347"/>
          </a:xfrm>
          <a:prstGeom prst="rect">
            <a:avLst/>
          </a:prstGeom>
          <a:noFill/>
          <a:ln>
            <a:noFill/>
          </a:ln>
          <a:effectLst>
            <a:outerShdw blurRad="142875" rotWithShape="0" algn="bl" dir="6960000" dist="76200">
              <a:srgbClr val="666666">
                <a:alpha val="19000"/>
              </a:srgbClr>
            </a:outerShdw>
          </a:effectLst>
        </p:spPr>
      </p:pic>
      <p:pic>
        <p:nvPicPr>
          <p:cNvPr id="269" name="Google Shape;269;p47"/>
          <p:cNvPicPr preferRelativeResize="0"/>
          <p:nvPr/>
        </p:nvPicPr>
        <p:blipFill>
          <a:blip r:embed="rId4">
            <a:alphaModFix/>
          </a:blip>
          <a:stretch>
            <a:fillRect/>
          </a:stretch>
        </p:blipFill>
        <p:spPr>
          <a:xfrm>
            <a:off x="1370225" y="1498759"/>
            <a:ext cx="5811847" cy="321671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73" name="Shape 273"/>
        <p:cNvGrpSpPr/>
        <p:nvPr/>
      </p:nvGrpSpPr>
      <p:grpSpPr>
        <a:xfrm>
          <a:off x="0" y="0"/>
          <a:ext cx="0" cy="0"/>
          <a:chOff x="0" y="0"/>
          <a:chExt cx="0" cy="0"/>
        </a:xfrm>
      </p:grpSpPr>
      <p:sp>
        <p:nvSpPr>
          <p:cNvPr id="274" name="Google Shape;274;p48"/>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would your ideal portfolio look like?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2"/>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7" name="Google Shape;97;p22"/>
          <p:cNvSpPr txBox="1"/>
          <p:nvPr/>
        </p:nvSpPr>
        <p:spPr>
          <a:xfrm>
            <a:off x="673650" y="1421900"/>
            <a:ext cx="50598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idea of storytelling through a site structure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decide on the structure of their sites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learn more about layout, pages, and navigation.</a:t>
            </a:r>
            <a:endParaRPr>
              <a:latin typeface="Wix Madefor Text"/>
              <a:ea typeface="Wix Madefor Text"/>
              <a:cs typeface="Wix Madefor Text"/>
              <a:sym typeface="Wix Madefor Tex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8" name="Shape 278"/>
        <p:cNvGrpSpPr/>
        <p:nvPr/>
      </p:nvGrpSpPr>
      <p:grpSpPr>
        <a:xfrm>
          <a:off x="0" y="0"/>
          <a:ext cx="0" cy="0"/>
          <a:chOff x="0" y="0"/>
          <a:chExt cx="0" cy="0"/>
        </a:xfrm>
      </p:grpSpPr>
      <p:sp>
        <p:nvSpPr>
          <p:cNvPr id="279" name="Google Shape;279;p49"/>
          <p:cNvSpPr txBox="1"/>
          <p:nvPr>
            <p:ph type="title"/>
          </p:nvPr>
        </p:nvSpPr>
        <p:spPr>
          <a:xfrm>
            <a:off x="491775" y="594075"/>
            <a:ext cx="7116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Adding flair to your site</a:t>
            </a:r>
            <a:endParaRPr b="1" sz="3200">
              <a:latin typeface="Wix Madefor Text"/>
              <a:ea typeface="Wix Madefor Text"/>
              <a:cs typeface="Wix Madefor Text"/>
              <a:sym typeface="Wix Madefor Text"/>
            </a:endParaRPr>
          </a:p>
        </p:txBody>
      </p:sp>
      <p:sp>
        <p:nvSpPr>
          <p:cNvPr id="280" name="Google Shape;280;p49"/>
          <p:cNvSpPr txBox="1"/>
          <p:nvPr/>
        </p:nvSpPr>
        <p:spPr>
          <a:xfrm>
            <a:off x="491775" y="1454400"/>
            <a:ext cx="6887100" cy="3158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Use your Design Journal to answer the following questions, or sketch out what you’d like your portfolio to look like.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ideas do you have to make your site come alive?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else would you like to add to your 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Are there any websites that you love that you’d like to take inspiration from?</a:t>
            </a:r>
            <a:endParaRPr>
              <a:latin typeface="Wix Madefor Text"/>
              <a:ea typeface="Wix Madefor Text"/>
              <a:cs typeface="Wix Madefor Text"/>
              <a:sym typeface="Wix Madefor Text"/>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0"/>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1" name="Shape 101"/>
        <p:cNvGrpSpPr/>
        <p:nvPr/>
      </p:nvGrpSpPr>
      <p:grpSpPr>
        <a:xfrm>
          <a:off x="0" y="0"/>
          <a:ext cx="0" cy="0"/>
          <a:chOff x="0" y="0"/>
          <a:chExt cx="0" cy="0"/>
        </a:xfrm>
      </p:grpSpPr>
      <p:sp>
        <p:nvSpPr>
          <p:cNvPr id="102" name="Google Shape;102;p23"/>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103" name="Google Shape;103;p23"/>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7" name="Shape 107"/>
        <p:cNvGrpSpPr/>
        <p:nvPr/>
      </p:nvGrpSpPr>
      <p:grpSpPr>
        <a:xfrm>
          <a:off x="0" y="0"/>
          <a:ext cx="0" cy="0"/>
          <a:chOff x="0" y="0"/>
          <a:chExt cx="0" cy="0"/>
        </a:xfrm>
      </p:grpSpPr>
      <p:sp>
        <p:nvSpPr>
          <p:cNvPr id="108" name="Google Shape;108;p24"/>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can we make websites more engaging with interactivity?</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12" name="Shape 112"/>
        <p:cNvGrpSpPr/>
        <p:nvPr/>
      </p:nvGrpSpPr>
      <p:grpSpPr>
        <a:xfrm>
          <a:off x="0" y="0"/>
          <a:ext cx="0" cy="0"/>
          <a:chOff x="0" y="0"/>
          <a:chExt cx="0" cy="0"/>
        </a:xfrm>
      </p:grpSpPr>
      <p:sp>
        <p:nvSpPr>
          <p:cNvPr id="113" name="Google Shape;113;p25"/>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Animations &amp; Effects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7" name="Shape 117"/>
        <p:cNvGrpSpPr/>
        <p:nvPr/>
      </p:nvGrpSpPr>
      <p:grpSpPr>
        <a:xfrm>
          <a:off x="0" y="0"/>
          <a:ext cx="0" cy="0"/>
          <a:chOff x="0" y="0"/>
          <a:chExt cx="0" cy="0"/>
        </a:xfrm>
      </p:grpSpPr>
      <p:sp>
        <p:nvSpPr>
          <p:cNvPr id="118" name="Google Shape;118;p26"/>
          <p:cNvSpPr txBox="1"/>
          <p:nvPr>
            <p:ph type="title"/>
          </p:nvPr>
        </p:nvSpPr>
        <p:spPr>
          <a:xfrm>
            <a:off x="317400" y="766500"/>
            <a:ext cx="3030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The Fun Theory</a:t>
            </a:r>
            <a:endParaRPr b="1" sz="3200">
              <a:latin typeface="Wix Madefor Text"/>
              <a:ea typeface="Wix Madefor Text"/>
              <a:cs typeface="Wix Madefor Text"/>
              <a:sym typeface="Wix Madefor Text"/>
            </a:endParaRPr>
          </a:p>
        </p:txBody>
      </p:sp>
      <p:sp>
        <p:nvSpPr>
          <p:cNvPr id="119" name="Google Shape;119;p26"/>
          <p:cNvSpPr txBox="1"/>
          <p:nvPr/>
        </p:nvSpPr>
        <p:spPr>
          <a:xfrm>
            <a:off x="317400" y="2147900"/>
            <a:ext cx="2744100" cy="1383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As you watch this video, think:</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do you </a:t>
            </a:r>
            <a:r>
              <a:rPr b="1" lang="en">
                <a:latin typeface="Wix Madefor Text"/>
                <a:ea typeface="Wix Madefor Text"/>
                <a:cs typeface="Wix Madefor Text"/>
                <a:sym typeface="Wix Madefor Text"/>
              </a:rPr>
              <a:t>see</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you </a:t>
            </a:r>
            <a:r>
              <a:rPr b="1" lang="en">
                <a:latin typeface="Wix Madefor Text"/>
                <a:ea typeface="Wix Madefor Text"/>
                <a:cs typeface="Wix Madefor Text"/>
                <a:sym typeface="Wix Madefor Text"/>
              </a:rPr>
              <a:t>wonder</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p:txBody>
      </p:sp>
      <p:pic>
        <p:nvPicPr>
          <p:cNvPr descr="Follow us on http://www.facebook.com/thefuntheory &#10; &#10;We believe that the easiest way to change people's behaviour for the better is by making it fun to do. We call it The fun theory. http://www.thefuntheory.com" id="120" name="Google Shape;120;p26" title="Piano stairs  - TheFunTheory.com - Rolighetsteorin.se">
            <a:hlinkClick r:id="rId3"/>
          </p:cNvPr>
          <p:cNvPicPr preferRelativeResize="0"/>
          <p:nvPr/>
        </p:nvPicPr>
        <p:blipFill>
          <a:blip r:embed="rId4">
            <a:alphaModFix/>
          </a:blip>
          <a:stretch>
            <a:fillRect/>
          </a:stretch>
        </p:blipFill>
        <p:spPr>
          <a:xfrm>
            <a:off x="3143125" y="654250"/>
            <a:ext cx="5180000" cy="3884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
                                        </p:tgtEl>
                                        <p:attrNameLst>
                                          <p:attrName>style.visibility</p:attrName>
                                        </p:attrNameLst>
                                      </p:cBhvr>
                                      <p:to>
                                        <p:strVal val="visible"/>
                                      </p:to>
                                    </p:set>
                                    <p:animEffect filter="fade" transition="in">
                                      <p:cBhvr>
                                        <p:cTn dur="1000"/>
                                        <p:tgtEl>
                                          <p:spTgt spid="1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4" name="Shape 124"/>
        <p:cNvGrpSpPr/>
        <p:nvPr/>
      </p:nvGrpSpPr>
      <p:grpSpPr>
        <a:xfrm>
          <a:off x="0" y="0"/>
          <a:ext cx="0" cy="0"/>
          <a:chOff x="0" y="0"/>
          <a:chExt cx="0" cy="0"/>
        </a:xfrm>
      </p:grpSpPr>
      <p:sp>
        <p:nvSpPr>
          <p:cNvPr id="125" name="Google Shape;125;p27"/>
          <p:cNvSpPr txBox="1"/>
          <p:nvPr/>
        </p:nvSpPr>
        <p:spPr>
          <a:xfrm>
            <a:off x="4619300" y="478800"/>
            <a:ext cx="3564600" cy="418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Websites aren’t just posters, or nice things to look at. They can be an </a:t>
            </a:r>
            <a:r>
              <a:rPr b="1" lang="en">
                <a:latin typeface="Wix Madefor Text"/>
                <a:ea typeface="Wix Madefor Text"/>
                <a:cs typeface="Wix Madefor Text"/>
                <a:sym typeface="Wix Madefor Text"/>
              </a:rPr>
              <a:t>experience</a:t>
            </a:r>
            <a:r>
              <a:rPr lang="en">
                <a:latin typeface="Wix Madefor Text"/>
                <a:ea typeface="Wix Madefor Text"/>
                <a:cs typeface="Wix Madefor Text"/>
                <a:sym typeface="Wix Madefor Text"/>
              </a:rPr>
              <a:t>: something that is engaging, immersive, and even emotional.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People are less likely to remember what’s on your site, but they will remember elements that made them feel surprised and delighted.</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Interactivity is all about </a:t>
            </a:r>
            <a:r>
              <a:rPr b="1" lang="en">
                <a:latin typeface="Wix Madefor Text"/>
                <a:ea typeface="Wix Madefor Text"/>
                <a:cs typeface="Wix Madefor Text"/>
                <a:sym typeface="Wix Madefor Text"/>
              </a:rPr>
              <a:t>triggers</a:t>
            </a:r>
            <a:r>
              <a:rPr lang="en">
                <a:latin typeface="Wix Madefor Text"/>
                <a:ea typeface="Wix Madefor Text"/>
                <a:cs typeface="Wix Madefor Text"/>
                <a:sym typeface="Wix Madefor Text"/>
              </a:rPr>
              <a:t>: a site visitor does something (like scrolls down a page or hovers over a button), and an interaction happens (like a hidden image appears or the background scrolls with an immersive effect.) Let’s take a look!</a:t>
            </a:r>
            <a:endParaRPr>
              <a:latin typeface="Wix Madefor Text"/>
              <a:ea typeface="Wix Madefor Text"/>
              <a:cs typeface="Wix Madefor Text"/>
              <a:sym typeface="Wix Madefor Text"/>
            </a:endParaRPr>
          </a:p>
        </p:txBody>
      </p:sp>
      <p:sp>
        <p:nvSpPr>
          <p:cNvPr id="126" name="Google Shape;126;p27"/>
          <p:cNvSpPr/>
          <p:nvPr/>
        </p:nvSpPr>
        <p:spPr>
          <a:xfrm>
            <a:off x="0" y="-11825"/>
            <a:ext cx="4126500" cy="51552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27"/>
          <p:cNvSpPr txBox="1"/>
          <p:nvPr/>
        </p:nvSpPr>
        <p:spPr>
          <a:xfrm>
            <a:off x="1" y="0"/>
            <a:ext cx="41265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4300">
                <a:solidFill>
                  <a:srgbClr val="FFFFFF"/>
                </a:solidFill>
                <a:latin typeface="Wix Madefor Text"/>
                <a:ea typeface="Wix Madefor Text"/>
                <a:cs typeface="Wix Madefor Text"/>
                <a:sym typeface="Wix Madefor Text"/>
              </a:rPr>
              <a:t>Websites are experiences.</a:t>
            </a:r>
            <a:endParaRPr b="1" sz="4300">
              <a:solidFill>
                <a:srgbClr val="FFFFFF"/>
              </a:solidFill>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1" name="Shape 131"/>
        <p:cNvGrpSpPr/>
        <p:nvPr/>
      </p:nvGrpSpPr>
      <p:grpSpPr>
        <a:xfrm>
          <a:off x="0" y="0"/>
          <a:ext cx="0" cy="0"/>
          <a:chOff x="0" y="0"/>
          <a:chExt cx="0" cy="0"/>
        </a:xfrm>
      </p:grpSpPr>
      <p:sp>
        <p:nvSpPr>
          <p:cNvPr id="132" name="Google Shape;132;p28"/>
          <p:cNvSpPr txBox="1"/>
          <p:nvPr>
            <p:ph type="title"/>
          </p:nvPr>
        </p:nvSpPr>
        <p:spPr>
          <a:xfrm>
            <a:off x="6337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Micro-interactions</a:t>
            </a:r>
            <a:endParaRPr b="1" sz="3200">
              <a:latin typeface="Wix Madefor Text"/>
              <a:ea typeface="Wix Madefor Text"/>
              <a:cs typeface="Wix Madefor Text"/>
              <a:sym typeface="Wix Madefor Text"/>
            </a:endParaRPr>
          </a:p>
        </p:txBody>
      </p:sp>
      <p:sp>
        <p:nvSpPr>
          <p:cNvPr id="133" name="Google Shape;133;p28"/>
          <p:cNvSpPr txBox="1"/>
          <p:nvPr/>
        </p:nvSpPr>
        <p:spPr>
          <a:xfrm>
            <a:off x="636675" y="1755475"/>
            <a:ext cx="35646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These are used to make small interactions (like clicking a button) quick and clear for the user. An example of this is using hover effects.</a:t>
            </a:r>
            <a:endParaRPr>
              <a:latin typeface="Wix Madefor Text"/>
              <a:ea typeface="Wix Madefor Text"/>
              <a:cs typeface="Wix Madefor Text"/>
              <a:sym typeface="Wix Madefor Text"/>
            </a:endParaRPr>
          </a:p>
        </p:txBody>
      </p:sp>
      <p:pic>
        <p:nvPicPr>
          <p:cNvPr id="134" name="Google Shape;134;p28"/>
          <p:cNvPicPr preferRelativeResize="0"/>
          <p:nvPr/>
        </p:nvPicPr>
        <p:blipFill rotWithShape="1">
          <a:blip r:embed="rId3">
            <a:alphaModFix/>
          </a:blip>
          <a:srcRect b="7766" l="0" r="0" t="0"/>
          <a:stretch/>
        </p:blipFill>
        <p:spPr>
          <a:xfrm>
            <a:off x="4718025" y="1289675"/>
            <a:ext cx="3530150" cy="1990000"/>
          </a:xfrm>
          <a:prstGeom prst="rect">
            <a:avLst/>
          </a:prstGeom>
          <a:noFill/>
          <a:ln>
            <a:noFill/>
          </a:ln>
          <a:effectLst>
            <a:outerShdw blurRad="200025" rotWithShape="0" algn="bl" dir="5400000" dist="114300">
              <a:srgbClr val="666666">
                <a:alpha val="15000"/>
              </a:srgbClr>
            </a:outerShdw>
          </a:effectLst>
        </p:spPr>
      </p:pic>
      <p:pic>
        <p:nvPicPr>
          <p:cNvPr id="135" name="Google Shape;135;p28" title="7453b85091c0a38b97be6e94dc4ad9a1.gif">
            <a:hlinkClick r:id="rId4"/>
          </p:cNvPr>
          <p:cNvPicPr preferRelativeResize="0"/>
          <p:nvPr/>
        </p:nvPicPr>
        <p:blipFill>
          <a:blip r:embed="rId5">
            <a:alphaModFix/>
          </a:blip>
          <a:stretch>
            <a:fillRect/>
          </a:stretch>
        </p:blipFill>
        <p:spPr>
          <a:xfrm>
            <a:off x="4718025" y="1377226"/>
            <a:ext cx="3501464" cy="19024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