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  <p:sldMasterId id="2147483664" r:id="rId5"/>
    <p:sldMasterId id="2147483665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</p:sldIdLst>
  <p:sldSz cy="5143500" cx="9144000"/>
  <p:notesSz cx="6858000" cy="9144000"/>
  <p:embeddedFontLst>
    <p:embeddedFont>
      <p:font typeface="Helvetica Neue"/>
      <p:regular r:id="rId40"/>
      <p:bold r:id="rId41"/>
      <p:italic r:id="rId42"/>
      <p:boldItalic r:id="rId43"/>
    </p:embeddedFont>
    <p:embeddedFont>
      <p:font typeface="Wix Madefor Text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regular.fntdata"/><Relationship Id="rId20" Type="http://schemas.openxmlformats.org/officeDocument/2006/relationships/slide" Target="slides/slide13.xml"/><Relationship Id="rId42" Type="http://schemas.openxmlformats.org/officeDocument/2006/relationships/font" Target="fonts/HelveticaNeue-italic.fntdata"/><Relationship Id="rId41" Type="http://schemas.openxmlformats.org/officeDocument/2006/relationships/font" Target="fonts/HelveticaNeue-bold.fntdata"/><Relationship Id="rId22" Type="http://schemas.openxmlformats.org/officeDocument/2006/relationships/slide" Target="slides/slide15.xml"/><Relationship Id="rId44" Type="http://schemas.openxmlformats.org/officeDocument/2006/relationships/font" Target="fonts/WixMadeforText-regular.fntdata"/><Relationship Id="rId21" Type="http://schemas.openxmlformats.org/officeDocument/2006/relationships/slide" Target="slides/slide14.xml"/><Relationship Id="rId43" Type="http://schemas.openxmlformats.org/officeDocument/2006/relationships/font" Target="fonts/HelveticaNeue-boldItalic.fntdata"/><Relationship Id="rId24" Type="http://schemas.openxmlformats.org/officeDocument/2006/relationships/slide" Target="slides/slide17.xml"/><Relationship Id="rId46" Type="http://schemas.openxmlformats.org/officeDocument/2006/relationships/font" Target="fonts/WixMadeforText-italic.fntdata"/><Relationship Id="rId23" Type="http://schemas.openxmlformats.org/officeDocument/2006/relationships/slide" Target="slides/slide16.xml"/><Relationship Id="rId45" Type="http://schemas.openxmlformats.org/officeDocument/2006/relationships/font" Target="fonts/WixMadeforText-bold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47" Type="http://schemas.openxmlformats.org/officeDocument/2006/relationships/font" Target="fonts/WixMadeforText-boldItalic.fntdata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slide" Target="slides/slide26.xml"/><Relationship Id="rId10" Type="http://schemas.openxmlformats.org/officeDocument/2006/relationships/slide" Target="slides/slide3.xml"/><Relationship Id="rId32" Type="http://schemas.openxmlformats.org/officeDocument/2006/relationships/slide" Target="slides/slide25.xml"/><Relationship Id="rId13" Type="http://schemas.openxmlformats.org/officeDocument/2006/relationships/slide" Target="slides/slide6.xml"/><Relationship Id="rId35" Type="http://schemas.openxmlformats.org/officeDocument/2006/relationships/slide" Target="slides/slide28.xml"/><Relationship Id="rId12" Type="http://schemas.openxmlformats.org/officeDocument/2006/relationships/slide" Target="slides/slide5.xml"/><Relationship Id="rId34" Type="http://schemas.openxmlformats.org/officeDocument/2006/relationships/slide" Target="slides/slide27.xml"/><Relationship Id="rId15" Type="http://schemas.openxmlformats.org/officeDocument/2006/relationships/slide" Target="slides/slide8.xml"/><Relationship Id="rId37" Type="http://schemas.openxmlformats.org/officeDocument/2006/relationships/slide" Target="slides/slide30.xml"/><Relationship Id="rId14" Type="http://schemas.openxmlformats.org/officeDocument/2006/relationships/slide" Target="slides/slide7.xml"/><Relationship Id="rId36" Type="http://schemas.openxmlformats.org/officeDocument/2006/relationships/slide" Target="slides/slide29.xml"/><Relationship Id="rId17" Type="http://schemas.openxmlformats.org/officeDocument/2006/relationships/slide" Target="slides/slide10.xml"/><Relationship Id="rId39" Type="http://schemas.openxmlformats.org/officeDocument/2006/relationships/slide" Target="slides/slide32.xml"/><Relationship Id="rId16" Type="http://schemas.openxmlformats.org/officeDocument/2006/relationships/slide" Target="slides/slide9.xml"/><Relationship Id="rId38" Type="http://schemas.openxmlformats.org/officeDocument/2006/relationships/slide" Target="slides/slide31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a945c11411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a945c11411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4b8bc96c4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4b8bc96c4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e4b8bc96c4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e4b8bc96c4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e4b1bb6726_0_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e4b1bb6726_0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e4b8bc96c4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e4b8bc96c4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e4b8bc96c4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e4b8bc96c4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e4b8bc96c4_0_1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e4b8bc96c4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e4b8bc96c4_0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e4b8bc96c4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e4b1bb6726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e4b1bb6726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e4b8bc96c4_0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e4b8bc96c4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e4b8bc96c4_0_3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e4b8bc96c4_0_3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a93403c159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a93403c159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e4b8bc96c4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e4b8bc96c4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e4b8bc96c4_0_3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e4b8bc96c4_0_3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e4b8bc96c4_0_3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e4b8bc96c4_0_3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e4b8bc96c4_0_3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e4b8bc96c4_0_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e4b8bc96c4_0_3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e4b8bc96c4_0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a93403c159_0_4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a93403c159_0_4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e4b8bc96c4_0_3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e4b8bc96c4_0_3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e4b8bc96c4_0_3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e4b8bc96c4_0_3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e13b3b5571_0_4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e13b3b5571_0_4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a93403c159_0_4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a93403c159_0_4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e13b3b5571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e13b3b5571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a93403c159_0_5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a93403c159_0_5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e13b3b5571_0_4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e13b3b5571_0_4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e13b3b5571_0_4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e13b3b5571_0_4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a93403c159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a93403c159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a93403c159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a93403c159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e4b8bc96c4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e4b8bc96c4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a93403c159_0_3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a93403c159_0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e4b8bc96c4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e4b8bc96c4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e4b8bc96c4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e4b8bc96c4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03: Properties &amp; Assigning Values</a:t>
            </a:r>
            <a:endParaRPr sz="9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03: Properties &amp; Assigning Values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Google Shape;64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5" name="Google Shape;65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03: Properties &amp; Assigning Values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6" name="Google Shape;66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Google Shape;68;p18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9" name="Google Shape;69;p18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03: Properties &amp; Assigning Values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70" name="Google Shape;70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1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Google Shape;51;p13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03: Properties &amp; Assigning Values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1.gif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9"/>
          <p:cNvSpPr txBox="1"/>
          <p:nvPr>
            <p:ph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03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Properties &amp; Assigning Values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7" name="Google Shape;77;p19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8" name="Google Shape;78;p19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Development</a:t>
              </a:r>
              <a:endParaRPr b="1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9" name="Google Shape;79;p19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80" name="Google Shape;8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3743" y="0"/>
            <a:ext cx="293704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8"/>
          <p:cNvSpPr txBox="1"/>
          <p:nvPr>
            <p:ph type="title"/>
          </p:nvPr>
        </p:nvSpPr>
        <p:spPr>
          <a:xfrm>
            <a:off x="336450" y="171675"/>
            <a:ext cx="5513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happens in the console?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7" name="Google Shape;137;p28"/>
          <p:cNvSpPr txBox="1"/>
          <p:nvPr/>
        </p:nvSpPr>
        <p:spPr>
          <a:xfrm rot="5400000">
            <a:off x="7666050" y="33812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Welcome to the Web</a:t>
            </a:r>
            <a:endParaRPr sz="9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38" name="Google Shape;13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974325"/>
            <a:ext cx="8549600" cy="3169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8"/>
          <p:cNvSpPr/>
          <p:nvPr/>
        </p:nvSpPr>
        <p:spPr>
          <a:xfrm>
            <a:off x="139979" y="4266469"/>
            <a:ext cx="528000" cy="177900"/>
          </a:xfrm>
          <a:prstGeom prst="rect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8"/>
          <p:cNvSpPr/>
          <p:nvPr/>
        </p:nvSpPr>
        <p:spPr>
          <a:xfrm>
            <a:off x="984066" y="2180280"/>
            <a:ext cx="2416200" cy="177900"/>
          </a:xfrm>
          <a:prstGeom prst="rect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8"/>
          <p:cNvSpPr/>
          <p:nvPr/>
        </p:nvSpPr>
        <p:spPr>
          <a:xfrm>
            <a:off x="139979" y="4467154"/>
            <a:ext cx="528000" cy="177900"/>
          </a:xfrm>
          <a:prstGeom prst="rect">
            <a:avLst/>
          </a:prstGeom>
          <a:noFill/>
          <a:ln cap="flat" cmpd="sng" w="9525">
            <a:solidFill>
              <a:srgbClr val="A22E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28"/>
          <p:cNvSpPr/>
          <p:nvPr/>
        </p:nvSpPr>
        <p:spPr>
          <a:xfrm>
            <a:off x="984066" y="2404505"/>
            <a:ext cx="2805300" cy="177900"/>
          </a:xfrm>
          <a:prstGeom prst="rect">
            <a:avLst/>
          </a:prstGeom>
          <a:noFill/>
          <a:ln cap="flat" cmpd="sng" w="9525">
            <a:solidFill>
              <a:srgbClr val="A22E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8"/>
          <p:cNvSpPr/>
          <p:nvPr/>
        </p:nvSpPr>
        <p:spPr>
          <a:xfrm>
            <a:off x="139979" y="4667839"/>
            <a:ext cx="991200" cy="236700"/>
          </a:xfrm>
          <a:prstGeom prst="rect">
            <a:avLst/>
          </a:prstGeom>
          <a:noFill/>
          <a:ln cap="flat" cmpd="sng" w="9525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8"/>
          <p:cNvSpPr/>
          <p:nvPr/>
        </p:nvSpPr>
        <p:spPr>
          <a:xfrm>
            <a:off x="984066" y="2628730"/>
            <a:ext cx="2805300" cy="177900"/>
          </a:xfrm>
          <a:prstGeom prst="rect">
            <a:avLst/>
          </a:prstGeom>
          <a:noFill/>
          <a:ln cap="flat" cmpd="sng" w="9525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9"/>
          <p:cNvSpPr txBox="1"/>
          <p:nvPr>
            <p:ph type="title"/>
          </p:nvPr>
        </p:nvSpPr>
        <p:spPr>
          <a:xfrm>
            <a:off x="405149" y="523725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Using Properties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0" name="Google Shape;150;p29"/>
          <p:cNvSpPr txBox="1"/>
          <p:nvPr/>
        </p:nvSpPr>
        <p:spPr>
          <a:xfrm>
            <a:off x="408075" y="1298275"/>
            <a:ext cx="46275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As we explore more elements, we’ll see more properties. For now, remember: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A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property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is a feature of an element (like text or images) that we can access, and sometimes change.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We access properties by choosing the element, adding a dot, and then writing the name of the property (without brackets). Like this →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1" name="Google Shape;151;p29"/>
          <p:cNvSpPr txBox="1"/>
          <p:nvPr/>
        </p:nvSpPr>
        <p:spPr>
          <a:xfrm>
            <a:off x="4917775" y="3961675"/>
            <a:ext cx="3376500" cy="7620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$w('</a:t>
            </a:r>
            <a:r>
              <a:rPr lang="en" sz="15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#title')</a:t>
            </a: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.text</a:t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[ Element  ].[ property ]</a:t>
            </a:r>
            <a:endParaRPr sz="5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0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Assigning Values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1"/>
          <p:cNvSpPr txBox="1"/>
          <p:nvPr/>
        </p:nvSpPr>
        <p:spPr>
          <a:xfrm>
            <a:off x="0" y="3175750"/>
            <a:ext cx="85593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4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'#title'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b="1"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“England”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4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'#description'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b="1"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“Fun!”</a:t>
            </a:r>
            <a:endParaRPr b="1"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62" name="Google Shape;16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7650" y="215475"/>
            <a:ext cx="3849802" cy="85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31"/>
          <p:cNvPicPr preferRelativeResize="0"/>
          <p:nvPr/>
        </p:nvPicPr>
        <p:blipFill rotWithShape="1">
          <a:blip r:embed="rId4">
            <a:alphaModFix/>
          </a:blip>
          <a:srcRect b="0" l="0" r="3241" t="0"/>
          <a:stretch/>
        </p:blipFill>
        <p:spPr>
          <a:xfrm>
            <a:off x="4217650" y="1344707"/>
            <a:ext cx="3849799" cy="1561407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31"/>
          <p:cNvSpPr txBox="1"/>
          <p:nvPr>
            <p:ph type="title"/>
          </p:nvPr>
        </p:nvSpPr>
        <p:spPr>
          <a:xfrm>
            <a:off x="405149" y="523725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Assigning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Values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5" name="Google Shape;165;p31"/>
          <p:cNvSpPr txBox="1"/>
          <p:nvPr/>
        </p:nvSpPr>
        <p:spPr>
          <a:xfrm>
            <a:off x="408075" y="1298275"/>
            <a:ext cx="3528000" cy="15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How we can change these values and how will the changes will affect the elements?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2"/>
          <p:cNvSpPr txBox="1"/>
          <p:nvPr/>
        </p:nvSpPr>
        <p:spPr>
          <a:xfrm>
            <a:off x="0" y="3175750"/>
            <a:ext cx="85593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b="1" lang="en" sz="24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'#title'</a:t>
            </a:r>
            <a:r>
              <a:rPr b="1"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).text 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= “England”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b="1" lang="en" sz="24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'#description'</a:t>
            </a:r>
            <a:r>
              <a:rPr b="1"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).text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= “Fun!”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71" name="Google Shape;17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7650" y="215475"/>
            <a:ext cx="3849802" cy="85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32"/>
          <p:cNvPicPr preferRelativeResize="0"/>
          <p:nvPr/>
        </p:nvPicPr>
        <p:blipFill rotWithShape="1">
          <a:blip r:embed="rId4">
            <a:alphaModFix/>
          </a:blip>
          <a:srcRect b="0" l="0" r="3241" t="0"/>
          <a:stretch/>
        </p:blipFill>
        <p:spPr>
          <a:xfrm>
            <a:off x="4217650" y="1344707"/>
            <a:ext cx="3849799" cy="1561407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32"/>
          <p:cNvSpPr txBox="1"/>
          <p:nvPr>
            <p:ph type="title"/>
          </p:nvPr>
        </p:nvSpPr>
        <p:spPr>
          <a:xfrm>
            <a:off x="405149" y="523725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Assigning Values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4" name="Google Shape;174;p32"/>
          <p:cNvSpPr txBox="1"/>
          <p:nvPr/>
        </p:nvSpPr>
        <p:spPr>
          <a:xfrm>
            <a:off x="408075" y="1298275"/>
            <a:ext cx="3204300" cy="15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You take 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values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on the right (</a:t>
            </a:r>
            <a:r>
              <a:rPr i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England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and </a:t>
            </a:r>
            <a:r>
              <a:rPr i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Fun!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), and assign them to 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properties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on the left.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5" name="Google Shape;175;p32"/>
          <p:cNvSpPr/>
          <p:nvPr/>
        </p:nvSpPr>
        <p:spPr>
          <a:xfrm>
            <a:off x="2277300" y="4544725"/>
            <a:ext cx="3651475" cy="324325"/>
          </a:xfrm>
          <a:custGeom>
            <a:rect b="b" l="l" r="r" t="t"/>
            <a:pathLst>
              <a:path extrusionOk="0" h="12973" w="146059">
                <a:moveTo>
                  <a:pt x="146059" y="786"/>
                </a:moveTo>
                <a:cubicBezTo>
                  <a:pt x="130877" y="2815"/>
                  <a:pt x="79311" y="13088"/>
                  <a:pt x="54968" y="12957"/>
                </a:cubicBezTo>
                <a:cubicBezTo>
                  <a:pt x="30625" y="12826"/>
                  <a:pt x="9161" y="2160"/>
                  <a:pt x="0" y="0"/>
                </a:cubicBezTo>
              </a:path>
            </a:pathLst>
          </a:custGeom>
          <a:noFill/>
          <a:ln cap="flat" cmpd="sng" w="19050">
            <a:solidFill>
              <a:srgbClr val="6C48EF"/>
            </a:solidFill>
            <a:prstDash val="solid"/>
            <a:round/>
            <a:headEnd len="med" w="med" type="none"/>
            <a:tailEnd len="med" w="med" type="stealth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3"/>
          <p:cNvSpPr txBox="1"/>
          <p:nvPr/>
        </p:nvSpPr>
        <p:spPr>
          <a:xfrm>
            <a:off x="0" y="3175750"/>
            <a:ext cx="85593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4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'#title'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).text = “England”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4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'#description'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).text = “Fun!”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81" name="Google Shape;181;p33"/>
          <p:cNvSpPr txBox="1"/>
          <p:nvPr>
            <p:ph type="title"/>
          </p:nvPr>
        </p:nvSpPr>
        <p:spPr>
          <a:xfrm>
            <a:off x="405149" y="523725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Assigning Values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2" name="Google Shape;182;p33"/>
          <p:cNvSpPr txBox="1"/>
          <p:nvPr/>
        </p:nvSpPr>
        <p:spPr>
          <a:xfrm>
            <a:off x="408075" y="1298275"/>
            <a:ext cx="3204300" cy="15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This is the result!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83" name="Google Shape;18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8847" y="523726"/>
            <a:ext cx="3651474" cy="74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8850" y="1387542"/>
            <a:ext cx="3651476" cy="15546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4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Images as Objects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5"/>
          <p:cNvSpPr txBox="1"/>
          <p:nvPr>
            <p:ph type="title"/>
          </p:nvPr>
        </p:nvSpPr>
        <p:spPr>
          <a:xfrm>
            <a:off x="481352" y="9809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about images?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95" name="Google Shape;195;p35"/>
          <p:cNvSpPr txBox="1"/>
          <p:nvPr/>
        </p:nvSpPr>
        <p:spPr>
          <a:xfrm>
            <a:off x="484275" y="1755475"/>
            <a:ext cx="47769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Images are also objects, but have different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properties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. We still have .id,  and .hidden,  but .text doesn’t make sense for images.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Instead, we want to know where to get the actual image from. This is stored in a property called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.src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(short for “source”).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96" name="Google Shape;19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6425" y="1285874"/>
            <a:ext cx="2663575" cy="237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/>
          <p:nvPr>
            <p:ph type="title"/>
          </p:nvPr>
        </p:nvSpPr>
        <p:spPr>
          <a:xfrm>
            <a:off x="481352" y="322750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about images?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2" name="Google Shape;202;p36"/>
          <p:cNvSpPr txBox="1"/>
          <p:nvPr/>
        </p:nvSpPr>
        <p:spPr>
          <a:xfrm>
            <a:off x="484275" y="1097300"/>
            <a:ext cx="65745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Similar to what we saw with text properties, you can see the current source of an image by calling console.log on it, and you can change it by assigning it a new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value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Let’s take a look...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03" name="Google Shape;20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3175" y="2965975"/>
            <a:ext cx="6505575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714500"/>
            <a:ext cx="8559400" cy="343525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7"/>
          <p:cNvSpPr/>
          <p:nvPr/>
        </p:nvSpPr>
        <p:spPr>
          <a:xfrm>
            <a:off x="187190" y="4295563"/>
            <a:ext cx="527700" cy="1800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37"/>
          <p:cNvSpPr/>
          <p:nvPr/>
        </p:nvSpPr>
        <p:spPr>
          <a:xfrm>
            <a:off x="1038728" y="2134881"/>
            <a:ext cx="2414700" cy="1800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37"/>
          <p:cNvSpPr/>
          <p:nvPr/>
        </p:nvSpPr>
        <p:spPr>
          <a:xfrm>
            <a:off x="187203" y="4475712"/>
            <a:ext cx="5731500" cy="180000"/>
          </a:xfrm>
          <a:prstGeom prst="rect">
            <a:avLst/>
          </a:prstGeom>
          <a:noFill/>
          <a:ln cap="flat" cmpd="sng" w="9525">
            <a:solidFill>
              <a:srgbClr val="A22E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37"/>
          <p:cNvSpPr/>
          <p:nvPr/>
        </p:nvSpPr>
        <p:spPr>
          <a:xfrm>
            <a:off x="1038728" y="2315009"/>
            <a:ext cx="2803800" cy="180000"/>
          </a:xfrm>
          <a:prstGeom prst="rect">
            <a:avLst/>
          </a:prstGeom>
          <a:noFill/>
          <a:ln cap="flat" cmpd="sng" w="9525">
            <a:solidFill>
              <a:srgbClr val="A22E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37"/>
          <p:cNvSpPr txBox="1"/>
          <p:nvPr/>
        </p:nvSpPr>
        <p:spPr>
          <a:xfrm>
            <a:off x="392625" y="363175"/>
            <a:ext cx="5644200" cy="8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AutoNum type="arabicPeriod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First, call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console.log</a:t>
            </a:r>
            <a:endParaRPr b="1"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AutoNum type="arabicPeriod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Then, change it by assigning it a new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value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0"/>
          <p:cNvSpPr txBox="1"/>
          <p:nvPr>
            <p:ph type="title"/>
          </p:nvPr>
        </p:nvSpPr>
        <p:spPr>
          <a:xfrm>
            <a:off x="521238" y="4319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6" name="Google Shape;86;p20"/>
          <p:cNvSpPr txBox="1"/>
          <p:nvPr/>
        </p:nvSpPr>
        <p:spPr>
          <a:xfrm>
            <a:off x="521250" y="1269500"/>
            <a:ext cx="75816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Elements in Velo have properties that define each element, and through which we can control them.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Text has a .text property which controls what is written in it. We can get it and change it through code.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Images have a .src property, which stores the address of the source image. We can get the value of an image source, or change it through code.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Assigning values with = allows us to change the state of elements.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 assignment operator = is different from the equals sign we use in math.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 string is a text; a series of characters (letters, symbols, numbers). It is always wrapped by ‘’ or “”.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0450" y="3502226"/>
            <a:ext cx="6144724" cy="67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41625" y="891261"/>
            <a:ext cx="2513550" cy="2245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8"/>
          <p:cNvSpPr txBox="1"/>
          <p:nvPr/>
        </p:nvSpPr>
        <p:spPr>
          <a:xfrm>
            <a:off x="453225" y="1524225"/>
            <a:ext cx="4829400" cy="15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Instead of writing or copy-pasting really long addresses, Velo’s IDE gives us an easy way to assign a new .src - by using auto-complete to open the Media Manager: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21" name="Google Shape;221;p38"/>
          <p:cNvSpPr txBox="1"/>
          <p:nvPr>
            <p:ph type="title"/>
          </p:nvPr>
        </p:nvSpPr>
        <p:spPr>
          <a:xfrm>
            <a:off x="453227" y="686450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Use auto-complete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9"/>
          <p:cNvSpPr txBox="1"/>
          <p:nvPr/>
        </p:nvSpPr>
        <p:spPr>
          <a:xfrm>
            <a:off x="673675" y="2378523"/>
            <a:ext cx="73851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t/>
            </a:r>
            <a:endParaRPr sz="1900">
              <a:solidFill>
                <a:srgbClr val="11418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7" name="Google Shape;227;p39"/>
          <p:cNvSpPr txBox="1"/>
          <p:nvPr>
            <p:ph type="title"/>
          </p:nvPr>
        </p:nvSpPr>
        <p:spPr>
          <a:xfrm>
            <a:off x="400975" y="332925"/>
            <a:ext cx="4222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Background Images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28" name="Google Shape;228;p39"/>
          <p:cNvPicPr preferRelativeResize="0"/>
          <p:nvPr/>
        </p:nvPicPr>
        <p:blipFill rotWithShape="1">
          <a:blip r:embed="rId3">
            <a:alphaModFix/>
          </a:blip>
          <a:srcRect b="0" l="41207" r="0" t="0"/>
          <a:stretch/>
        </p:blipFill>
        <p:spPr>
          <a:xfrm>
            <a:off x="5388875" y="495950"/>
            <a:ext cx="2913074" cy="161452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9"/>
          <p:cNvSpPr txBox="1"/>
          <p:nvPr/>
        </p:nvSpPr>
        <p:spPr>
          <a:xfrm>
            <a:off x="0" y="3175750"/>
            <a:ext cx="85497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$w('#image1').background.src</a:t>
            </a:r>
            <a:endParaRPr sz="2400" strike="sngStrike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30" name="Google Shape;230;p39"/>
          <p:cNvSpPr txBox="1"/>
          <p:nvPr/>
        </p:nvSpPr>
        <p:spPr>
          <a:xfrm>
            <a:off x="453225" y="1089400"/>
            <a:ext cx="4503900" cy="19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Many layout options in Wix use images in the background of containers, columns, strips. To change an image that is the background of an element we need to use a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property of a property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0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Methods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1"/>
          <p:cNvSpPr txBox="1"/>
          <p:nvPr>
            <p:ph type="title"/>
          </p:nvPr>
        </p:nvSpPr>
        <p:spPr>
          <a:xfrm>
            <a:off x="484277" y="68927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are methods?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1" name="Google Shape;241;p41"/>
          <p:cNvSpPr txBox="1"/>
          <p:nvPr/>
        </p:nvSpPr>
        <p:spPr>
          <a:xfrm>
            <a:off x="484275" y="1514475"/>
            <a:ext cx="75156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Objects might also have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methods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connected to them. These are actions that can be performed on the element (what can the element do?).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Thinking back to our desktop example, a method might be what happens when you drag your mouse to a hot corner (a method is the “what” in what happens — what do you want to happen to your desktop when you move your mouse into a corner?).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2"/>
          <p:cNvSpPr txBox="1"/>
          <p:nvPr>
            <p:ph type="title"/>
          </p:nvPr>
        </p:nvSpPr>
        <p:spPr>
          <a:xfrm>
            <a:off x="484277" y="68927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are methods?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7" name="Google Shape;247;p42"/>
          <p:cNvSpPr txBox="1"/>
          <p:nvPr/>
        </p:nvSpPr>
        <p:spPr>
          <a:xfrm>
            <a:off x="484275" y="1514475"/>
            <a:ext cx="75156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For example, in the previous lesson we used two of those methods: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show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and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hide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, which changed the value of the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.hidden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property. We also used event handlers like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onClick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, which is another method of the element which is called when it is clicked.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Calling a method is very similar to calling a property, but it has a parentheses () at the end. In the case of event handlers, we also add more info inside these parentheses to define what will happen.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3"/>
          <p:cNvSpPr txBox="1"/>
          <p:nvPr>
            <p:ph type="title"/>
          </p:nvPr>
        </p:nvSpPr>
        <p:spPr>
          <a:xfrm>
            <a:off x="677100" y="0"/>
            <a:ext cx="5700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Properties and assigning values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4"/>
          <p:cNvSpPr txBox="1"/>
          <p:nvPr>
            <p:ph type="title"/>
          </p:nvPr>
        </p:nvSpPr>
        <p:spPr>
          <a:xfrm>
            <a:off x="636677" y="50237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Reminder: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Rubber Ducking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58" name="Google Shape;258;p44"/>
          <p:cNvSpPr txBox="1"/>
          <p:nvPr/>
        </p:nvSpPr>
        <p:spPr>
          <a:xfrm>
            <a:off x="636675" y="1755475"/>
            <a:ext cx="46599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Ask yourself three questions about what you want to happen: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elements should it happen to?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should it happen?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should it happen?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59" name="Google Shape;259;p44"/>
          <p:cNvPicPr preferRelativeResize="0"/>
          <p:nvPr/>
        </p:nvPicPr>
        <p:blipFill rotWithShape="1">
          <a:blip r:embed="rId3">
            <a:alphaModFix/>
          </a:blip>
          <a:srcRect b="0" l="13882" r="13889" t="0"/>
          <a:stretch/>
        </p:blipFill>
        <p:spPr>
          <a:xfrm>
            <a:off x="5745725" y="0"/>
            <a:ext cx="282157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5"/>
          <p:cNvSpPr txBox="1"/>
          <p:nvPr>
            <p:ph type="title"/>
          </p:nvPr>
        </p:nvSpPr>
        <p:spPr>
          <a:xfrm>
            <a:off x="420725" y="1258175"/>
            <a:ext cx="2808600" cy="25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Remember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show and hide?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This is the </a:t>
            </a:r>
            <a:r>
              <a:rPr lang="en" sz="1800" u="sng"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65" name="Google Shape;265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1088" y="905025"/>
            <a:ext cx="5084828" cy="3256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6"/>
          <p:cNvSpPr txBox="1"/>
          <p:nvPr>
            <p:ph type="title"/>
          </p:nvPr>
        </p:nvSpPr>
        <p:spPr>
          <a:xfrm>
            <a:off x="633524" y="298650"/>
            <a:ext cx="7535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Properties &amp; Values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71" name="Google Shape;271;p46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281100" y="1150175"/>
            <a:ext cx="6006374" cy="35858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72" name="Google Shape;27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81099" y="1313425"/>
            <a:ext cx="6006369" cy="342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7"/>
          <p:cNvSpPr txBox="1"/>
          <p:nvPr>
            <p:ph type="title"/>
          </p:nvPr>
        </p:nvSpPr>
        <p:spPr>
          <a:xfrm>
            <a:off x="677100" y="0"/>
            <a:ext cx="50187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Time to celebrate! 🎉🎉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1"/>
          <p:cNvSpPr txBox="1"/>
          <p:nvPr>
            <p:ph type="title"/>
          </p:nvPr>
        </p:nvSpPr>
        <p:spPr>
          <a:xfrm>
            <a:off x="673654" y="584325"/>
            <a:ext cx="4272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Coding Concepts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2" name="Google Shape;92;p21"/>
          <p:cNvSpPr txBox="1"/>
          <p:nvPr/>
        </p:nvSpPr>
        <p:spPr>
          <a:xfrm>
            <a:off x="673650" y="1421900"/>
            <a:ext cx="60594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.text and .src properties (JS/Velo)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Assigning values (JS)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Using media library for src images (Velo)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onClick (more practice)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Strings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8"/>
          <p:cNvSpPr txBox="1"/>
          <p:nvPr>
            <p:ph type="title"/>
          </p:nvPr>
        </p:nvSpPr>
        <p:spPr>
          <a:xfrm>
            <a:off x="673675" y="909125"/>
            <a:ext cx="7179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How did you customize your site?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83" name="Google Shape;283;p48"/>
          <p:cNvSpPr txBox="1"/>
          <p:nvPr/>
        </p:nvSpPr>
        <p:spPr>
          <a:xfrm>
            <a:off x="673675" y="1888600"/>
            <a:ext cx="6882900" cy="20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Work in pairs to share what you created with a partner. Ask each other these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did you make?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did you make it?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Anything you’re curious about?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9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0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8" name="Google Shape;98;p22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(30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3"/>
          <p:cNvSpPr txBox="1"/>
          <p:nvPr>
            <p:ph type="title"/>
          </p:nvPr>
        </p:nvSpPr>
        <p:spPr>
          <a:xfrm>
            <a:off x="677100" y="0"/>
            <a:ext cx="4721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Elements &amp; Properties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5"/>
          <p:cNvSpPr txBox="1"/>
          <p:nvPr>
            <p:ph type="title"/>
          </p:nvPr>
        </p:nvSpPr>
        <p:spPr>
          <a:xfrm>
            <a:off x="405149" y="980925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Example: Your Desktop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4" name="Google Shape;114;p25"/>
          <p:cNvSpPr txBox="1"/>
          <p:nvPr/>
        </p:nvSpPr>
        <p:spPr>
          <a:xfrm>
            <a:off x="408075" y="1755475"/>
            <a:ext cx="44727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Let’s take an example of your desktop on your computer.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What are some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properties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— or features — of a desktop that you can point out?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5" name="Google Shape;11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4299" y="1154425"/>
            <a:ext cx="2958625" cy="273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6"/>
          <p:cNvSpPr txBox="1"/>
          <p:nvPr>
            <p:ph type="title"/>
          </p:nvPr>
        </p:nvSpPr>
        <p:spPr>
          <a:xfrm>
            <a:off x="405149" y="752325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Example: Coding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1" name="Google Shape;121;p26"/>
          <p:cNvSpPr txBox="1"/>
          <p:nvPr/>
        </p:nvSpPr>
        <p:spPr>
          <a:xfrm>
            <a:off x="408075" y="1526875"/>
            <a:ext cx="44727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Each element on your site has a set of properties. Let’s look at a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text element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as an example: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A text element has a set of properties — like its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ID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(the unique name we give it), a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value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that tells us if it’s hidden or visible on screen, and 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actual text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itself.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2" name="Google Shape;12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8275" y="1001100"/>
            <a:ext cx="3034350" cy="77252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6"/>
          <p:cNvSpPr txBox="1"/>
          <p:nvPr/>
        </p:nvSpPr>
        <p:spPr>
          <a:xfrm>
            <a:off x="5178275" y="1942950"/>
            <a:ext cx="332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can you tell me about this text?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7"/>
          <p:cNvSpPr txBox="1"/>
          <p:nvPr>
            <p:ph type="title"/>
          </p:nvPr>
        </p:nvSpPr>
        <p:spPr>
          <a:xfrm>
            <a:off x="336449" y="171663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Example: Text elements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9" name="Google Shape;12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6875" y="1116224"/>
            <a:ext cx="6925551" cy="168742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7"/>
          <p:cNvSpPr txBox="1"/>
          <p:nvPr/>
        </p:nvSpPr>
        <p:spPr>
          <a:xfrm>
            <a:off x="0" y="3175500"/>
            <a:ext cx="85593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console.log($w('#text1').id)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console.log($w('#text1').hidden)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console.log($w('#text1').text)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31" name="Google Shape;131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48919" y="3175576"/>
            <a:ext cx="1510381" cy="196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