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 id="2147483666" r:id="rId5"/>
    <p:sldMasterId id="214748366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Lst>
  <p:sldSz cy="5143500" cx="9144000"/>
  <p:notesSz cx="6858000" cy="9144000"/>
  <p:embeddedFontLst>
    <p:embeddedFont>
      <p:font typeface="Wix Madefor Text"/>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WixMadeforText-regular.fntdata"/><Relationship Id="rId47" Type="http://schemas.openxmlformats.org/officeDocument/2006/relationships/slide" Target="slides/slide40.xml"/><Relationship Id="rId49" Type="http://schemas.openxmlformats.org/officeDocument/2006/relationships/font" Target="fonts/WixMadeforText-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WixMadeforText-boldItalic.fntdata"/><Relationship Id="rId50" Type="http://schemas.openxmlformats.org/officeDocument/2006/relationships/font" Target="fonts/WixMadeforText-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a945c1141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a945c1141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e4b1bb6726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e4b1bb6726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e4b1bb6726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e4b1bb6726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e4b1bb6726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e4b1bb6726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e4b1bb6726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e4b1bb6726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e4b1bb6726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e4b1bb6726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e4b1bb6726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e4b1bb6726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e4b1bb6726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e4b1bb6726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e4b1bb6726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e4b1bb6726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e4b1bb6726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e4b1bb6726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e4b1bb6726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e4b1bb6726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93403c159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93403c159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a93403c159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a93403c159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e13b3b5571_0_4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e13b3b5571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e4b1bb6726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e4b1bb6726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e4b1bb6726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e4b1bb6726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e4b1bb6726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e4b1bb6726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e4b1bb6726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e4b1bb6726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e4b1bb6726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e4b1bb6726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e4b1bb6726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e4b1bb6726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e4b1bb6726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e4b1bb6726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e4b1bb6726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e4b1bb6726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e13b3b5571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e13b3b5571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e4b1bb6726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e4b1bb6726_0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e4b1bb6726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e4b1bb6726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e4b1bb6726_0_3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e4b1bb6726_0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e4b1bb6726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e4b1bb6726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e4b1bb6726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e4b1bb6726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e4b1bb6726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e4b1bb6726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e4b1bb6726_0_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e4b1bb6726_0_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a93403c159_0_4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a93403c159_0_4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a93403c159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a93403c159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e13b3b5571_0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e13b3b5571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a93403c159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a93403c159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e13b3b5571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e13b3b5571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a93403c159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a93403c159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e4b1bb6726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e4b1bb6726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a93403c159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a93403c159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e4b1bb672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e4b1bb672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e4b1bb6726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e4b1bb6726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Hello, Velo</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t/>
            </a:r>
            <a:endParaRPr sz="900">
              <a:latin typeface="Wix Madefor Text"/>
              <a:ea typeface="Wix Madefor Text"/>
              <a:cs typeface="Wix Madefor Text"/>
              <a:sym typeface="Wix Madefor Text"/>
            </a:endParaRPr>
          </a:p>
        </p:txBody>
      </p:sp>
      <p:sp>
        <p:nvSpPr>
          <p:cNvPr id="59" name="Google Shape;59;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Hello, Velo</a:t>
            </a:r>
            <a:endParaRPr sz="900">
              <a:latin typeface="Wix Madefor Text"/>
              <a:ea typeface="Wix Madefor Text"/>
              <a:cs typeface="Wix Madefor Text"/>
              <a:sym typeface="Wix Madefor Text"/>
            </a:endParaRPr>
          </a:p>
        </p:txBody>
      </p:sp>
      <p:pic>
        <p:nvPicPr>
          <p:cNvPr id="60" name="Google Shape;60;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1" name="Shape 61"/>
        <p:cNvGrpSpPr/>
        <p:nvPr/>
      </p:nvGrpSpPr>
      <p:grpSpPr>
        <a:xfrm>
          <a:off x="0" y="0"/>
          <a:ext cx="0" cy="0"/>
          <a:chOff x="0" y="0"/>
          <a:chExt cx="0" cy="0"/>
        </a:xfrm>
      </p:grpSpPr>
      <p:cxnSp>
        <p:nvCxnSpPr>
          <p:cNvPr id="62" name="Google Shape;62;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3" name="Google Shape;63;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Hello, Velo</a:t>
            </a:r>
            <a:endParaRPr sz="900">
              <a:latin typeface="Wix Madefor Text"/>
              <a:ea typeface="Wix Madefor Text"/>
              <a:cs typeface="Wix Madefor Text"/>
              <a:sym typeface="Wix Madefor Text"/>
            </a:endParaRPr>
          </a:p>
        </p:txBody>
      </p:sp>
      <p:pic>
        <p:nvPicPr>
          <p:cNvPr id="64" name="Google Shape;64;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 Blank">
  <p:cSld name="CUSTOM">
    <p:spTree>
      <p:nvGrpSpPr>
        <p:cNvPr id="65" name="Shape 65"/>
        <p:cNvGrpSpPr/>
        <p:nvPr/>
      </p:nvGrpSpPr>
      <p:grpSpPr>
        <a:xfrm>
          <a:off x="0" y="0"/>
          <a:ext cx="0" cy="0"/>
          <a:chOff x="0" y="0"/>
          <a:chExt cx="0" cy="0"/>
        </a:xfrm>
      </p:grpSpPr>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Hello, Velo</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70" name="Shape 70"/>
        <p:cNvGrpSpPr/>
        <p:nvPr/>
      </p:nvGrpSpPr>
      <p:grpSpPr>
        <a:xfrm>
          <a:off x="0" y="0"/>
          <a:ext cx="0" cy="0"/>
          <a:chOff x="0" y="0"/>
          <a:chExt cx="0" cy="0"/>
        </a:xfrm>
      </p:grpSpPr>
      <p:cxnSp>
        <p:nvCxnSpPr>
          <p:cNvPr id="71" name="Google Shape;71;p19"/>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72" name="Google Shape;72;p19"/>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Hello, Velo!</a:t>
            </a:r>
            <a:endParaRPr sz="900">
              <a:solidFill>
                <a:srgbClr val="FFFFFF"/>
              </a:solidFill>
              <a:latin typeface="Wix Madefor Text"/>
              <a:ea typeface="Wix Madefor Text"/>
              <a:cs typeface="Wix Madefor Text"/>
              <a:sym typeface="Wix Madefor Text"/>
            </a:endParaRPr>
          </a:p>
        </p:txBody>
      </p:sp>
      <p:pic>
        <p:nvPicPr>
          <p:cNvPr id="73" name="Google Shape;73;p19"/>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74" name="Shape 74"/>
        <p:cNvGrpSpPr/>
        <p:nvPr/>
      </p:nvGrpSpPr>
      <p:grpSpPr>
        <a:xfrm>
          <a:off x="0" y="0"/>
          <a:ext cx="0" cy="0"/>
          <a:chOff x="0" y="0"/>
          <a:chExt cx="0" cy="0"/>
        </a:xfrm>
      </p:grpSpPr>
      <p:cxnSp>
        <p:nvCxnSpPr>
          <p:cNvPr id="75" name="Google Shape;75;p20"/>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76" name="Google Shape;76;p20"/>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Hello, Velo!</a:t>
            </a:r>
            <a:endParaRPr sz="900">
              <a:latin typeface="Wix Madefor Text"/>
              <a:ea typeface="Wix Madefor Text"/>
              <a:cs typeface="Wix Madefor Text"/>
              <a:sym typeface="Wix Madefor Text"/>
            </a:endParaRPr>
          </a:p>
        </p:txBody>
      </p:sp>
      <p:pic>
        <p:nvPicPr>
          <p:cNvPr id="77" name="Google Shape;77;p20"/>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cxnSp>
        <p:nvCxnSpPr>
          <p:cNvPr id="51" name="Google Shape;51;p13"/>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8" name="Shape 68"/>
        <p:cNvGrpSpPr/>
        <p:nvPr/>
      </p:nvGrpSpPr>
      <p:grpSpPr>
        <a:xfrm>
          <a:off x="0" y="0"/>
          <a:ext cx="0" cy="0"/>
          <a:chOff x="0" y="0"/>
          <a:chExt cx="0" cy="0"/>
        </a:xfrm>
      </p:grpSpPr>
      <p:sp>
        <p:nvSpPr>
          <p:cNvPr id="69" name="Google Shape;69;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8.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2.gif"/><Relationship Id="rId5"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5.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11.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15.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6.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81" name="Shape 81"/>
        <p:cNvGrpSpPr/>
        <p:nvPr/>
      </p:nvGrpSpPr>
      <p:grpSpPr>
        <a:xfrm>
          <a:off x="0" y="0"/>
          <a:ext cx="0" cy="0"/>
          <a:chOff x="0" y="0"/>
          <a:chExt cx="0" cy="0"/>
        </a:xfrm>
      </p:grpSpPr>
      <p:sp>
        <p:nvSpPr>
          <p:cNvPr id="82" name="Google Shape;82;p21"/>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1"/>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chemeClr val="lt1"/>
                </a:solidFill>
                <a:latin typeface="Wix Madefor Text"/>
                <a:ea typeface="Wix Madefor Text"/>
                <a:cs typeface="Wix Madefor Text"/>
                <a:sym typeface="Wix Madefor Text"/>
              </a:rPr>
              <a:t>Lesson 01</a:t>
            </a:r>
            <a:endParaRPr b="1">
              <a:solidFill>
                <a:schemeClr val="lt1"/>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chemeClr val="lt1"/>
                </a:solidFill>
                <a:latin typeface="Wix Madefor Text"/>
                <a:ea typeface="Wix Madefor Text"/>
                <a:cs typeface="Wix Madefor Text"/>
                <a:sym typeface="Wix Madefor Text"/>
              </a:rPr>
              <a:t>Hello, Velo!</a:t>
            </a:r>
            <a:endParaRPr b="1">
              <a:solidFill>
                <a:srgbClr val="FFFFFF"/>
              </a:solidFill>
              <a:latin typeface="Wix Madefor Text"/>
              <a:ea typeface="Wix Madefor Text"/>
              <a:cs typeface="Wix Madefor Text"/>
              <a:sym typeface="Wix Madefor Text"/>
            </a:endParaRPr>
          </a:p>
        </p:txBody>
      </p:sp>
      <p:grpSp>
        <p:nvGrpSpPr>
          <p:cNvPr id="84" name="Google Shape;84;p21"/>
          <p:cNvGrpSpPr/>
          <p:nvPr/>
        </p:nvGrpSpPr>
        <p:grpSpPr>
          <a:xfrm>
            <a:off x="743450" y="4506575"/>
            <a:ext cx="3436500" cy="257550"/>
            <a:chOff x="743450" y="4506575"/>
            <a:chExt cx="3436500" cy="257550"/>
          </a:xfrm>
        </p:grpSpPr>
        <p:sp>
          <p:nvSpPr>
            <p:cNvPr id="85" name="Google Shape;85;p21"/>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Development</a:t>
              </a:r>
              <a:endParaRPr b="1">
                <a:solidFill>
                  <a:srgbClr val="FFFFFF"/>
                </a:solidFill>
                <a:latin typeface="Wix Madefor Text"/>
                <a:ea typeface="Wix Madefor Text"/>
                <a:cs typeface="Wix Madefor Text"/>
                <a:sym typeface="Wix Madefor Text"/>
              </a:endParaRPr>
            </a:p>
          </p:txBody>
        </p:sp>
        <p:cxnSp>
          <p:nvCxnSpPr>
            <p:cNvPr id="86" name="Google Shape;86;p21"/>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7" name="Google Shape;87;p21"/>
          <p:cNvPicPr preferRelativeResize="0"/>
          <p:nvPr/>
        </p:nvPicPr>
        <p:blipFill>
          <a:blip r:embed="rId3">
            <a:alphaModFix/>
          </a:blip>
          <a:stretch>
            <a:fillRect/>
          </a:stretch>
        </p:blipFill>
        <p:spPr>
          <a:xfrm>
            <a:off x="5611383" y="0"/>
            <a:ext cx="2951316"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pic>
        <p:nvPicPr>
          <p:cNvPr id="140" name="Google Shape;140;p30"/>
          <p:cNvPicPr preferRelativeResize="0"/>
          <p:nvPr/>
        </p:nvPicPr>
        <p:blipFill rotWithShape="1">
          <a:blip r:embed="rId3">
            <a:alphaModFix/>
          </a:blip>
          <a:srcRect b="1117" l="0" r="6542" t="0"/>
          <a:stretch/>
        </p:blipFill>
        <p:spPr>
          <a:xfrm>
            <a:off x="2531625" y="752100"/>
            <a:ext cx="5567950" cy="3371349"/>
          </a:xfrm>
          <a:prstGeom prst="rect">
            <a:avLst/>
          </a:prstGeom>
          <a:noFill/>
          <a:ln>
            <a:noFill/>
          </a:ln>
          <a:effectLst>
            <a:outerShdw blurRad="142875" rotWithShape="0" algn="bl" dir="6960000" dist="76200">
              <a:srgbClr val="666666">
                <a:alpha val="19000"/>
              </a:srgbClr>
            </a:outerShdw>
          </a:effectLst>
        </p:spPr>
      </p:pic>
      <p:sp>
        <p:nvSpPr>
          <p:cNvPr id="141" name="Google Shape;141;p30"/>
          <p:cNvSpPr txBox="1"/>
          <p:nvPr/>
        </p:nvSpPr>
        <p:spPr>
          <a:xfrm>
            <a:off x="382800" y="2206925"/>
            <a:ext cx="19533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latin typeface="Wix Madefor Text"/>
                <a:ea typeface="Wix Madefor Text"/>
                <a:cs typeface="Wix Madefor Text"/>
                <a:sym typeface="Wix Madefor Text"/>
              </a:rPr>
              <a:t>Custom Quizzes</a:t>
            </a:r>
            <a:endParaRPr b="1"/>
          </a:p>
        </p:txBody>
      </p:sp>
      <p:pic>
        <p:nvPicPr>
          <p:cNvPr id="142" name="Google Shape;142;p30"/>
          <p:cNvPicPr preferRelativeResize="0"/>
          <p:nvPr/>
        </p:nvPicPr>
        <p:blipFill>
          <a:blip r:embed="rId4">
            <a:alphaModFix/>
          </a:blip>
          <a:stretch>
            <a:fillRect/>
          </a:stretch>
        </p:blipFill>
        <p:spPr>
          <a:xfrm>
            <a:off x="2531625" y="918275"/>
            <a:ext cx="5567950" cy="32051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pic>
        <p:nvPicPr>
          <p:cNvPr id="147" name="Google Shape;147;p31"/>
          <p:cNvPicPr preferRelativeResize="0"/>
          <p:nvPr/>
        </p:nvPicPr>
        <p:blipFill rotWithShape="1">
          <a:blip r:embed="rId3">
            <a:alphaModFix/>
          </a:blip>
          <a:srcRect b="1117" l="0" r="6542" t="0"/>
          <a:stretch/>
        </p:blipFill>
        <p:spPr>
          <a:xfrm>
            <a:off x="2531625" y="752100"/>
            <a:ext cx="5567950" cy="3371349"/>
          </a:xfrm>
          <a:prstGeom prst="rect">
            <a:avLst/>
          </a:prstGeom>
          <a:noFill/>
          <a:ln>
            <a:noFill/>
          </a:ln>
          <a:effectLst>
            <a:outerShdw blurRad="142875" rotWithShape="0" algn="bl" dir="6960000" dist="76200">
              <a:srgbClr val="666666">
                <a:alpha val="19000"/>
              </a:srgbClr>
            </a:outerShdw>
          </a:effectLst>
        </p:spPr>
      </p:pic>
      <p:pic>
        <p:nvPicPr>
          <p:cNvPr id="148" name="Google Shape;148;p31"/>
          <p:cNvPicPr preferRelativeResize="0"/>
          <p:nvPr/>
        </p:nvPicPr>
        <p:blipFill rotWithShape="1">
          <a:blip r:embed="rId4">
            <a:alphaModFix/>
          </a:blip>
          <a:srcRect b="2190" l="0" r="0" t="0"/>
          <a:stretch/>
        </p:blipFill>
        <p:spPr>
          <a:xfrm>
            <a:off x="2531625" y="902252"/>
            <a:ext cx="5567950" cy="3371347"/>
          </a:xfrm>
          <a:prstGeom prst="rect">
            <a:avLst/>
          </a:prstGeom>
          <a:noFill/>
          <a:ln>
            <a:noFill/>
          </a:ln>
        </p:spPr>
      </p:pic>
      <p:sp>
        <p:nvSpPr>
          <p:cNvPr id="149" name="Google Shape;149;p31"/>
          <p:cNvSpPr txBox="1"/>
          <p:nvPr/>
        </p:nvSpPr>
        <p:spPr>
          <a:xfrm>
            <a:off x="382800" y="2206925"/>
            <a:ext cx="19533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latin typeface="Wix Madefor Text"/>
                <a:ea typeface="Wix Madefor Text"/>
                <a:cs typeface="Wix Madefor Text"/>
                <a:sym typeface="Wix Madefor Text"/>
              </a:rPr>
              <a:t>Coded</a:t>
            </a:r>
            <a:r>
              <a:rPr b="1" lang="en" sz="1800">
                <a:latin typeface="Wix Madefor Text"/>
                <a:ea typeface="Wix Madefor Text"/>
                <a:cs typeface="Wix Madefor Text"/>
                <a:sym typeface="Wix Madefor Text"/>
              </a:rPr>
              <a:t> art</a:t>
            </a:r>
            <a:endParaRPr b="1"/>
          </a:p>
        </p:txBody>
      </p:sp>
      <p:pic>
        <p:nvPicPr>
          <p:cNvPr id="150" name="Google Shape;150;p31" title="Screenshot 2025-07-01 at 10.18.20 PM.png"/>
          <p:cNvPicPr preferRelativeResize="0"/>
          <p:nvPr/>
        </p:nvPicPr>
        <p:blipFill>
          <a:blip r:embed="rId5">
            <a:alphaModFix/>
          </a:blip>
          <a:stretch>
            <a:fillRect/>
          </a:stretch>
        </p:blipFill>
        <p:spPr>
          <a:xfrm>
            <a:off x="2531627" y="962122"/>
            <a:ext cx="5567951" cy="33114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4" name="Shape 154"/>
        <p:cNvGrpSpPr/>
        <p:nvPr/>
      </p:nvGrpSpPr>
      <p:grpSpPr>
        <a:xfrm>
          <a:off x="0" y="0"/>
          <a:ext cx="0" cy="0"/>
          <a:chOff x="0" y="0"/>
          <a:chExt cx="0" cy="0"/>
        </a:xfrm>
      </p:grpSpPr>
      <p:sp>
        <p:nvSpPr>
          <p:cNvPr id="155" name="Google Shape;155;p32"/>
          <p:cNvSpPr txBox="1"/>
          <p:nvPr/>
        </p:nvSpPr>
        <p:spPr>
          <a:xfrm>
            <a:off x="382800" y="2206925"/>
            <a:ext cx="1953300" cy="8220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latin typeface="Wix Madefor Text"/>
                <a:ea typeface="Wix Madefor Text"/>
                <a:cs typeface="Wix Madefor Text"/>
                <a:sym typeface="Wix Madefor Text"/>
              </a:rPr>
              <a:t>Unique Interactions</a:t>
            </a:r>
            <a:endParaRPr b="1"/>
          </a:p>
        </p:txBody>
      </p:sp>
      <p:pic>
        <p:nvPicPr>
          <p:cNvPr id="156" name="Google Shape;156;p32"/>
          <p:cNvPicPr preferRelativeResize="0"/>
          <p:nvPr/>
        </p:nvPicPr>
        <p:blipFill rotWithShape="1">
          <a:blip r:embed="rId3">
            <a:alphaModFix/>
          </a:blip>
          <a:srcRect b="1117" l="0" r="6542" t="0"/>
          <a:stretch/>
        </p:blipFill>
        <p:spPr>
          <a:xfrm>
            <a:off x="2581582" y="596175"/>
            <a:ext cx="5717973" cy="3808209"/>
          </a:xfrm>
          <a:prstGeom prst="rect">
            <a:avLst/>
          </a:prstGeom>
          <a:noFill/>
          <a:ln>
            <a:noFill/>
          </a:ln>
          <a:effectLst>
            <a:outerShdw blurRad="142875" rotWithShape="0" algn="bl" dir="6960000" dist="76200">
              <a:srgbClr val="666666">
                <a:alpha val="19000"/>
              </a:srgbClr>
            </a:outerShdw>
          </a:effectLst>
        </p:spPr>
      </p:pic>
      <p:pic>
        <p:nvPicPr>
          <p:cNvPr id="157" name="Google Shape;157;p32"/>
          <p:cNvPicPr preferRelativeResize="0"/>
          <p:nvPr/>
        </p:nvPicPr>
        <p:blipFill>
          <a:blip r:embed="rId4">
            <a:alphaModFix/>
          </a:blip>
          <a:stretch>
            <a:fillRect/>
          </a:stretch>
        </p:blipFill>
        <p:spPr>
          <a:xfrm>
            <a:off x="2581581" y="775778"/>
            <a:ext cx="5717972" cy="38082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1" name="Shape 161"/>
        <p:cNvGrpSpPr/>
        <p:nvPr/>
      </p:nvGrpSpPr>
      <p:grpSpPr>
        <a:xfrm>
          <a:off x="0" y="0"/>
          <a:ext cx="0" cy="0"/>
          <a:chOff x="0" y="0"/>
          <a:chExt cx="0" cy="0"/>
        </a:xfrm>
      </p:grpSpPr>
      <p:sp>
        <p:nvSpPr>
          <p:cNvPr id="162" name="Google Shape;162;p33"/>
          <p:cNvSpPr txBox="1"/>
          <p:nvPr/>
        </p:nvSpPr>
        <p:spPr>
          <a:xfrm>
            <a:off x="382800" y="2206925"/>
            <a:ext cx="1953300" cy="11820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latin typeface="Wix Madefor Text"/>
                <a:ea typeface="Wix Madefor Text"/>
                <a:cs typeface="Wix Madefor Text"/>
                <a:sym typeface="Wix Madefor Text"/>
              </a:rPr>
              <a:t>Games &amp; </a:t>
            </a:r>
            <a:r>
              <a:rPr b="1" lang="en" sz="1800">
                <a:latin typeface="Wix Madefor Text"/>
                <a:ea typeface="Wix Madefor Text"/>
                <a:cs typeface="Wix Madefor Text"/>
                <a:sym typeface="Wix Madefor Text"/>
              </a:rPr>
              <a:t>Immersive</a:t>
            </a:r>
            <a:r>
              <a:rPr b="1" lang="en" sz="1800">
                <a:latin typeface="Wix Madefor Text"/>
                <a:ea typeface="Wix Madefor Text"/>
                <a:cs typeface="Wix Madefor Text"/>
                <a:sym typeface="Wix Madefor Text"/>
              </a:rPr>
              <a:t> Experiences</a:t>
            </a:r>
            <a:endParaRPr b="1"/>
          </a:p>
        </p:txBody>
      </p:sp>
      <p:pic>
        <p:nvPicPr>
          <p:cNvPr id="163" name="Google Shape;163;p33"/>
          <p:cNvPicPr preferRelativeResize="0"/>
          <p:nvPr/>
        </p:nvPicPr>
        <p:blipFill rotWithShape="1">
          <a:blip r:embed="rId3">
            <a:alphaModFix/>
          </a:blip>
          <a:srcRect b="1117" l="0" r="6542" t="0"/>
          <a:stretch/>
        </p:blipFill>
        <p:spPr>
          <a:xfrm>
            <a:off x="2611026" y="488475"/>
            <a:ext cx="5609985" cy="3935252"/>
          </a:xfrm>
          <a:prstGeom prst="rect">
            <a:avLst/>
          </a:prstGeom>
          <a:noFill/>
          <a:ln>
            <a:noFill/>
          </a:ln>
          <a:effectLst>
            <a:outerShdw blurRad="142875" rotWithShape="0" algn="bl" dir="6960000" dist="76200">
              <a:srgbClr val="666666">
                <a:alpha val="19000"/>
              </a:srgbClr>
            </a:outerShdw>
          </a:effectLst>
        </p:spPr>
      </p:pic>
      <p:pic>
        <p:nvPicPr>
          <p:cNvPr id="164" name="Google Shape;164;p33"/>
          <p:cNvPicPr preferRelativeResize="0"/>
          <p:nvPr/>
        </p:nvPicPr>
        <p:blipFill rotWithShape="1">
          <a:blip r:embed="rId4">
            <a:alphaModFix/>
          </a:blip>
          <a:srcRect b="6736" l="0" r="0" t="10406"/>
          <a:stretch/>
        </p:blipFill>
        <p:spPr>
          <a:xfrm>
            <a:off x="2611025" y="658544"/>
            <a:ext cx="5610000" cy="393528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68" name="Shape 168"/>
        <p:cNvGrpSpPr/>
        <p:nvPr/>
      </p:nvGrpSpPr>
      <p:grpSpPr>
        <a:xfrm>
          <a:off x="0" y="0"/>
          <a:ext cx="0" cy="0"/>
          <a:chOff x="0" y="0"/>
          <a:chExt cx="0" cy="0"/>
        </a:xfrm>
      </p:grpSpPr>
      <p:sp>
        <p:nvSpPr>
          <p:cNvPr id="169" name="Google Shape;169;p34"/>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What’s a computer?</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3" name="Shape 173"/>
        <p:cNvGrpSpPr/>
        <p:nvPr/>
      </p:nvGrpSpPr>
      <p:grpSpPr>
        <a:xfrm>
          <a:off x="0" y="0"/>
          <a:ext cx="0" cy="0"/>
          <a:chOff x="0" y="0"/>
          <a:chExt cx="0" cy="0"/>
        </a:xfrm>
      </p:grpSpPr>
      <p:sp>
        <p:nvSpPr>
          <p:cNvPr id="174" name="Google Shape;174;p35"/>
          <p:cNvSpPr txBox="1"/>
          <p:nvPr>
            <p:ph type="title"/>
          </p:nvPr>
        </p:nvSpPr>
        <p:spPr>
          <a:xfrm>
            <a:off x="6337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a computer?</a:t>
            </a:r>
            <a:endParaRPr b="1" sz="3200">
              <a:latin typeface="Wix Madefor Text"/>
              <a:ea typeface="Wix Madefor Text"/>
              <a:cs typeface="Wix Madefor Text"/>
              <a:sym typeface="Wix Madefor Text"/>
            </a:endParaRPr>
          </a:p>
        </p:txBody>
      </p:sp>
      <p:sp>
        <p:nvSpPr>
          <p:cNvPr id="175" name="Google Shape;175;p35"/>
          <p:cNvSpPr txBox="1"/>
          <p:nvPr/>
        </p:nvSpPr>
        <p:spPr>
          <a:xfrm>
            <a:off x="636675" y="1755475"/>
            <a:ext cx="44727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The easiest way to think about this is computers being “dumb” while humans are “smart”. Computers do exactly what we tell them to, and don’t have the flexibility humans have to understand something even if it’s not 100% correct.</a:t>
            </a:r>
            <a:endParaRPr sz="1800">
              <a:latin typeface="Wix Madefor Text"/>
              <a:ea typeface="Wix Madefor Text"/>
              <a:cs typeface="Wix Madefor Text"/>
              <a:sym typeface="Wix Madefor Text"/>
            </a:endParaRPr>
          </a:p>
        </p:txBody>
      </p:sp>
      <p:sp>
        <p:nvSpPr>
          <p:cNvPr id="176" name="Google Shape;176;p35"/>
          <p:cNvSpPr txBox="1"/>
          <p:nvPr/>
        </p:nvSpPr>
        <p:spPr>
          <a:xfrm>
            <a:off x="5349650" y="1553625"/>
            <a:ext cx="3000000" cy="1723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0"/>
              <a:t>💻</a:t>
            </a:r>
            <a:endParaRPr sz="10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0" name="Shape 180"/>
        <p:cNvGrpSpPr/>
        <p:nvPr/>
      </p:nvGrpSpPr>
      <p:grpSpPr>
        <a:xfrm>
          <a:off x="0" y="0"/>
          <a:ext cx="0" cy="0"/>
          <a:chOff x="0" y="0"/>
          <a:chExt cx="0" cy="0"/>
        </a:xfrm>
      </p:grpSpPr>
      <p:sp>
        <p:nvSpPr>
          <p:cNvPr id="181" name="Google Shape;181;p36"/>
          <p:cNvSpPr txBox="1"/>
          <p:nvPr>
            <p:ph type="title"/>
          </p:nvPr>
        </p:nvSpPr>
        <p:spPr>
          <a:xfrm>
            <a:off x="633752" y="6761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a computer?</a:t>
            </a:r>
            <a:endParaRPr b="1" sz="3200">
              <a:latin typeface="Wix Madefor Text"/>
              <a:ea typeface="Wix Madefor Text"/>
              <a:cs typeface="Wix Madefor Text"/>
              <a:sym typeface="Wix Madefor Text"/>
            </a:endParaRPr>
          </a:p>
        </p:txBody>
      </p:sp>
      <p:sp>
        <p:nvSpPr>
          <p:cNvPr id="182" name="Google Shape;182;p36"/>
          <p:cNvSpPr txBox="1"/>
          <p:nvPr/>
        </p:nvSpPr>
        <p:spPr>
          <a:xfrm>
            <a:off x="636675" y="1450675"/>
            <a:ext cx="44727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Basically</a:t>
            </a:r>
            <a:r>
              <a:rPr lang="en" sz="1800">
                <a:latin typeface="Wix Madefor Text"/>
                <a:ea typeface="Wix Madefor Text"/>
                <a:cs typeface="Wix Madefor Text"/>
                <a:sym typeface="Wix Madefor Text"/>
              </a:rPr>
              <a:t>, a computer works with </a:t>
            </a:r>
            <a:r>
              <a:rPr b="1" lang="en" sz="1800">
                <a:latin typeface="Wix Madefor Text"/>
                <a:ea typeface="Wix Madefor Text"/>
                <a:cs typeface="Wix Madefor Text"/>
                <a:sym typeface="Wix Madefor Text"/>
              </a:rPr>
              <a:t>inputs</a:t>
            </a:r>
            <a:r>
              <a:rPr lang="en" sz="1800">
                <a:latin typeface="Wix Madefor Text"/>
                <a:ea typeface="Wix Madefor Text"/>
                <a:cs typeface="Wix Madefor Text"/>
                <a:sym typeface="Wix Madefor Text"/>
              </a:rPr>
              <a:t> (information that goes in), processes it in different ways based on the code we write for it, and gives </a:t>
            </a:r>
            <a:r>
              <a:rPr b="1" lang="en" sz="1800">
                <a:latin typeface="Wix Madefor Text"/>
                <a:ea typeface="Wix Madefor Text"/>
                <a:cs typeface="Wix Madefor Text"/>
                <a:sym typeface="Wix Madefor Text"/>
              </a:rPr>
              <a:t>outputs</a:t>
            </a:r>
            <a:r>
              <a:rPr lang="en" sz="1800">
                <a:latin typeface="Wix Madefor Text"/>
                <a:ea typeface="Wix Madefor Text"/>
                <a:cs typeface="Wix Madefor Text"/>
                <a:sym typeface="Wix Madefor Text"/>
              </a:rPr>
              <a:t> (information that comes out).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If we don’t define our process accurately, the output might not look like what we want it to.</a:t>
            </a:r>
            <a:endParaRPr sz="1800">
              <a:latin typeface="Wix Madefor Text"/>
              <a:ea typeface="Wix Madefor Text"/>
              <a:cs typeface="Wix Madefor Text"/>
              <a:sym typeface="Wix Madefor Text"/>
            </a:endParaRPr>
          </a:p>
        </p:txBody>
      </p:sp>
      <p:sp>
        <p:nvSpPr>
          <p:cNvPr id="183" name="Google Shape;183;p36"/>
          <p:cNvSpPr txBox="1"/>
          <p:nvPr/>
        </p:nvSpPr>
        <p:spPr>
          <a:xfrm>
            <a:off x="5349650" y="1553625"/>
            <a:ext cx="3000000" cy="1723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0"/>
              <a:t>💻</a:t>
            </a:r>
            <a:endParaRPr sz="10000"/>
          </a:p>
        </p:txBody>
      </p:sp>
      <p:sp>
        <p:nvSpPr>
          <p:cNvPr id="184" name="Google Shape;184;p36"/>
          <p:cNvSpPr txBox="1"/>
          <p:nvPr/>
        </p:nvSpPr>
        <p:spPr>
          <a:xfrm>
            <a:off x="6449750" y="804900"/>
            <a:ext cx="799800" cy="461700"/>
          </a:xfrm>
          <a:prstGeom prst="rect">
            <a:avLst/>
          </a:prstGeom>
          <a:noFill/>
          <a:ln>
            <a:noFill/>
          </a:ln>
        </p:spPr>
        <p:txBody>
          <a:bodyPr anchorCtr="0" anchor="t" bIns="91425" lIns="91425" spcFirstLastPara="1" rIns="91425" wrap="square" tIns="91425">
            <a:spAutoFit/>
          </a:bodyPr>
          <a:lstStyle/>
          <a:p>
            <a:pPr indent="0" lvl="0" marL="0" rtl="0" algn="ctr">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Input</a:t>
            </a:r>
            <a:endParaRPr b="1">
              <a:solidFill>
                <a:srgbClr val="6C48EF"/>
              </a:solidFill>
            </a:endParaRPr>
          </a:p>
        </p:txBody>
      </p:sp>
      <p:sp>
        <p:nvSpPr>
          <p:cNvPr id="185" name="Google Shape;185;p36"/>
          <p:cNvSpPr txBox="1"/>
          <p:nvPr/>
        </p:nvSpPr>
        <p:spPr>
          <a:xfrm>
            <a:off x="6033125" y="3623050"/>
            <a:ext cx="1633200" cy="461700"/>
          </a:xfrm>
          <a:prstGeom prst="rect">
            <a:avLst/>
          </a:prstGeom>
          <a:noFill/>
          <a:ln>
            <a:noFill/>
          </a:ln>
        </p:spPr>
        <p:txBody>
          <a:bodyPr anchorCtr="0" anchor="t" bIns="91425" lIns="91425" spcFirstLastPara="1" rIns="91425" wrap="square" tIns="91425">
            <a:spAutoFit/>
          </a:bodyPr>
          <a:lstStyle/>
          <a:p>
            <a:pPr indent="0" lvl="0" marL="0" rtl="0" algn="ctr">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Output</a:t>
            </a:r>
            <a:endParaRPr b="1">
              <a:solidFill>
                <a:srgbClr val="6C48EF"/>
              </a:solidFill>
            </a:endParaRPr>
          </a:p>
        </p:txBody>
      </p:sp>
      <p:cxnSp>
        <p:nvCxnSpPr>
          <p:cNvPr id="186" name="Google Shape;186;p36"/>
          <p:cNvCxnSpPr>
            <a:stCxn id="184" idx="2"/>
            <a:endCxn id="183" idx="0"/>
          </p:cNvCxnSpPr>
          <p:nvPr/>
        </p:nvCxnSpPr>
        <p:spPr>
          <a:xfrm>
            <a:off x="6849650" y="1266600"/>
            <a:ext cx="0" cy="287100"/>
          </a:xfrm>
          <a:prstGeom prst="straightConnector1">
            <a:avLst/>
          </a:prstGeom>
          <a:noFill/>
          <a:ln cap="flat" cmpd="sng" w="19050">
            <a:solidFill>
              <a:schemeClr val="dk2"/>
            </a:solidFill>
            <a:prstDash val="solid"/>
            <a:round/>
            <a:headEnd len="med" w="med" type="none"/>
            <a:tailEnd len="med" w="med" type="triangle"/>
          </a:ln>
        </p:spPr>
      </p:cxnSp>
      <p:cxnSp>
        <p:nvCxnSpPr>
          <p:cNvPr id="187" name="Google Shape;187;p36"/>
          <p:cNvCxnSpPr>
            <a:stCxn id="183" idx="2"/>
            <a:endCxn id="185" idx="0"/>
          </p:cNvCxnSpPr>
          <p:nvPr/>
        </p:nvCxnSpPr>
        <p:spPr>
          <a:xfrm>
            <a:off x="6849650" y="3277425"/>
            <a:ext cx="0" cy="345600"/>
          </a:xfrm>
          <a:prstGeom prst="straightConnector1">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91" name="Shape 191"/>
        <p:cNvGrpSpPr/>
        <p:nvPr/>
      </p:nvGrpSpPr>
      <p:grpSpPr>
        <a:xfrm>
          <a:off x="0" y="0"/>
          <a:ext cx="0" cy="0"/>
          <a:chOff x="0" y="0"/>
          <a:chExt cx="0" cy="0"/>
        </a:xfrm>
      </p:grpSpPr>
      <p:sp>
        <p:nvSpPr>
          <p:cNvPr id="192" name="Google Shape;192;p37"/>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Celebration &amp; Frustration</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6" name="Shape 196"/>
        <p:cNvGrpSpPr/>
        <p:nvPr/>
      </p:nvGrpSpPr>
      <p:grpSpPr>
        <a:xfrm>
          <a:off x="0" y="0"/>
          <a:ext cx="0" cy="0"/>
          <a:chOff x="0" y="0"/>
          <a:chExt cx="0" cy="0"/>
        </a:xfrm>
      </p:grpSpPr>
      <p:sp>
        <p:nvSpPr>
          <p:cNvPr id="197" name="Google Shape;197;p38"/>
          <p:cNvSpPr txBox="1"/>
          <p:nvPr>
            <p:ph type="title"/>
          </p:nvPr>
        </p:nvSpPr>
        <p:spPr>
          <a:xfrm>
            <a:off x="5575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Embrace the frustration</a:t>
            </a:r>
            <a:endParaRPr b="1" sz="3200">
              <a:latin typeface="Wix Madefor Text"/>
              <a:ea typeface="Wix Madefor Text"/>
              <a:cs typeface="Wix Madefor Text"/>
              <a:sym typeface="Wix Madefor Text"/>
            </a:endParaRPr>
          </a:p>
        </p:txBody>
      </p:sp>
      <p:sp>
        <p:nvSpPr>
          <p:cNvPr id="198" name="Google Shape;198;p38"/>
          <p:cNvSpPr txBox="1"/>
          <p:nvPr/>
        </p:nvSpPr>
        <p:spPr>
          <a:xfrm>
            <a:off x="557550" y="2285525"/>
            <a:ext cx="44727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Feeling frustrated or confused or stuck is completely okay and acceptable. And this means that we have to celebrate when things go well even more!</a:t>
            </a:r>
            <a:endParaRPr sz="1800">
              <a:latin typeface="Wix Madefor Text"/>
              <a:ea typeface="Wix Madefor Text"/>
              <a:cs typeface="Wix Madefor Text"/>
              <a:sym typeface="Wix Madefor Text"/>
            </a:endParaRPr>
          </a:p>
        </p:txBody>
      </p:sp>
      <p:pic>
        <p:nvPicPr>
          <p:cNvPr id="199" name="Google Shape;199;p38"/>
          <p:cNvPicPr preferRelativeResize="0"/>
          <p:nvPr/>
        </p:nvPicPr>
        <p:blipFill rotWithShape="1">
          <a:blip r:embed="rId3">
            <a:alphaModFix/>
          </a:blip>
          <a:srcRect b="0" l="6063" r="6063" t="0"/>
          <a:stretch/>
        </p:blipFill>
        <p:spPr>
          <a:xfrm>
            <a:off x="5324600" y="1258725"/>
            <a:ext cx="2877600" cy="2376000"/>
          </a:xfrm>
          <a:prstGeom prst="rect">
            <a:avLst/>
          </a:prstGeom>
          <a:noFill/>
          <a:ln>
            <a:noFill/>
          </a:ln>
          <a:effectLst>
            <a:outerShdw blurRad="100013" rotWithShape="0" algn="bl" dir="3420000" dist="57150">
              <a:srgbClr val="000000">
                <a:alpha val="14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3" name="Shape 203"/>
        <p:cNvGrpSpPr/>
        <p:nvPr/>
      </p:nvGrpSpPr>
      <p:grpSpPr>
        <a:xfrm>
          <a:off x="0" y="0"/>
          <a:ext cx="0" cy="0"/>
          <a:chOff x="0" y="0"/>
          <a:chExt cx="0" cy="0"/>
        </a:xfrm>
      </p:grpSpPr>
      <p:sp>
        <p:nvSpPr>
          <p:cNvPr id="204" name="Google Shape;204;p39"/>
          <p:cNvSpPr txBox="1"/>
          <p:nvPr>
            <p:ph type="title"/>
          </p:nvPr>
        </p:nvSpPr>
        <p:spPr>
          <a:xfrm>
            <a:off x="5575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Celebrate successes!</a:t>
            </a:r>
            <a:endParaRPr b="1" sz="3200">
              <a:latin typeface="Wix Madefor Text"/>
              <a:ea typeface="Wix Madefor Text"/>
              <a:cs typeface="Wix Madefor Text"/>
              <a:sym typeface="Wix Madefor Text"/>
            </a:endParaRPr>
          </a:p>
        </p:txBody>
      </p:sp>
      <p:sp>
        <p:nvSpPr>
          <p:cNvPr id="205" name="Google Shape;205;p39"/>
          <p:cNvSpPr txBox="1"/>
          <p:nvPr/>
        </p:nvSpPr>
        <p:spPr>
          <a:xfrm>
            <a:off x="557550" y="1904525"/>
            <a:ext cx="44727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After being frustrated with a bug or something that’s not working right for a while, there’s nothing like the feeling of figuring it out and seeing it work. We need to remember this feeling, especially when things are frustrating.</a:t>
            </a:r>
            <a:endParaRPr sz="1800">
              <a:latin typeface="Wix Madefor Text"/>
              <a:ea typeface="Wix Madefor Text"/>
              <a:cs typeface="Wix Madefor Text"/>
              <a:sym typeface="Wix Madefor Text"/>
            </a:endParaRPr>
          </a:p>
        </p:txBody>
      </p:sp>
      <p:sp>
        <p:nvSpPr>
          <p:cNvPr id="206" name="Google Shape;206;p39"/>
          <p:cNvSpPr txBox="1"/>
          <p:nvPr/>
        </p:nvSpPr>
        <p:spPr>
          <a:xfrm>
            <a:off x="5261300" y="1658900"/>
            <a:ext cx="3000000" cy="1723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0"/>
              <a:t>🎉</a:t>
            </a:r>
            <a:endParaRPr sz="10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 name="Shape 91"/>
        <p:cNvGrpSpPr/>
        <p:nvPr/>
      </p:nvGrpSpPr>
      <p:grpSpPr>
        <a:xfrm>
          <a:off x="0" y="0"/>
          <a:ext cx="0" cy="0"/>
          <a:chOff x="0" y="0"/>
          <a:chExt cx="0" cy="0"/>
        </a:xfrm>
      </p:grpSpPr>
      <p:sp>
        <p:nvSpPr>
          <p:cNvPr id="92" name="Google Shape;92;p22"/>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Big Ideas</a:t>
            </a:r>
            <a:endParaRPr b="1" sz="3200">
              <a:solidFill>
                <a:schemeClr val="accent1"/>
              </a:solidFill>
              <a:latin typeface="Wix Madefor Text"/>
              <a:ea typeface="Wix Madefor Text"/>
              <a:cs typeface="Wix Madefor Text"/>
              <a:sym typeface="Wix Madefor Text"/>
            </a:endParaRPr>
          </a:p>
        </p:txBody>
      </p:sp>
      <p:sp>
        <p:nvSpPr>
          <p:cNvPr id="93" name="Google Shape;93;p22"/>
          <p:cNvSpPr txBox="1"/>
          <p:nvPr/>
        </p:nvSpPr>
        <p:spPr>
          <a:xfrm>
            <a:off x="673650" y="1421900"/>
            <a:ext cx="60594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What is </a:t>
            </a:r>
            <a:r>
              <a:rPr b="1" lang="en">
                <a:latin typeface="Wix Madefor Text"/>
                <a:ea typeface="Wix Madefor Text"/>
                <a:cs typeface="Wix Madefor Text"/>
                <a:sym typeface="Wix Madefor Text"/>
              </a:rPr>
              <a:t>Velo</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What can you do with code on your Wix website?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What are the basics of an </a:t>
            </a:r>
            <a:r>
              <a:rPr b="1" lang="en">
                <a:latin typeface="Wix Madefor Text"/>
                <a:ea typeface="Wix Madefor Text"/>
                <a:cs typeface="Wix Madefor Text"/>
                <a:sym typeface="Wix Madefor Text"/>
              </a:rPr>
              <a:t>IDE</a:t>
            </a:r>
            <a:r>
              <a:rPr lang="en">
                <a:latin typeface="Wix Madefor Text"/>
                <a:ea typeface="Wix Madefor Text"/>
                <a:cs typeface="Wix Madefor Text"/>
                <a:sym typeface="Wix Madefor Text"/>
              </a:rPr>
              <a:t> (Integrated Development Environment)?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000000"/>
              </a:buClr>
              <a:buSzPts val="1400"/>
              <a:buFont typeface="Wix Madefor Text"/>
              <a:buChar char="●"/>
            </a:pPr>
            <a:r>
              <a:rPr lang="en">
                <a:latin typeface="Wix Madefor Text"/>
                <a:ea typeface="Wix Madefor Text"/>
                <a:cs typeface="Wix Madefor Text"/>
                <a:sym typeface="Wix Madefor Text"/>
              </a:rPr>
              <a:t>Coding is all about getting comfortable with things not going the way you expect. If things don’t work out as planned, that’s ok! If things do, let’s celebrate!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10" name="Shape 210"/>
        <p:cNvGrpSpPr/>
        <p:nvPr/>
      </p:nvGrpSpPr>
      <p:grpSpPr>
        <a:xfrm>
          <a:off x="0" y="0"/>
          <a:ext cx="0" cy="0"/>
          <a:chOff x="0" y="0"/>
          <a:chExt cx="0" cy="0"/>
        </a:xfrm>
      </p:grpSpPr>
      <p:sp>
        <p:nvSpPr>
          <p:cNvPr id="211" name="Google Shape;211;p40"/>
          <p:cNvSpPr txBox="1"/>
          <p:nvPr>
            <p:ph type="title"/>
          </p:nvPr>
        </p:nvSpPr>
        <p:spPr>
          <a:xfrm>
            <a:off x="677100" y="0"/>
            <a:ext cx="57009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Clr>
                <a:schemeClr val="dk1"/>
              </a:buClr>
              <a:buSzPts val="1100"/>
              <a:buFont typeface="Arial"/>
              <a:buNone/>
            </a:pPr>
            <a:r>
              <a:rPr lang="en" sz="2400">
                <a:solidFill>
                  <a:srgbClr val="FFFFFF"/>
                </a:solidFill>
                <a:latin typeface="Wix Madefor Text"/>
                <a:ea typeface="Wix Madefor Text"/>
                <a:cs typeface="Wix Madefor Text"/>
                <a:sym typeface="Wix Madefor Text"/>
              </a:rPr>
              <a:t>Intro to the IDE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5" name="Shape 215"/>
        <p:cNvGrpSpPr/>
        <p:nvPr/>
      </p:nvGrpSpPr>
      <p:grpSpPr>
        <a:xfrm>
          <a:off x="0" y="0"/>
          <a:ext cx="0" cy="0"/>
          <a:chOff x="0" y="0"/>
          <a:chExt cx="0" cy="0"/>
        </a:xfrm>
      </p:grpSpPr>
      <p:sp>
        <p:nvSpPr>
          <p:cNvPr id="216" name="Google Shape;216;p41"/>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Intro to the Velo IDE</a:t>
            </a:r>
            <a:endParaRPr b="1" sz="3200">
              <a:latin typeface="Wix Madefor Text"/>
              <a:ea typeface="Wix Madefor Text"/>
              <a:cs typeface="Wix Madefor Text"/>
              <a:sym typeface="Wix Madefor Text"/>
            </a:endParaRPr>
          </a:p>
        </p:txBody>
      </p:sp>
      <p:pic>
        <p:nvPicPr>
          <p:cNvPr id="217" name="Google Shape;217;p41"/>
          <p:cNvPicPr preferRelativeResize="0"/>
          <p:nvPr/>
        </p:nvPicPr>
        <p:blipFill rotWithShape="1">
          <a:blip r:embed="rId3">
            <a:alphaModFix/>
          </a:blip>
          <a:srcRect b="1117" l="0" r="0" t="0"/>
          <a:stretch/>
        </p:blipFill>
        <p:spPr>
          <a:xfrm>
            <a:off x="1281100" y="1150175"/>
            <a:ext cx="6240542" cy="3585825"/>
          </a:xfrm>
          <a:prstGeom prst="rect">
            <a:avLst/>
          </a:prstGeom>
          <a:noFill/>
          <a:ln>
            <a:noFill/>
          </a:ln>
          <a:effectLst>
            <a:outerShdw blurRad="142875" rotWithShape="0" algn="bl" dir="6960000" dist="76200">
              <a:srgbClr val="666666">
                <a:alpha val="19000"/>
              </a:srgbClr>
            </a:outerShdw>
          </a:effectLst>
        </p:spPr>
      </p:pic>
      <p:pic>
        <p:nvPicPr>
          <p:cNvPr id="218" name="Google Shape;218;p41"/>
          <p:cNvPicPr preferRelativeResize="0"/>
          <p:nvPr/>
        </p:nvPicPr>
        <p:blipFill>
          <a:blip r:embed="rId4">
            <a:alphaModFix/>
          </a:blip>
          <a:stretch>
            <a:fillRect/>
          </a:stretch>
        </p:blipFill>
        <p:spPr>
          <a:xfrm>
            <a:off x="1281100" y="1307733"/>
            <a:ext cx="6240550" cy="342826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2" name="Shape 222"/>
        <p:cNvGrpSpPr/>
        <p:nvPr/>
      </p:nvGrpSpPr>
      <p:grpSpPr>
        <a:xfrm>
          <a:off x="0" y="0"/>
          <a:ext cx="0" cy="0"/>
          <a:chOff x="0" y="0"/>
          <a:chExt cx="0" cy="0"/>
        </a:xfrm>
      </p:grpSpPr>
      <p:sp>
        <p:nvSpPr>
          <p:cNvPr id="223" name="Google Shape;223;p42"/>
          <p:cNvSpPr txBox="1"/>
          <p:nvPr>
            <p:ph type="title"/>
          </p:nvPr>
        </p:nvSpPr>
        <p:spPr>
          <a:xfrm>
            <a:off x="4051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IDE: Integrated Development Environment</a:t>
            </a:r>
            <a:endParaRPr b="1" sz="3200">
              <a:latin typeface="Wix Madefor Text"/>
              <a:ea typeface="Wix Madefor Text"/>
              <a:cs typeface="Wix Madefor Text"/>
              <a:sym typeface="Wix Madefor Text"/>
            </a:endParaRPr>
          </a:p>
        </p:txBody>
      </p:sp>
      <p:sp>
        <p:nvSpPr>
          <p:cNvPr id="224" name="Google Shape;224;p42"/>
          <p:cNvSpPr txBox="1"/>
          <p:nvPr/>
        </p:nvSpPr>
        <p:spPr>
          <a:xfrm>
            <a:off x="405150" y="2699350"/>
            <a:ext cx="3370200" cy="1160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Wix</a:t>
            </a:r>
            <a:r>
              <a:rPr lang="en" sz="1800">
                <a:latin typeface="Wix Madefor Text"/>
                <a:ea typeface="Wix Madefor Text"/>
                <a:cs typeface="Wix Madefor Text"/>
                <a:sym typeface="Wix Madefor Text"/>
              </a:rPr>
              <a:t> provides a Built-In online IDE for Velo.</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sz="1800">
              <a:latin typeface="Wix Madefor Text"/>
              <a:ea typeface="Wix Madefor Text"/>
              <a:cs typeface="Wix Madefor Text"/>
              <a:sym typeface="Wix Madefor Text"/>
            </a:endParaRPr>
          </a:p>
        </p:txBody>
      </p:sp>
      <p:pic>
        <p:nvPicPr>
          <p:cNvPr id="225" name="Google Shape;225;p42"/>
          <p:cNvPicPr preferRelativeResize="0"/>
          <p:nvPr/>
        </p:nvPicPr>
        <p:blipFill rotWithShape="1">
          <a:blip r:embed="rId3">
            <a:alphaModFix/>
          </a:blip>
          <a:srcRect b="1117" l="0" r="0" t="0"/>
          <a:stretch/>
        </p:blipFill>
        <p:spPr>
          <a:xfrm>
            <a:off x="3999850" y="980925"/>
            <a:ext cx="4361249" cy="2878525"/>
          </a:xfrm>
          <a:prstGeom prst="rect">
            <a:avLst/>
          </a:prstGeom>
          <a:noFill/>
          <a:ln>
            <a:noFill/>
          </a:ln>
          <a:effectLst>
            <a:outerShdw blurRad="142875" rotWithShape="0" algn="bl" dir="6960000" dist="76200">
              <a:srgbClr val="666666">
                <a:alpha val="19000"/>
              </a:srgbClr>
            </a:outerShdw>
          </a:effectLst>
        </p:spPr>
      </p:pic>
      <p:pic>
        <p:nvPicPr>
          <p:cNvPr id="226" name="Google Shape;226;p42"/>
          <p:cNvPicPr preferRelativeResize="0"/>
          <p:nvPr/>
        </p:nvPicPr>
        <p:blipFill>
          <a:blip r:embed="rId4">
            <a:alphaModFix/>
          </a:blip>
          <a:stretch>
            <a:fillRect/>
          </a:stretch>
        </p:blipFill>
        <p:spPr>
          <a:xfrm>
            <a:off x="3999850" y="1110625"/>
            <a:ext cx="4361252" cy="2748824"/>
          </a:xfrm>
          <a:prstGeom prst="rect">
            <a:avLst/>
          </a:prstGeom>
          <a:noFill/>
          <a:ln>
            <a:noFill/>
          </a:ln>
          <a:effectLst>
            <a:outerShdw blurRad="142875" rotWithShape="0" algn="bl" dir="6960000" dist="76200">
              <a:srgbClr val="666666">
                <a:alpha val="19000"/>
              </a:srgbClr>
            </a:outerShdw>
          </a:effectLst>
        </p:spPr>
      </p:pic>
      <p:sp>
        <p:nvSpPr>
          <p:cNvPr id="227" name="Google Shape;227;p42"/>
          <p:cNvSpPr txBox="1"/>
          <p:nvPr/>
        </p:nvSpPr>
        <p:spPr>
          <a:xfrm>
            <a:off x="6296525" y="4131625"/>
            <a:ext cx="7959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IDE</a:t>
            </a:r>
            <a:endParaRPr b="1">
              <a:solidFill>
                <a:srgbClr val="6C48EF"/>
              </a:solidFill>
            </a:endParaRPr>
          </a:p>
        </p:txBody>
      </p:sp>
      <p:cxnSp>
        <p:nvCxnSpPr>
          <p:cNvPr id="228" name="Google Shape;228;p42"/>
          <p:cNvCxnSpPr/>
          <p:nvPr/>
        </p:nvCxnSpPr>
        <p:spPr>
          <a:xfrm rot="10800000">
            <a:off x="5556450" y="3473975"/>
            <a:ext cx="762900" cy="670200"/>
          </a:xfrm>
          <a:prstGeom prst="straightConnector1">
            <a:avLst/>
          </a:prstGeom>
          <a:noFill/>
          <a:ln cap="flat" cmpd="sng" w="19050">
            <a:solidFill>
              <a:srgbClr val="6C48EF"/>
            </a:solidFill>
            <a:prstDash val="solid"/>
            <a:round/>
            <a:headEnd len="med" w="med" type="none"/>
            <a:tailEnd len="med" w="med" type="oval"/>
          </a:ln>
        </p:spPr>
      </p:cxnSp>
      <p:sp>
        <p:nvSpPr>
          <p:cNvPr id="229" name="Google Shape;229;p42"/>
          <p:cNvSpPr txBox="1"/>
          <p:nvPr/>
        </p:nvSpPr>
        <p:spPr>
          <a:xfrm>
            <a:off x="6249025" y="294475"/>
            <a:ext cx="10971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Stage</a:t>
            </a:r>
            <a:endParaRPr b="1">
              <a:solidFill>
                <a:srgbClr val="6C48EF"/>
              </a:solidFill>
            </a:endParaRPr>
          </a:p>
        </p:txBody>
      </p:sp>
      <p:cxnSp>
        <p:nvCxnSpPr>
          <p:cNvPr id="230" name="Google Shape;230;p42"/>
          <p:cNvCxnSpPr>
            <a:stCxn id="229" idx="1"/>
          </p:cNvCxnSpPr>
          <p:nvPr/>
        </p:nvCxnSpPr>
        <p:spPr>
          <a:xfrm flipH="1">
            <a:off x="5463625" y="525325"/>
            <a:ext cx="785400" cy="1485000"/>
          </a:xfrm>
          <a:prstGeom prst="straightConnector1">
            <a:avLst/>
          </a:prstGeom>
          <a:noFill/>
          <a:ln cap="flat" cmpd="sng" w="19050">
            <a:solidFill>
              <a:srgbClr val="6C48EF"/>
            </a:solidFill>
            <a:prstDash val="solid"/>
            <a:round/>
            <a:headEnd len="med" w="med" type="none"/>
            <a:tailEnd len="med" w="med" type="oval"/>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234" name="Shape 234"/>
        <p:cNvGrpSpPr/>
        <p:nvPr/>
      </p:nvGrpSpPr>
      <p:grpSpPr>
        <a:xfrm>
          <a:off x="0" y="0"/>
          <a:ext cx="0" cy="0"/>
          <a:chOff x="0" y="0"/>
          <a:chExt cx="0" cy="0"/>
        </a:xfrm>
      </p:grpSpPr>
      <p:sp>
        <p:nvSpPr>
          <p:cNvPr id="235" name="Google Shape;235;p43"/>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console.log</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9" name="Shape 239"/>
        <p:cNvGrpSpPr/>
        <p:nvPr/>
      </p:nvGrpSpPr>
      <p:grpSpPr>
        <a:xfrm>
          <a:off x="0" y="0"/>
          <a:ext cx="0" cy="0"/>
          <a:chOff x="0" y="0"/>
          <a:chExt cx="0" cy="0"/>
        </a:xfrm>
      </p:grpSpPr>
      <p:sp>
        <p:nvSpPr>
          <p:cNvPr id="240" name="Google Shape;240;p44"/>
          <p:cNvSpPr txBox="1"/>
          <p:nvPr>
            <p:ph type="title"/>
          </p:nvPr>
        </p:nvSpPr>
        <p:spPr>
          <a:xfrm>
            <a:off x="5575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console.log</a:t>
            </a:r>
            <a:endParaRPr b="1" sz="3200">
              <a:latin typeface="Wix Madefor Text"/>
              <a:ea typeface="Wix Madefor Text"/>
              <a:cs typeface="Wix Madefor Text"/>
              <a:sym typeface="Wix Madefor Text"/>
            </a:endParaRPr>
          </a:p>
        </p:txBody>
      </p:sp>
      <p:sp>
        <p:nvSpPr>
          <p:cNvPr id="241" name="Google Shape;241;p44"/>
          <p:cNvSpPr txBox="1"/>
          <p:nvPr/>
        </p:nvSpPr>
        <p:spPr>
          <a:xfrm>
            <a:off x="557550" y="1904525"/>
            <a:ext cx="30546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Our easy way to check (or debug) our code and ensure it is all working as planned.</a:t>
            </a:r>
            <a:endParaRPr sz="1800">
              <a:latin typeface="Wix Madefor Text"/>
              <a:ea typeface="Wix Madefor Text"/>
              <a:cs typeface="Wix Madefor Text"/>
              <a:sym typeface="Wix Madefor Text"/>
            </a:endParaRPr>
          </a:p>
        </p:txBody>
      </p:sp>
      <p:pic>
        <p:nvPicPr>
          <p:cNvPr id="242" name="Google Shape;242;p44"/>
          <p:cNvPicPr preferRelativeResize="0"/>
          <p:nvPr/>
        </p:nvPicPr>
        <p:blipFill rotWithShape="1">
          <a:blip r:embed="rId3">
            <a:alphaModFix/>
          </a:blip>
          <a:srcRect b="1117" l="0" r="0" t="0"/>
          <a:stretch/>
        </p:blipFill>
        <p:spPr>
          <a:xfrm>
            <a:off x="3999850" y="980925"/>
            <a:ext cx="4361249" cy="2878525"/>
          </a:xfrm>
          <a:prstGeom prst="rect">
            <a:avLst/>
          </a:prstGeom>
          <a:noFill/>
          <a:ln>
            <a:noFill/>
          </a:ln>
          <a:effectLst>
            <a:outerShdw blurRad="142875" rotWithShape="0" algn="bl" dir="6960000" dist="76200">
              <a:srgbClr val="666666">
                <a:alpha val="19000"/>
              </a:srgbClr>
            </a:outerShdw>
          </a:effectLst>
        </p:spPr>
      </p:pic>
      <p:pic>
        <p:nvPicPr>
          <p:cNvPr id="243" name="Google Shape;243;p44"/>
          <p:cNvPicPr preferRelativeResize="0"/>
          <p:nvPr/>
        </p:nvPicPr>
        <p:blipFill>
          <a:blip r:embed="rId4">
            <a:alphaModFix/>
          </a:blip>
          <a:stretch>
            <a:fillRect/>
          </a:stretch>
        </p:blipFill>
        <p:spPr>
          <a:xfrm>
            <a:off x="3999850" y="1110625"/>
            <a:ext cx="4361252" cy="2748824"/>
          </a:xfrm>
          <a:prstGeom prst="rect">
            <a:avLst/>
          </a:prstGeom>
          <a:noFill/>
          <a:ln>
            <a:noFill/>
          </a:ln>
          <a:effectLst>
            <a:outerShdw blurRad="142875" rotWithShape="0" algn="bl" dir="6960000" dist="76200">
              <a:srgbClr val="666666">
                <a:alpha val="19000"/>
              </a:srgbClr>
            </a:outerShdw>
          </a:effectLst>
        </p:spPr>
      </p:pic>
      <p:sp>
        <p:nvSpPr>
          <p:cNvPr id="244" name="Google Shape;244;p44"/>
          <p:cNvSpPr txBox="1"/>
          <p:nvPr/>
        </p:nvSpPr>
        <p:spPr>
          <a:xfrm>
            <a:off x="6296525" y="4131625"/>
            <a:ext cx="13992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console</a:t>
            </a:r>
            <a:endParaRPr b="1">
              <a:solidFill>
                <a:srgbClr val="6C48EF"/>
              </a:solidFill>
            </a:endParaRPr>
          </a:p>
        </p:txBody>
      </p:sp>
      <p:cxnSp>
        <p:nvCxnSpPr>
          <p:cNvPr id="245" name="Google Shape;245;p44"/>
          <p:cNvCxnSpPr/>
          <p:nvPr/>
        </p:nvCxnSpPr>
        <p:spPr>
          <a:xfrm rot="10800000">
            <a:off x="5556450" y="3473975"/>
            <a:ext cx="762900" cy="670200"/>
          </a:xfrm>
          <a:prstGeom prst="straightConnector1">
            <a:avLst/>
          </a:prstGeom>
          <a:noFill/>
          <a:ln cap="flat" cmpd="sng" w="19050">
            <a:solidFill>
              <a:srgbClr val="6C48EF"/>
            </a:solidFill>
            <a:prstDash val="solid"/>
            <a:round/>
            <a:headEnd len="med" w="med" type="none"/>
            <a:tailEnd len="med" w="med" type="oval"/>
          </a:ln>
        </p:spPr>
      </p:cxnSp>
      <p:sp>
        <p:nvSpPr>
          <p:cNvPr id="246" name="Google Shape;246;p44"/>
          <p:cNvSpPr txBox="1"/>
          <p:nvPr/>
        </p:nvSpPr>
        <p:spPr>
          <a:xfrm>
            <a:off x="6249025" y="294475"/>
            <a:ext cx="1097100" cy="4617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1100"/>
              </a:spcAft>
              <a:buNone/>
            </a:pPr>
            <a:r>
              <a:rPr b="1" lang="en" sz="1800">
                <a:solidFill>
                  <a:srgbClr val="6C48EF"/>
                </a:solidFill>
                <a:latin typeface="Wix Madefor Text"/>
                <a:ea typeface="Wix Madefor Text"/>
                <a:cs typeface="Wix Madefor Text"/>
                <a:sym typeface="Wix Madefor Text"/>
              </a:rPr>
              <a:t>Stage</a:t>
            </a:r>
            <a:endParaRPr b="1">
              <a:solidFill>
                <a:srgbClr val="6C48EF"/>
              </a:solidFill>
            </a:endParaRPr>
          </a:p>
        </p:txBody>
      </p:sp>
      <p:cxnSp>
        <p:nvCxnSpPr>
          <p:cNvPr id="247" name="Google Shape;247;p44"/>
          <p:cNvCxnSpPr>
            <a:stCxn id="246" idx="1"/>
          </p:cNvCxnSpPr>
          <p:nvPr/>
        </p:nvCxnSpPr>
        <p:spPr>
          <a:xfrm flipH="1">
            <a:off x="5463625" y="525325"/>
            <a:ext cx="785400" cy="1485000"/>
          </a:xfrm>
          <a:prstGeom prst="straightConnector1">
            <a:avLst/>
          </a:prstGeom>
          <a:noFill/>
          <a:ln cap="flat" cmpd="sng" w="19050">
            <a:solidFill>
              <a:srgbClr val="6C48EF"/>
            </a:solidFill>
            <a:prstDash val="solid"/>
            <a:round/>
            <a:headEnd len="med" w="med" type="none"/>
            <a:tailEnd len="med" w="med" type="oval"/>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1" name="Shape 251"/>
        <p:cNvGrpSpPr/>
        <p:nvPr/>
      </p:nvGrpSpPr>
      <p:grpSpPr>
        <a:xfrm>
          <a:off x="0" y="0"/>
          <a:ext cx="0" cy="0"/>
          <a:chOff x="0" y="0"/>
          <a:chExt cx="0" cy="0"/>
        </a:xfrm>
      </p:grpSpPr>
      <p:sp>
        <p:nvSpPr>
          <p:cNvPr id="252" name="Google Shape;252;p45"/>
          <p:cNvSpPr txBox="1"/>
          <p:nvPr>
            <p:ph type="title"/>
          </p:nvPr>
        </p:nvSpPr>
        <p:spPr>
          <a:xfrm>
            <a:off x="557550" y="599925"/>
            <a:ext cx="3286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Live websites have consoles, too!</a:t>
            </a:r>
            <a:endParaRPr b="1" sz="3200">
              <a:latin typeface="Wix Madefor Text"/>
              <a:ea typeface="Wix Madefor Text"/>
              <a:cs typeface="Wix Madefor Text"/>
              <a:sym typeface="Wix Madefor Text"/>
            </a:endParaRPr>
          </a:p>
        </p:txBody>
      </p:sp>
      <p:sp>
        <p:nvSpPr>
          <p:cNvPr id="253" name="Google Shape;253;p45"/>
          <p:cNvSpPr txBox="1"/>
          <p:nvPr/>
        </p:nvSpPr>
        <p:spPr>
          <a:xfrm>
            <a:off x="557550" y="2343150"/>
            <a:ext cx="31431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Open the dev console in Chrome:</a:t>
            </a:r>
            <a:endParaRPr sz="1800">
              <a:latin typeface="Wix Madefor Text"/>
              <a:ea typeface="Wix Madefor Text"/>
              <a:cs typeface="Wix Madefor Text"/>
              <a:sym typeface="Wix Madefor Text"/>
            </a:endParaRPr>
          </a:p>
          <a:p>
            <a:pPr indent="-342900" lvl="0" marL="457200" rtl="0" algn="l">
              <a:lnSpc>
                <a:spcPct val="130000"/>
              </a:lnSpc>
              <a:spcBef>
                <a:spcPts val="1100"/>
              </a:spcBef>
              <a:spcAft>
                <a:spcPts val="0"/>
              </a:spcAft>
              <a:buSzPts val="1800"/>
              <a:buFont typeface="Wix Madefor Text"/>
              <a:buChar char="●"/>
            </a:pPr>
            <a:r>
              <a:rPr lang="en" sz="1800">
                <a:latin typeface="Wix Madefor Text"/>
                <a:ea typeface="Wix Madefor Text"/>
                <a:cs typeface="Wix Madefor Text"/>
                <a:sym typeface="Wix Madefor Text"/>
              </a:rPr>
              <a:t>right click -&gt; Inspect</a:t>
            </a:r>
            <a:endParaRPr sz="1800">
              <a:latin typeface="Wix Madefor Text"/>
              <a:ea typeface="Wix Madefor Text"/>
              <a:cs typeface="Wix Madefor Text"/>
              <a:sym typeface="Wix Madefor Text"/>
            </a:endParaRPr>
          </a:p>
          <a:p>
            <a:pPr indent="-342900" lvl="0" marL="457200" rtl="0" algn="l">
              <a:lnSpc>
                <a:spcPct val="130000"/>
              </a:lnSpc>
              <a:spcBef>
                <a:spcPts val="0"/>
              </a:spcBef>
              <a:spcAft>
                <a:spcPts val="0"/>
              </a:spcAft>
              <a:buSzPts val="1800"/>
              <a:buFont typeface="Wix Madefor Text"/>
              <a:buChar char="●"/>
            </a:pPr>
            <a:r>
              <a:rPr lang="en" sz="1800">
                <a:latin typeface="Wix Madefor Text"/>
                <a:ea typeface="Wix Madefor Text"/>
                <a:cs typeface="Wix Madefor Text"/>
                <a:sym typeface="Wix Madefor Text"/>
              </a:rPr>
              <a:t>Choose the Console tab</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sz="1800">
              <a:latin typeface="Wix Madefor Text"/>
              <a:ea typeface="Wix Madefor Text"/>
              <a:cs typeface="Wix Madefor Text"/>
              <a:sym typeface="Wix Madefor Text"/>
            </a:endParaRPr>
          </a:p>
        </p:txBody>
      </p:sp>
      <p:pic>
        <p:nvPicPr>
          <p:cNvPr id="254" name="Google Shape;254;p45"/>
          <p:cNvPicPr preferRelativeResize="0"/>
          <p:nvPr/>
        </p:nvPicPr>
        <p:blipFill rotWithShape="1">
          <a:blip r:embed="rId3">
            <a:alphaModFix/>
          </a:blip>
          <a:srcRect b="1117" l="0" r="0" t="0"/>
          <a:stretch/>
        </p:blipFill>
        <p:spPr>
          <a:xfrm>
            <a:off x="4002300" y="947875"/>
            <a:ext cx="4347775" cy="3006125"/>
          </a:xfrm>
          <a:prstGeom prst="rect">
            <a:avLst/>
          </a:prstGeom>
          <a:noFill/>
          <a:ln>
            <a:noFill/>
          </a:ln>
          <a:effectLst>
            <a:outerShdw blurRad="142875" rotWithShape="0" algn="bl" dir="6960000" dist="76200">
              <a:srgbClr val="666666">
                <a:alpha val="19000"/>
              </a:srgbClr>
            </a:outerShdw>
          </a:effectLst>
        </p:spPr>
      </p:pic>
      <p:pic>
        <p:nvPicPr>
          <p:cNvPr id="255" name="Google Shape;255;p45"/>
          <p:cNvPicPr preferRelativeResize="0"/>
          <p:nvPr/>
        </p:nvPicPr>
        <p:blipFill rotWithShape="1">
          <a:blip r:embed="rId4">
            <a:alphaModFix/>
          </a:blip>
          <a:srcRect b="0" l="8214" r="0" t="0"/>
          <a:stretch/>
        </p:blipFill>
        <p:spPr>
          <a:xfrm>
            <a:off x="3998050" y="1080474"/>
            <a:ext cx="4347783" cy="287352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9" name="Shape 259"/>
        <p:cNvGrpSpPr/>
        <p:nvPr/>
      </p:nvGrpSpPr>
      <p:grpSpPr>
        <a:xfrm>
          <a:off x="0" y="0"/>
          <a:ext cx="0" cy="0"/>
          <a:chOff x="0" y="0"/>
          <a:chExt cx="0" cy="0"/>
        </a:xfrm>
      </p:grpSpPr>
      <p:pic>
        <p:nvPicPr>
          <p:cNvPr id="260" name="Google Shape;260;p46"/>
          <p:cNvPicPr preferRelativeResize="0"/>
          <p:nvPr/>
        </p:nvPicPr>
        <p:blipFill>
          <a:blip r:embed="rId3">
            <a:alphaModFix/>
          </a:blip>
          <a:stretch>
            <a:fillRect/>
          </a:stretch>
        </p:blipFill>
        <p:spPr>
          <a:xfrm>
            <a:off x="4613395" y="791675"/>
            <a:ext cx="3323304" cy="1465430"/>
          </a:xfrm>
          <a:prstGeom prst="rect">
            <a:avLst/>
          </a:prstGeom>
          <a:noFill/>
          <a:ln>
            <a:noFill/>
          </a:ln>
        </p:spPr>
      </p:pic>
      <p:pic>
        <p:nvPicPr>
          <p:cNvPr id="261" name="Google Shape;261;p46"/>
          <p:cNvPicPr preferRelativeResize="0"/>
          <p:nvPr/>
        </p:nvPicPr>
        <p:blipFill>
          <a:blip r:embed="rId4">
            <a:alphaModFix/>
          </a:blip>
          <a:stretch>
            <a:fillRect/>
          </a:stretch>
        </p:blipFill>
        <p:spPr>
          <a:xfrm>
            <a:off x="4520075" y="2596604"/>
            <a:ext cx="3960650" cy="1731871"/>
          </a:xfrm>
          <a:prstGeom prst="rect">
            <a:avLst/>
          </a:prstGeom>
          <a:noFill/>
          <a:ln>
            <a:noFill/>
          </a:ln>
        </p:spPr>
      </p:pic>
      <p:cxnSp>
        <p:nvCxnSpPr>
          <p:cNvPr id="262" name="Google Shape;262;p46"/>
          <p:cNvCxnSpPr>
            <a:stCxn id="260" idx="2"/>
          </p:cNvCxnSpPr>
          <p:nvPr/>
        </p:nvCxnSpPr>
        <p:spPr>
          <a:xfrm>
            <a:off x="6275047" y="2257105"/>
            <a:ext cx="300" cy="212400"/>
          </a:xfrm>
          <a:prstGeom prst="straightConnector1">
            <a:avLst/>
          </a:prstGeom>
          <a:noFill/>
          <a:ln cap="flat" cmpd="sng" w="28575">
            <a:solidFill>
              <a:srgbClr val="1F77FF"/>
            </a:solidFill>
            <a:prstDash val="solid"/>
            <a:round/>
            <a:headEnd len="med" w="med" type="none"/>
            <a:tailEnd len="med" w="med" type="stealth"/>
          </a:ln>
        </p:spPr>
      </p:cxnSp>
      <p:sp>
        <p:nvSpPr>
          <p:cNvPr id="263" name="Google Shape;263;p46"/>
          <p:cNvSpPr txBox="1"/>
          <p:nvPr>
            <p:ph type="title"/>
          </p:nvPr>
        </p:nvSpPr>
        <p:spPr>
          <a:xfrm>
            <a:off x="557550" y="371325"/>
            <a:ext cx="3286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Using the console to debug</a:t>
            </a:r>
            <a:endParaRPr b="1" sz="3200">
              <a:latin typeface="Wix Madefor Text"/>
              <a:ea typeface="Wix Madefor Text"/>
              <a:cs typeface="Wix Madefor Text"/>
              <a:sym typeface="Wix Madefor Text"/>
            </a:endParaRPr>
          </a:p>
        </p:txBody>
      </p:sp>
      <p:sp>
        <p:nvSpPr>
          <p:cNvPr id="264" name="Google Shape;264;p46"/>
          <p:cNvSpPr txBox="1"/>
          <p:nvPr/>
        </p:nvSpPr>
        <p:spPr>
          <a:xfrm>
            <a:off x="557550" y="2114550"/>
            <a:ext cx="34404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You can also use console.log to debug! For example, if you’re trying to get a value from your visitor and post it, and it doesn’t work, you can start by adding a console.log that will check the value. </a:t>
            </a:r>
            <a:endParaRPr sz="1800">
              <a:latin typeface="Wix Madefor Text"/>
              <a:ea typeface="Wix Madefor Text"/>
              <a:cs typeface="Wix Madefor Text"/>
              <a:sym typeface="Wix Madefor Tex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268" name="Shape 268"/>
        <p:cNvGrpSpPr/>
        <p:nvPr/>
      </p:nvGrpSpPr>
      <p:grpSpPr>
        <a:xfrm>
          <a:off x="0" y="0"/>
          <a:ext cx="0" cy="0"/>
          <a:chOff x="0" y="0"/>
          <a:chExt cx="0" cy="0"/>
        </a:xfrm>
      </p:grpSpPr>
      <p:sp>
        <p:nvSpPr>
          <p:cNvPr id="269" name="Google Shape;269;p47"/>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Comments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3" name="Shape 273"/>
        <p:cNvGrpSpPr/>
        <p:nvPr/>
      </p:nvGrpSpPr>
      <p:grpSpPr>
        <a:xfrm>
          <a:off x="0" y="0"/>
          <a:ext cx="0" cy="0"/>
          <a:chOff x="0" y="0"/>
          <a:chExt cx="0" cy="0"/>
        </a:xfrm>
      </p:grpSpPr>
      <p:sp>
        <p:nvSpPr>
          <p:cNvPr id="274" name="Google Shape;274;p48"/>
          <p:cNvSpPr txBox="1"/>
          <p:nvPr>
            <p:ph type="title"/>
          </p:nvPr>
        </p:nvSpPr>
        <p:spPr>
          <a:xfrm>
            <a:off x="557550" y="437400"/>
            <a:ext cx="3286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Comments have two roles:</a:t>
            </a:r>
            <a:endParaRPr b="1" sz="3200">
              <a:latin typeface="Wix Madefor Text"/>
              <a:ea typeface="Wix Madefor Text"/>
              <a:cs typeface="Wix Madefor Text"/>
              <a:sym typeface="Wix Madefor Text"/>
            </a:endParaRPr>
          </a:p>
        </p:txBody>
      </p:sp>
      <p:sp>
        <p:nvSpPr>
          <p:cNvPr id="275" name="Google Shape;275;p48"/>
          <p:cNvSpPr txBox="1"/>
          <p:nvPr/>
        </p:nvSpPr>
        <p:spPr>
          <a:xfrm>
            <a:off x="557550" y="2114550"/>
            <a:ext cx="7284300" cy="195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1800">
                <a:latin typeface="Wix Madefor Text"/>
                <a:ea typeface="Wix Madefor Text"/>
                <a:cs typeface="Wix Madefor Text"/>
                <a:sym typeface="Wix Madefor Text"/>
              </a:rPr>
              <a:t>A way to add more info,</a:t>
            </a:r>
            <a:r>
              <a:rPr lang="en" sz="1800">
                <a:latin typeface="Wix Madefor Text"/>
                <a:ea typeface="Wix Madefor Text"/>
                <a:cs typeface="Wix Madefor Text"/>
                <a:sym typeface="Wix Madefor Text"/>
              </a:rPr>
              <a:t>  so others (or even I) will understand what’s happening. </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b="1" lang="en" sz="1800">
                <a:latin typeface="Wix Madefor Text"/>
                <a:ea typeface="Wix Madefor Text"/>
                <a:cs typeface="Wix Madefor Text"/>
                <a:sym typeface="Wix Madefor Text"/>
              </a:rPr>
              <a:t>An easy way to debug:</a:t>
            </a:r>
            <a:r>
              <a:rPr lang="en" sz="1800">
                <a:latin typeface="Wix Madefor Text"/>
                <a:ea typeface="Wix Madefor Text"/>
                <a:cs typeface="Wix Madefor Text"/>
                <a:sym typeface="Wix Madefor Text"/>
              </a:rPr>
              <a:t> it allows us to easily enable/disable code when we want to test something, or a way to “save” a current version while we’re trying to make some changes.</a:t>
            </a:r>
            <a:endParaRPr sz="1800">
              <a:latin typeface="Wix Madefor Text"/>
              <a:ea typeface="Wix Madefor Text"/>
              <a:cs typeface="Wix Madefor Text"/>
              <a:sym typeface="Wix Madefor Text"/>
            </a:endParaRPr>
          </a:p>
        </p:txBody>
      </p:sp>
      <p:pic>
        <p:nvPicPr>
          <p:cNvPr id="276" name="Google Shape;276;p48"/>
          <p:cNvPicPr preferRelativeResize="0"/>
          <p:nvPr/>
        </p:nvPicPr>
        <p:blipFill rotWithShape="1">
          <a:blip r:embed="rId3">
            <a:alphaModFix/>
          </a:blip>
          <a:srcRect b="41355" l="0" r="15782" t="0"/>
          <a:stretch/>
        </p:blipFill>
        <p:spPr>
          <a:xfrm>
            <a:off x="4735975" y="371325"/>
            <a:ext cx="3105925" cy="14891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280" name="Shape 280"/>
        <p:cNvGrpSpPr/>
        <p:nvPr/>
      </p:nvGrpSpPr>
      <p:grpSpPr>
        <a:xfrm>
          <a:off x="0" y="0"/>
          <a:ext cx="0" cy="0"/>
          <a:chOff x="0" y="0"/>
          <a:chExt cx="0" cy="0"/>
        </a:xfrm>
      </p:grpSpPr>
      <p:sp>
        <p:nvSpPr>
          <p:cNvPr id="281" name="Google Shape;281;p49"/>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Brackets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7" name="Shape 97"/>
        <p:cNvGrpSpPr/>
        <p:nvPr/>
      </p:nvGrpSpPr>
      <p:grpSpPr>
        <a:xfrm>
          <a:off x="0" y="0"/>
          <a:ext cx="0" cy="0"/>
          <a:chOff x="0" y="0"/>
          <a:chExt cx="0" cy="0"/>
        </a:xfrm>
      </p:grpSpPr>
      <p:sp>
        <p:nvSpPr>
          <p:cNvPr id="98" name="Google Shape;98;p23"/>
          <p:cNvSpPr txBox="1"/>
          <p:nvPr>
            <p:ph type="title"/>
          </p:nvPr>
        </p:nvSpPr>
        <p:spPr>
          <a:xfrm>
            <a:off x="673654" y="584325"/>
            <a:ext cx="42723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Coding Concepts</a:t>
            </a:r>
            <a:endParaRPr b="1" sz="3200">
              <a:solidFill>
                <a:schemeClr val="accent1"/>
              </a:solidFill>
              <a:latin typeface="Wix Madefor Text"/>
              <a:ea typeface="Wix Madefor Text"/>
              <a:cs typeface="Wix Madefor Text"/>
              <a:sym typeface="Wix Madefor Text"/>
            </a:endParaRPr>
          </a:p>
        </p:txBody>
      </p:sp>
      <p:sp>
        <p:nvSpPr>
          <p:cNvPr id="99" name="Google Shape;99;p23"/>
          <p:cNvSpPr txBox="1"/>
          <p:nvPr/>
        </p:nvSpPr>
        <p:spPr>
          <a:xfrm>
            <a:off x="673650" y="1421900"/>
            <a:ext cx="60594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000000"/>
              </a:buClr>
              <a:buSzPts val="1400"/>
              <a:buFont typeface="Wix Madefor Text"/>
              <a:buChar char="●"/>
            </a:pPr>
            <a:r>
              <a:rPr b="1" lang="en">
                <a:latin typeface="Wix Madefor Text"/>
                <a:ea typeface="Wix Madefor Text"/>
                <a:cs typeface="Wix Madefor Text"/>
                <a:sym typeface="Wix Madefor Text"/>
              </a:rPr>
              <a:t>Comments (JS) -</a:t>
            </a:r>
            <a:r>
              <a:rPr lang="en">
                <a:latin typeface="Wix Madefor Text"/>
                <a:ea typeface="Wix Madefor Text"/>
                <a:cs typeface="Wix Madefor Text"/>
                <a:sym typeface="Wix Madefor Text"/>
              </a:rPr>
              <a:t> In coding, we comment out sections of code to leave notes or clarify ideas. You’ll see comments left in the code of most of this course.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000000"/>
              </a:buClr>
              <a:buSzPts val="1400"/>
              <a:buFont typeface="Wix Madefor Text"/>
              <a:buChar char="●"/>
            </a:pPr>
            <a:r>
              <a:rPr b="1" lang="en">
                <a:latin typeface="Wix Madefor Text"/>
                <a:ea typeface="Wix Madefor Text"/>
                <a:cs typeface="Wix Madefor Text"/>
                <a:sym typeface="Wix Madefor Text"/>
              </a:rPr>
              <a:t>Console.log (JS) -</a:t>
            </a:r>
            <a:r>
              <a:rPr lang="en">
                <a:latin typeface="Wix Madefor Text"/>
                <a:ea typeface="Wix Madefor Text"/>
                <a:cs typeface="Wix Madefor Text"/>
                <a:sym typeface="Wix Madefor Text"/>
              </a:rPr>
              <a:t> A tool for developers that can add code to print different information into a developer console. This helps with debugging, and gives us more visibility into what is going on.</a:t>
            </a:r>
            <a:endParaRPr>
              <a:latin typeface="Wix Madefor Text"/>
              <a:ea typeface="Wix Madefor Text"/>
              <a:cs typeface="Wix Madefor Text"/>
              <a:sym typeface="Wix Madefor Tex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5" name="Shape 285"/>
        <p:cNvGrpSpPr/>
        <p:nvPr/>
      </p:nvGrpSpPr>
      <p:grpSpPr>
        <a:xfrm>
          <a:off x="0" y="0"/>
          <a:ext cx="0" cy="0"/>
          <a:chOff x="0" y="0"/>
          <a:chExt cx="0" cy="0"/>
        </a:xfrm>
      </p:grpSpPr>
      <p:sp>
        <p:nvSpPr>
          <p:cNvPr id="286" name="Google Shape;286;p50"/>
          <p:cNvSpPr txBox="1"/>
          <p:nvPr/>
        </p:nvSpPr>
        <p:spPr>
          <a:xfrm>
            <a:off x="0" y="349425"/>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0"/>
              </a:spcBef>
              <a:spcAft>
                <a:spcPts val="0"/>
              </a:spcAft>
              <a:buNone/>
            </a:pPr>
            <a:r>
              <a:rPr b="1" lang="en" sz="2800">
                <a:latin typeface="Wix Madefor Text"/>
                <a:ea typeface="Wix Madefor Text"/>
                <a:cs typeface="Wix Madefor Text"/>
                <a:sym typeface="Wix Madefor Text"/>
              </a:rPr>
              <a:t>Brackets: ( ), { } and [ ]</a:t>
            </a:r>
            <a:endParaRPr sz="2200">
              <a:latin typeface="Wix Madefor Text"/>
              <a:ea typeface="Wix Madefor Text"/>
              <a:cs typeface="Wix Madefor Text"/>
              <a:sym typeface="Wix Madefor Text"/>
            </a:endParaRPr>
          </a:p>
        </p:txBody>
      </p:sp>
      <p:sp>
        <p:nvSpPr>
          <p:cNvPr id="287" name="Google Shape;287;p50"/>
          <p:cNvSpPr txBox="1"/>
          <p:nvPr/>
        </p:nvSpPr>
        <p:spPr>
          <a:xfrm>
            <a:off x="-19625"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$w.onReady(function () {</a:t>
            </a:r>
            <a:endParaRPr sz="1600">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latin typeface="Courier New"/>
                <a:ea typeface="Courier New"/>
                <a:cs typeface="Courier New"/>
                <a:sym typeface="Courier New"/>
              </a:rPr>
              <a:t>if (age &gt; 13) {</a:t>
            </a:r>
            <a:endParaRPr sz="1600">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latin typeface="Courier New"/>
                <a:ea typeface="Courier New"/>
                <a:cs typeface="Courier New"/>
                <a:sym typeface="Courier New"/>
              </a:rPr>
              <a:t>$w(‘#acceptText’).show()</a:t>
            </a:r>
            <a:endParaRPr sz="1600">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latin typeface="Courier New"/>
                <a:ea typeface="Courier New"/>
                <a:cs typeface="Courier New"/>
                <a:sym typeface="Courier New"/>
              </a:rPr>
              <a:t> }</a:t>
            </a:r>
            <a:endParaRPr sz="1600">
              <a:latin typeface="Courier New"/>
              <a:ea typeface="Courier New"/>
              <a:cs typeface="Courier New"/>
              <a:sym typeface="Courier New"/>
            </a:endParaRPr>
          </a:p>
          <a:p>
            <a:pPr indent="0" lvl="0" marL="647700" rtl="0" algn="l">
              <a:lnSpc>
                <a:spcPct val="150000"/>
              </a:lnSpc>
              <a:spcBef>
                <a:spcPts val="0"/>
              </a:spcBef>
              <a:spcAft>
                <a:spcPts val="0"/>
              </a:spcAft>
              <a:buNone/>
            </a:pPr>
            <a:r>
              <a:rPr lang="en" sz="1600">
                <a:latin typeface="Courier New"/>
                <a:ea typeface="Courier New"/>
                <a:cs typeface="Courier New"/>
                <a:sym typeface="Courier New"/>
              </a:rPr>
              <a:t>})</a:t>
            </a:r>
            <a:endParaRPr sz="1600">
              <a:latin typeface="Courier New"/>
              <a:ea typeface="Courier New"/>
              <a:cs typeface="Courier New"/>
              <a:sym typeface="Courier New"/>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1" name="Shape 291"/>
        <p:cNvGrpSpPr/>
        <p:nvPr/>
      </p:nvGrpSpPr>
      <p:grpSpPr>
        <a:xfrm>
          <a:off x="0" y="0"/>
          <a:ext cx="0" cy="0"/>
          <a:chOff x="0" y="0"/>
          <a:chExt cx="0" cy="0"/>
        </a:xfrm>
      </p:grpSpPr>
      <p:sp>
        <p:nvSpPr>
          <p:cNvPr id="292" name="Google Shape;292;p51"/>
          <p:cNvSpPr txBox="1"/>
          <p:nvPr/>
        </p:nvSpPr>
        <p:spPr>
          <a:xfrm>
            <a:off x="0" y="349425"/>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0"/>
              </a:spcBef>
              <a:spcAft>
                <a:spcPts val="0"/>
              </a:spcAft>
              <a:buNone/>
            </a:pPr>
            <a:r>
              <a:rPr b="1" lang="en" sz="2800">
                <a:latin typeface="Wix Madefor Text"/>
                <a:ea typeface="Wix Madefor Text"/>
                <a:cs typeface="Wix Madefor Text"/>
                <a:sym typeface="Wix Madefor Text"/>
              </a:rPr>
              <a:t>Brackets: ( ), { } and [ ]</a:t>
            </a:r>
            <a:endParaRPr sz="2200">
              <a:latin typeface="Wix Madefor Text"/>
              <a:ea typeface="Wix Madefor Text"/>
              <a:cs typeface="Wix Madefor Text"/>
              <a:sym typeface="Wix Madefor Text"/>
            </a:endParaRPr>
          </a:p>
        </p:txBody>
      </p:sp>
      <p:sp>
        <p:nvSpPr>
          <p:cNvPr id="293" name="Google Shape;293;p51"/>
          <p:cNvSpPr txBox="1"/>
          <p:nvPr/>
        </p:nvSpPr>
        <p:spPr>
          <a:xfrm>
            <a:off x="-19632"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latin typeface="Courier New"/>
                <a:ea typeface="Courier New"/>
                <a:cs typeface="Courier New"/>
                <a:sym typeface="Courier New"/>
              </a:rPr>
              <a:t>if </a:t>
            </a:r>
            <a:r>
              <a:rPr b="1" lang="en" sz="1600">
                <a:latin typeface="Courier New"/>
                <a:ea typeface="Courier New"/>
                <a:cs typeface="Courier New"/>
                <a:sym typeface="Courier New"/>
              </a:rPr>
              <a:t>(</a:t>
            </a:r>
            <a:r>
              <a:rPr lang="en" sz="1600">
                <a:latin typeface="Courier New"/>
                <a:ea typeface="Courier New"/>
                <a:cs typeface="Courier New"/>
                <a:sym typeface="Courier New"/>
              </a:rPr>
              <a:t>age &gt; 13</a:t>
            </a:r>
            <a:r>
              <a:rPr b="1" lang="en" sz="1600">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latin typeface="Courier New"/>
                <a:ea typeface="Courier New"/>
                <a:cs typeface="Courier New"/>
                <a:sym typeface="Courier New"/>
              </a:rPr>
              <a:t>$w</a:t>
            </a:r>
            <a:r>
              <a:rPr b="1" lang="en" sz="1600">
                <a:latin typeface="Courier New"/>
                <a:ea typeface="Courier New"/>
                <a:cs typeface="Courier New"/>
                <a:sym typeface="Courier New"/>
              </a:rPr>
              <a:t>(</a:t>
            </a:r>
            <a:r>
              <a:rPr lang="en" sz="1600">
                <a:latin typeface="Courier New"/>
                <a:ea typeface="Courier New"/>
                <a:cs typeface="Courier New"/>
                <a:sym typeface="Courier New"/>
              </a:rPr>
              <a:t>‘#acceptText’</a:t>
            </a:r>
            <a:r>
              <a:rPr b="1" lang="en" sz="1600">
                <a:latin typeface="Courier New"/>
                <a:ea typeface="Courier New"/>
                <a:cs typeface="Courier New"/>
                <a:sym typeface="Courier New"/>
              </a:rPr>
              <a:t>)</a:t>
            </a:r>
            <a:r>
              <a:rPr lang="en" sz="1600">
                <a:latin typeface="Courier New"/>
                <a:ea typeface="Courier New"/>
                <a:cs typeface="Courier New"/>
                <a:sym typeface="Courier New"/>
              </a:rPr>
              <a:t>.show</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647700" rtl="0" algn="l">
              <a:lnSpc>
                <a:spcPct val="150000"/>
              </a:lnSpc>
              <a:spcBef>
                <a:spcPts val="0"/>
              </a:spcBef>
              <a:spcAft>
                <a:spcPts val="0"/>
              </a:spcAft>
              <a:buNone/>
            </a:pPr>
            <a:r>
              <a:rPr b="1" lang="en" sz="1600">
                <a:latin typeface="Courier New"/>
                <a:ea typeface="Courier New"/>
                <a:cs typeface="Courier New"/>
                <a:sym typeface="Courier New"/>
              </a:rPr>
              <a:t>})</a:t>
            </a:r>
            <a:endParaRPr sz="1600">
              <a:latin typeface="Courier New"/>
              <a:ea typeface="Courier New"/>
              <a:cs typeface="Courier New"/>
              <a:sym typeface="Courier New"/>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7" name="Shape 297"/>
        <p:cNvGrpSpPr/>
        <p:nvPr/>
      </p:nvGrpSpPr>
      <p:grpSpPr>
        <a:xfrm>
          <a:off x="0" y="0"/>
          <a:ext cx="0" cy="0"/>
          <a:chOff x="0" y="0"/>
          <a:chExt cx="0" cy="0"/>
        </a:xfrm>
      </p:grpSpPr>
      <p:sp>
        <p:nvSpPr>
          <p:cNvPr id="298" name="Google Shape;298;p52"/>
          <p:cNvSpPr txBox="1"/>
          <p:nvPr/>
        </p:nvSpPr>
        <p:spPr>
          <a:xfrm>
            <a:off x="0" y="251275"/>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0"/>
              </a:spcBef>
              <a:spcAft>
                <a:spcPts val="0"/>
              </a:spcAft>
              <a:buNone/>
            </a:pPr>
            <a:r>
              <a:rPr b="1" lang="en" sz="2800">
                <a:latin typeface="Wix Madefor Text"/>
                <a:ea typeface="Wix Madefor Text"/>
                <a:cs typeface="Wix Madefor Text"/>
                <a:sym typeface="Wix Madefor Text"/>
              </a:rPr>
              <a:t>Brackets: ( ), { } and [ ]</a:t>
            </a:r>
            <a:endParaRPr b="1" sz="2800">
              <a:latin typeface="Wix Madefor Text"/>
              <a:ea typeface="Wix Madefor Text"/>
              <a:cs typeface="Wix Madefor Text"/>
              <a:sym typeface="Wix Madefor Text"/>
            </a:endParaRPr>
          </a:p>
          <a:p>
            <a:pPr indent="0" lvl="0" marL="647700" rtl="0" algn="l">
              <a:spcBef>
                <a:spcPts val="1000"/>
              </a:spcBef>
              <a:spcAft>
                <a:spcPts val="0"/>
              </a:spcAft>
              <a:buNone/>
            </a:pPr>
            <a:r>
              <a:rPr b="1" lang="en" sz="2000">
                <a:latin typeface="Wix Madefor Text"/>
                <a:ea typeface="Wix Madefor Text"/>
                <a:cs typeface="Wix Madefor Text"/>
                <a:sym typeface="Wix Madefor Text"/>
              </a:rPr>
              <a:t>Opening and closing right next to each other</a:t>
            </a:r>
            <a:endParaRPr b="1" sz="2000">
              <a:latin typeface="Wix Madefor Text"/>
              <a:ea typeface="Wix Madefor Text"/>
              <a:cs typeface="Wix Madefor Text"/>
              <a:sym typeface="Wix Madefor Text"/>
            </a:endParaRPr>
          </a:p>
        </p:txBody>
      </p:sp>
      <p:sp>
        <p:nvSpPr>
          <p:cNvPr id="299" name="Google Shape;299;p52"/>
          <p:cNvSpPr txBox="1"/>
          <p:nvPr/>
        </p:nvSpPr>
        <p:spPr>
          <a:xfrm>
            <a:off x="-19632"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highlight>
                  <a:srgbClr val="E6B8AF"/>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latin typeface="Courier New"/>
                <a:ea typeface="Courier New"/>
                <a:cs typeface="Courier New"/>
                <a:sym typeface="Courier New"/>
              </a:rPr>
              <a:t>if </a:t>
            </a:r>
            <a:r>
              <a:rPr b="1" lang="en" sz="1600">
                <a:latin typeface="Courier New"/>
                <a:ea typeface="Courier New"/>
                <a:cs typeface="Courier New"/>
                <a:sym typeface="Courier New"/>
              </a:rPr>
              <a:t>(</a:t>
            </a:r>
            <a:r>
              <a:rPr lang="en" sz="1600">
                <a:latin typeface="Courier New"/>
                <a:ea typeface="Courier New"/>
                <a:cs typeface="Courier New"/>
                <a:sym typeface="Courier New"/>
              </a:rPr>
              <a:t>age &gt; 13</a:t>
            </a:r>
            <a:r>
              <a:rPr b="1" lang="en" sz="1600">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latin typeface="Courier New"/>
                <a:ea typeface="Courier New"/>
                <a:cs typeface="Courier New"/>
                <a:sym typeface="Courier New"/>
              </a:rPr>
              <a:t>$w</a:t>
            </a:r>
            <a:r>
              <a:rPr b="1" lang="en" sz="1600">
                <a:latin typeface="Courier New"/>
                <a:ea typeface="Courier New"/>
                <a:cs typeface="Courier New"/>
                <a:sym typeface="Courier New"/>
              </a:rPr>
              <a:t>(</a:t>
            </a:r>
            <a:r>
              <a:rPr lang="en" sz="1600">
                <a:latin typeface="Courier New"/>
                <a:ea typeface="Courier New"/>
                <a:cs typeface="Courier New"/>
                <a:sym typeface="Courier New"/>
              </a:rPr>
              <a:t>‘#acceptText’</a:t>
            </a:r>
            <a:r>
              <a:rPr b="1" lang="en" sz="1600">
                <a:latin typeface="Courier New"/>
                <a:ea typeface="Courier New"/>
                <a:cs typeface="Courier New"/>
                <a:sym typeface="Courier New"/>
              </a:rPr>
              <a:t>)</a:t>
            </a:r>
            <a:r>
              <a:rPr lang="en" sz="1600">
                <a:latin typeface="Courier New"/>
                <a:ea typeface="Courier New"/>
                <a:cs typeface="Courier New"/>
                <a:sym typeface="Courier New"/>
              </a:rPr>
              <a:t>.show</a:t>
            </a:r>
            <a:r>
              <a:rPr b="1" lang="en" sz="1600">
                <a:highlight>
                  <a:srgbClr val="FCE5CD"/>
                </a:highlight>
                <a:latin typeface="Courier New"/>
                <a:ea typeface="Courier New"/>
                <a:cs typeface="Courier New"/>
                <a:sym typeface="Courier New"/>
              </a:rPr>
              <a:t>()</a:t>
            </a:r>
            <a:endParaRPr b="1" sz="1600">
              <a:highlight>
                <a:srgbClr val="FCE5CD"/>
              </a:highlight>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647700" rtl="0" algn="l">
              <a:lnSpc>
                <a:spcPct val="150000"/>
              </a:lnSpc>
              <a:spcBef>
                <a:spcPts val="0"/>
              </a:spcBef>
              <a:spcAft>
                <a:spcPts val="0"/>
              </a:spcAft>
              <a:buNone/>
            </a:pPr>
            <a:r>
              <a:rPr b="1" lang="en" sz="1600">
                <a:latin typeface="Courier New"/>
                <a:ea typeface="Courier New"/>
                <a:cs typeface="Courier New"/>
                <a:sym typeface="Courier New"/>
              </a:rPr>
              <a:t>})</a:t>
            </a:r>
            <a:endParaRPr sz="1600">
              <a:latin typeface="Courier New"/>
              <a:ea typeface="Courier New"/>
              <a:cs typeface="Courier New"/>
              <a:sym typeface="Courier New"/>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3" name="Shape 303"/>
        <p:cNvGrpSpPr/>
        <p:nvPr/>
      </p:nvGrpSpPr>
      <p:grpSpPr>
        <a:xfrm>
          <a:off x="0" y="0"/>
          <a:ext cx="0" cy="0"/>
          <a:chOff x="0" y="0"/>
          <a:chExt cx="0" cy="0"/>
        </a:xfrm>
      </p:grpSpPr>
      <p:sp>
        <p:nvSpPr>
          <p:cNvPr id="304" name="Google Shape;304;p53"/>
          <p:cNvSpPr txBox="1"/>
          <p:nvPr/>
        </p:nvSpPr>
        <p:spPr>
          <a:xfrm>
            <a:off x="0" y="181550"/>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1000"/>
              </a:spcBef>
              <a:spcAft>
                <a:spcPts val="0"/>
              </a:spcAft>
              <a:buNone/>
            </a:pPr>
            <a:r>
              <a:rPr b="1" lang="en" sz="2800">
                <a:latin typeface="Wix Madefor Text"/>
                <a:ea typeface="Wix Madefor Text"/>
                <a:cs typeface="Wix Madefor Text"/>
                <a:sym typeface="Wix Madefor Text"/>
              </a:rPr>
              <a:t>Brackets - ( ), { } and [ ]</a:t>
            </a:r>
            <a:endParaRPr b="1" sz="2800">
              <a:latin typeface="Wix Madefor Text"/>
              <a:ea typeface="Wix Madefor Text"/>
              <a:cs typeface="Wix Madefor Text"/>
              <a:sym typeface="Wix Madefor Text"/>
            </a:endParaRPr>
          </a:p>
          <a:p>
            <a:pPr indent="0" lvl="0" marL="647700" rtl="0" algn="l">
              <a:spcBef>
                <a:spcPts val="1000"/>
              </a:spcBef>
              <a:spcAft>
                <a:spcPts val="0"/>
              </a:spcAft>
              <a:buNone/>
            </a:pPr>
            <a:r>
              <a:rPr b="1" lang="en" sz="2000">
                <a:latin typeface="Wix Madefor Text"/>
                <a:ea typeface="Wix Madefor Text"/>
                <a:cs typeface="Wix Madefor Text"/>
                <a:sym typeface="Wix Madefor Text"/>
              </a:rPr>
              <a:t>Opening and closing on the same line</a:t>
            </a:r>
            <a:endParaRPr b="1" sz="2800">
              <a:latin typeface="Wix Madefor Text"/>
              <a:ea typeface="Wix Madefor Text"/>
              <a:cs typeface="Wix Madefor Text"/>
              <a:sym typeface="Wix Madefor Text"/>
            </a:endParaRPr>
          </a:p>
        </p:txBody>
      </p:sp>
      <p:sp>
        <p:nvSpPr>
          <p:cNvPr id="305" name="Google Shape;305;p53"/>
          <p:cNvSpPr txBox="1"/>
          <p:nvPr/>
        </p:nvSpPr>
        <p:spPr>
          <a:xfrm>
            <a:off x="-19632"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highlight>
                  <a:srgbClr val="E6B8AF"/>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latin typeface="Courier New"/>
                <a:ea typeface="Courier New"/>
                <a:cs typeface="Courier New"/>
                <a:sym typeface="Courier New"/>
              </a:rPr>
              <a:t>if </a:t>
            </a:r>
            <a:r>
              <a:rPr b="1" lang="en" sz="1600">
                <a:highlight>
                  <a:srgbClr val="D9EAD3"/>
                </a:highlight>
                <a:latin typeface="Courier New"/>
                <a:ea typeface="Courier New"/>
                <a:cs typeface="Courier New"/>
                <a:sym typeface="Courier New"/>
              </a:rPr>
              <a:t>(</a:t>
            </a:r>
            <a:r>
              <a:rPr lang="en" sz="1600">
                <a:latin typeface="Courier New"/>
                <a:ea typeface="Courier New"/>
                <a:cs typeface="Courier New"/>
                <a:sym typeface="Courier New"/>
              </a:rPr>
              <a:t>age &gt; 13</a:t>
            </a:r>
            <a:r>
              <a:rPr b="1" lang="en" sz="1600">
                <a:highlight>
                  <a:srgbClr val="D9EAD3"/>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latin typeface="Courier New"/>
                <a:ea typeface="Courier New"/>
                <a:cs typeface="Courier New"/>
                <a:sym typeface="Courier New"/>
              </a:rPr>
              <a:t>$w</a:t>
            </a:r>
            <a:r>
              <a:rPr b="1" lang="en" sz="1600">
                <a:highlight>
                  <a:srgbClr val="FFF2CC"/>
                </a:highlight>
                <a:latin typeface="Courier New"/>
                <a:ea typeface="Courier New"/>
                <a:cs typeface="Courier New"/>
                <a:sym typeface="Courier New"/>
              </a:rPr>
              <a:t>(</a:t>
            </a:r>
            <a:r>
              <a:rPr lang="en" sz="1600">
                <a:latin typeface="Courier New"/>
                <a:ea typeface="Courier New"/>
                <a:cs typeface="Courier New"/>
                <a:sym typeface="Courier New"/>
              </a:rPr>
              <a:t>‘#acceptText’</a:t>
            </a:r>
            <a:r>
              <a:rPr b="1" lang="en" sz="1600">
                <a:highlight>
                  <a:srgbClr val="FFF2CC"/>
                </a:highlight>
                <a:latin typeface="Courier New"/>
                <a:ea typeface="Courier New"/>
                <a:cs typeface="Courier New"/>
                <a:sym typeface="Courier New"/>
              </a:rPr>
              <a:t>)</a:t>
            </a:r>
            <a:r>
              <a:rPr lang="en" sz="1600">
                <a:latin typeface="Courier New"/>
                <a:ea typeface="Courier New"/>
                <a:cs typeface="Courier New"/>
                <a:sym typeface="Courier New"/>
              </a:rPr>
              <a:t>.show</a:t>
            </a:r>
            <a:r>
              <a:rPr b="1" lang="en" sz="1600">
                <a:highlight>
                  <a:srgbClr val="FCE5CD"/>
                </a:highlight>
                <a:latin typeface="Courier New"/>
                <a:ea typeface="Courier New"/>
                <a:cs typeface="Courier New"/>
                <a:sym typeface="Courier New"/>
              </a:rPr>
              <a:t>()</a:t>
            </a:r>
            <a:endParaRPr b="1" sz="1600">
              <a:highlight>
                <a:srgbClr val="FCE5CD"/>
              </a:highlight>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latin typeface="Courier New"/>
                <a:ea typeface="Courier New"/>
                <a:cs typeface="Courier New"/>
                <a:sym typeface="Courier New"/>
              </a:rPr>
              <a:t> </a:t>
            </a:r>
            <a:r>
              <a:rPr b="1" lang="en" sz="1600">
                <a:latin typeface="Courier New"/>
                <a:ea typeface="Courier New"/>
                <a:cs typeface="Courier New"/>
                <a:sym typeface="Courier New"/>
              </a:rPr>
              <a:t>}</a:t>
            </a:r>
            <a:endParaRPr b="1" sz="1600">
              <a:latin typeface="Courier New"/>
              <a:ea typeface="Courier New"/>
              <a:cs typeface="Courier New"/>
              <a:sym typeface="Courier New"/>
            </a:endParaRPr>
          </a:p>
          <a:p>
            <a:pPr indent="0" lvl="0" marL="647700" rtl="0" algn="l">
              <a:lnSpc>
                <a:spcPct val="150000"/>
              </a:lnSpc>
              <a:spcBef>
                <a:spcPts val="0"/>
              </a:spcBef>
              <a:spcAft>
                <a:spcPts val="0"/>
              </a:spcAft>
              <a:buNone/>
            </a:pPr>
            <a:r>
              <a:rPr b="1" lang="en" sz="1600">
                <a:latin typeface="Courier New"/>
                <a:ea typeface="Courier New"/>
                <a:cs typeface="Courier New"/>
                <a:sym typeface="Courier New"/>
              </a:rPr>
              <a:t>})</a:t>
            </a:r>
            <a:endParaRPr sz="1600">
              <a:latin typeface="Courier New"/>
              <a:ea typeface="Courier New"/>
              <a:cs typeface="Courier New"/>
              <a:sym typeface="Courier New"/>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9" name="Shape 309"/>
        <p:cNvGrpSpPr/>
        <p:nvPr/>
      </p:nvGrpSpPr>
      <p:grpSpPr>
        <a:xfrm>
          <a:off x="0" y="0"/>
          <a:ext cx="0" cy="0"/>
          <a:chOff x="0" y="0"/>
          <a:chExt cx="0" cy="0"/>
        </a:xfrm>
      </p:grpSpPr>
      <p:sp>
        <p:nvSpPr>
          <p:cNvPr id="310" name="Google Shape;310;p54"/>
          <p:cNvSpPr txBox="1"/>
          <p:nvPr/>
        </p:nvSpPr>
        <p:spPr>
          <a:xfrm>
            <a:off x="0" y="181550"/>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1000"/>
              </a:spcBef>
              <a:spcAft>
                <a:spcPts val="0"/>
              </a:spcAft>
              <a:buNone/>
            </a:pPr>
            <a:r>
              <a:rPr b="1" lang="en" sz="2800">
                <a:latin typeface="Wix Madefor Text"/>
                <a:ea typeface="Wix Madefor Text"/>
                <a:cs typeface="Wix Madefor Text"/>
                <a:sym typeface="Wix Madefor Text"/>
              </a:rPr>
              <a:t>Brackets - ( ), { } and [ ]</a:t>
            </a:r>
            <a:endParaRPr b="1" sz="2800">
              <a:latin typeface="Wix Madefor Text"/>
              <a:ea typeface="Wix Madefor Text"/>
              <a:cs typeface="Wix Madefor Text"/>
              <a:sym typeface="Wix Madefor Text"/>
            </a:endParaRPr>
          </a:p>
          <a:p>
            <a:pPr indent="0" lvl="0" marL="647700" rtl="0" algn="l">
              <a:spcBef>
                <a:spcPts val="1000"/>
              </a:spcBef>
              <a:spcAft>
                <a:spcPts val="0"/>
              </a:spcAft>
              <a:buNone/>
            </a:pPr>
            <a:r>
              <a:rPr b="1" lang="en" sz="2000">
                <a:latin typeface="Wix Madefor Text"/>
                <a:ea typeface="Wix Madefor Text"/>
                <a:cs typeface="Wix Madefor Text"/>
                <a:sym typeface="Wix Madefor Text"/>
              </a:rPr>
              <a:t>Opening and closing on separate lines</a:t>
            </a:r>
            <a:endParaRPr b="1" sz="2800">
              <a:latin typeface="Wix Madefor Text"/>
              <a:ea typeface="Wix Madefor Text"/>
              <a:cs typeface="Wix Madefor Text"/>
              <a:sym typeface="Wix Madefor Text"/>
            </a:endParaRPr>
          </a:p>
        </p:txBody>
      </p:sp>
      <p:sp>
        <p:nvSpPr>
          <p:cNvPr id="311" name="Google Shape;311;p54"/>
          <p:cNvSpPr txBox="1"/>
          <p:nvPr/>
        </p:nvSpPr>
        <p:spPr>
          <a:xfrm>
            <a:off x="-19632"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highlight>
                  <a:srgbClr val="C9DAF8"/>
                </a:highlight>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highlight>
                  <a:srgbClr val="E6B8AF"/>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highlight>
                  <a:srgbClr val="EAD1DC"/>
                </a:highlight>
                <a:latin typeface="Courier New"/>
                <a:ea typeface="Courier New"/>
                <a:cs typeface="Courier New"/>
                <a:sym typeface="Courier New"/>
              </a:rPr>
              <a:t>{</a:t>
            </a:r>
            <a:endParaRPr b="1" sz="1600">
              <a:highlight>
                <a:srgbClr val="EAD1DC"/>
              </a:highlight>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latin typeface="Courier New"/>
                <a:ea typeface="Courier New"/>
                <a:cs typeface="Courier New"/>
                <a:sym typeface="Courier New"/>
              </a:rPr>
              <a:t>if </a:t>
            </a:r>
            <a:r>
              <a:rPr b="1" lang="en" sz="1600">
                <a:highlight>
                  <a:srgbClr val="D9EAD3"/>
                </a:highlight>
                <a:latin typeface="Courier New"/>
                <a:ea typeface="Courier New"/>
                <a:cs typeface="Courier New"/>
                <a:sym typeface="Courier New"/>
              </a:rPr>
              <a:t>(</a:t>
            </a:r>
            <a:r>
              <a:rPr lang="en" sz="1600">
                <a:latin typeface="Courier New"/>
                <a:ea typeface="Courier New"/>
                <a:cs typeface="Courier New"/>
                <a:sym typeface="Courier New"/>
              </a:rPr>
              <a:t>age &gt; 13</a:t>
            </a:r>
            <a:r>
              <a:rPr b="1" lang="en" sz="1600">
                <a:highlight>
                  <a:srgbClr val="D9EAD3"/>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highlight>
                  <a:srgbClr val="D9D2E9"/>
                </a:highlight>
                <a:latin typeface="Courier New"/>
                <a:ea typeface="Courier New"/>
                <a:cs typeface="Courier New"/>
                <a:sym typeface="Courier New"/>
              </a:rPr>
              <a:t>{</a:t>
            </a:r>
            <a:endParaRPr b="1" sz="1600">
              <a:highlight>
                <a:srgbClr val="D9D2E9"/>
              </a:highlight>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latin typeface="Courier New"/>
                <a:ea typeface="Courier New"/>
                <a:cs typeface="Courier New"/>
                <a:sym typeface="Courier New"/>
              </a:rPr>
              <a:t>$w</a:t>
            </a:r>
            <a:r>
              <a:rPr b="1" lang="en" sz="1600">
                <a:highlight>
                  <a:srgbClr val="FFF2CC"/>
                </a:highlight>
                <a:latin typeface="Courier New"/>
                <a:ea typeface="Courier New"/>
                <a:cs typeface="Courier New"/>
                <a:sym typeface="Courier New"/>
              </a:rPr>
              <a:t>(</a:t>
            </a:r>
            <a:r>
              <a:rPr lang="en" sz="1600">
                <a:latin typeface="Courier New"/>
                <a:ea typeface="Courier New"/>
                <a:cs typeface="Courier New"/>
                <a:sym typeface="Courier New"/>
              </a:rPr>
              <a:t>‘#acceptText’</a:t>
            </a:r>
            <a:r>
              <a:rPr b="1" lang="en" sz="1600">
                <a:highlight>
                  <a:srgbClr val="FFF2CC"/>
                </a:highlight>
                <a:latin typeface="Courier New"/>
                <a:ea typeface="Courier New"/>
                <a:cs typeface="Courier New"/>
                <a:sym typeface="Courier New"/>
              </a:rPr>
              <a:t>)</a:t>
            </a:r>
            <a:r>
              <a:rPr lang="en" sz="1600">
                <a:latin typeface="Courier New"/>
                <a:ea typeface="Courier New"/>
                <a:cs typeface="Courier New"/>
                <a:sym typeface="Courier New"/>
              </a:rPr>
              <a:t>.show</a:t>
            </a:r>
            <a:r>
              <a:rPr b="1" lang="en" sz="1600">
                <a:highlight>
                  <a:srgbClr val="FCE5CD"/>
                </a:highlight>
                <a:latin typeface="Courier New"/>
                <a:ea typeface="Courier New"/>
                <a:cs typeface="Courier New"/>
                <a:sym typeface="Courier New"/>
              </a:rPr>
              <a:t>()</a:t>
            </a:r>
            <a:endParaRPr b="1" sz="1600">
              <a:highlight>
                <a:srgbClr val="FCE5CD"/>
              </a:highlight>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latin typeface="Courier New"/>
                <a:ea typeface="Courier New"/>
                <a:cs typeface="Courier New"/>
                <a:sym typeface="Courier New"/>
              </a:rPr>
              <a:t> </a:t>
            </a:r>
            <a:r>
              <a:rPr b="1" lang="en" sz="1600">
                <a:highlight>
                  <a:srgbClr val="D9D2E9"/>
                </a:highlight>
                <a:latin typeface="Courier New"/>
                <a:ea typeface="Courier New"/>
                <a:cs typeface="Courier New"/>
                <a:sym typeface="Courier New"/>
              </a:rPr>
              <a:t>}</a:t>
            </a:r>
            <a:endParaRPr b="1" sz="1600">
              <a:highlight>
                <a:srgbClr val="D9D2E9"/>
              </a:highlight>
              <a:latin typeface="Courier New"/>
              <a:ea typeface="Courier New"/>
              <a:cs typeface="Courier New"/>
              <a:sym typeface="Courier New"/>
            </a:endParaRPr>
          </a:p>
          <a:p>
            <a:pPr indent="0" lvl="0" marL="647700" rtl="0" algn="l">
              <a:lnSpc>
                <a:spcPct val="150000"/>
              </a:lnSpc>
              <a:spcBef>
                <a:spcPts val="0"/>
              </a:spcBef>
              <a:spcAft>
                <a:spcPts val="0"/>
              </a:spcAft>
              <a:buNone/>
            </a:pPr>
            <a:r>
              <a:rPr b="1" lang="en" sz="1600">
                <a:highlight>
                  <a:srgbClr val="EAD1DC"/>
                </a:highlight>
                <a:latin typeface="Courier New"/>
                <a:ea typeface="Courier New"/>
                <a:cs typeface="Courier New"/>
                <a:sym typeface="Courier New"/>
              </a:rPr>
              <a:t>}</a:t>
            </a:r>
            <a:r>
              <a:rPr b="1" lang="en" sz="1600">
                <a:highlight>
                  <a:srgbClr val="C9DAF8"/>
                </a:highlight>
                <a:latin typeface="Courier New"/>
                <a:ea typeface="Courier New"/>
                <a:cs typeface="Courier New"/>
                <a:sym typeface="Courier New"/>
              </a:rPr>
              <a:t>)</a:t>
            </a:r>
            <a:endParaRPr sz="1600">
              <a:latin typeface="Courier New"/>
              <a:ea typeface="Courier New"/>
              <a:cs typeface="Courier New"/>
              <a:sym typeface="Courier New"/>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5" name="Shape 315"/>
        <p:cNvGrpSpPr/>
        <p:nvPr/>
      </p:nvGrpSpPr>
      <p:grpSpPr>
        <a:xfrm>
          <a:off x="0" y="0"/>
          <a:ext cx="0" cy="0"/>
          <a:chOff x="0" y="0"/>
          <a:chExt cx="0" cy="0"/>
        </a:xfrm>
      </p:grpSpPr>
      <p:sp>
        <p:nvSpPr>
          <p:cNvPr id="316" name="Google Shape;316;p55"/>
          <p:cNvSpPr txBox="1"/>
          <p:nvPr/>
        </p:nvSpPr>
        <p:spPr>
          <a:xfrm>
            <a:off x="0" y="181550"/>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1000"/>
              </a:spcBef>
              <a:spcAft>
                <a:spcPts val="0"/>
              </a:spcAft>
              <a:buNone/>
            </a:pPr>
            <a:r>
              <a:rPr b="1" lang="en" sz="2800">
                <a:latin typeface="Wix Madefor Text"/>
                <a:ea typeface="Wix Madefor Text"/>
                <a:cs typeface="Wix Madefor Text"/>
                <a:sym typeface="Wix Madefor Text"/>
              </a:rPr>
              <a:t>Brackets - ( ), { } and [ ]</a:t>
            </a:r>
            <a:endParaRPr b="1" sz="2800">
              <a:latin typeface="Wix Madefor Text"/>
              <a:ea typeface="Wix Madefor Text"/>
              <a:cs typeface="Wix Madefor Text"/>
              <a:sym typeface="Wix Madefor Text"/>
            </a:endParaRPr>
          </a:p>
          <a:p>
            <a:pPr indent="0" lvl="0" marL="647700" rtl="0" algn="l">
              <a:spcBef>
                <a:spcPts val="1000"/>
              </a:spcBef>
              <a:spcAft>
                <a:spcPts val="0"/>
              </a:spcAft>
              <a:buNone/>
            </a:pPr>
            <a:r>
              <a:rPr b="1" lang="en" sz="2000">
                <a:latin typeface="Wix Madefor Text"/>
                <a:ea typeface="Wix Madefor Text"/>
                <a:cs typeface="Wix Madefor Text"/>
                <a:sym typeface="Wix Madefor Text"/>
              </a:rPr>
              <a:t>Errors</a:t>
            </a:r>
            <a:endParaRPr b="1" sz="2800">
              <a:latin typeface="Wix Madefor Text"/>
              <a:ea typeface="Wix Madefor Text"/>
              <a:cs typeface="Wix Madefor Text"/>
              <a:sym typeface="Wix Madefor Text"/>
            </a:endParaRPr>
          </a:p>
        </p:txBody>
      </p:sp>
      <p:sp>
        <p:nvSpPr>
          <p:cNvPr id="317" name="Google Shape;317;p55"/>
          <p:cNvSpPr txBox="1"/>
          <p:nvPr/>
        </p:nvSpPr>
        <p:spPr>
          <a:xfrm>
            <a:off x="-19632" y="1414250"/>
            <a:ext cx="8578200" cy="3729600"/>
          </a:xfrm>
          <a:prstGeom prst="rect">
            <a:avLst/>
          </a:prstGeom>
          <a:solidFill>
            <a:srgbClr val="F3F3F3"/>
          </a:solidFill>
          <a:ln>
            <a:noFill/>
          </a:ln>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highlight>
                  <a:srgbClr val="C9DAF8"/>
                </a:highlight>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highlight>
                  <a:srgbClr val="E6B8AF"/>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highlight>
                  <a:srgbClr val="EAD1DC"/>
                </a:highlight>
                <a:latin typeface="Courier New"/>
                <a:ea typeface="Courier New"/>
                <a:cs typeface="Courier New"/>
                <a:sym typeface="Courier New"/>
              </a:rPr>
              <a:t>{</a:t>
            </a:r>
            <a:endParaRPr b="1" sz="1600">
              <a:highlight>
                <a:srgbClr val="EAD1DC"/>
              </a:highlight>
              <a:latin typeface="Courier New"/>
              <a:ea typeface="Courier New"/>
              <a:cs typeface="Courier New"/>
              <a:sym typeface="Courier New"/>
            </a:endParaRPr>
          </a:p>
          <a:p>
            <a:pPr indent="457200" lvl="0" marL="457200" rtl="0" algn="l">
              <a:lnSpc>
                <a:spcPct val="150000"/>
              </a:lnSpc>
              <a:spcBef>
                <a:spcPts val="0"/>
              </a:spcBef>
              <a:spcAft>
                <a:spcPts val="0"/>
              </a:spcAft>
              <a:buNone/>
            </a:pPr>
            <a:r>
              <a:rPr lang="en" sz="1600">
                <a:solidFill>
                  <a:srgbClr val="D9D9D9"/>
                </a:solidFill>
                <a:latin typeface="Courier New"/>
                <a:ea typeface="Courier New"/>
                <a:cs typeface="Courier New"/>
                <a:sym typeface="Courier New"/>
              </a:rPr>
              <a:t>if </a:t>
            </a:r>
            <a:r>
              <a:rPr b="1" lang="en" sz="1600">
                <a:solidFill>
                  <a:srgbClr val="D9D9D9"/>
                </a:solidFill>
                <a:highlight>
                  <a:srgbClr val="D9EAD3"/>
                </a:highlight>
                <a:latin typeface="Courier New"/>
                <a:ea typeface="Courier New"/>
                <a:cs typeface="Courier New"/>
                <a:sym typeface="Courier New"/>
              </a:rPr>
              <a:t>(</a:t>
            </a:r>
            <a:r>
              <a:rPr lang="en" sz="1600">
                <a:solidFill>
                  <a:srgbClr val="D9D9D9"/>
                </a:solidFill>
                <a:latin typeface="Courier New"/>
                <a:ea typeface="Courier New"/>
                <a:cs typeface="Courier New"/>
                <a:sym typeface="Courier New"/>
              </a:rPr>
              <a:t>age &gt; 13</a:t>
            </a:r>
            <a:r>
              <a:rPr b="1" lang="en" sz="1600">
                <a:solidFill>
                  <a:srgbClr val="D9D9D9"/>
                </a:solidFill>
                <a:highlight>
                  <a:srgbClr val="D9EAD3"/>
                </a:highlight>
                <a:latin typeface="Courier New"/>
                <a:ea typeface="Courier New"/>
                <a:cs typeface="Courier New"/>
                <a:sym typeface="Courier New"/>
              </a:rPr>
              <a:t>)</a:t>
            </a:r>
            <a:r>
              <a:rPr lang="en" sz="1600">
                <a:solidFill>
                  <a:srgbClr val="D9D9D9"/>
                </a:solidFill>
                <a:latin typeface="Courier New"/>
                <a:ea typeface="Courier New"/>
                <a:cs typeface="Courier New"/>
                <a:sym typeface="Courier New"/>
              </a:rPr>
              <a:t> </a:t>
            </a:r>
            <a:r>
              <a:rPr b="1" lang="en" sz="1600">
                <a:solidFill>
                  <a:srgbClr val="D9D9D9"/>
                </a:solidFill>
                <a:highlight>
                  <a:srgbClr val="D9D2E9"/>
                </a:highlight>
                <a:latin typeface="Courier New"/>
                <a:ea typeface="Courier New"/>
                <a:cs typeface="Courier New"/>
                <a:sym typeface="Courier New"/>
              </a:rPr>
              <a:t>{</a:t>
            </a:r>
            <a:endParaRPr b="1" sz="1600">
              <a:solidFill>
                <a:srgbClr val="D9D9D9"/>
              </a:solidFill>
              <a:highlight>
                <a:srgbClr val="D9D2E9"/>
              </a:highlight>
              <a:latin typeface="Courier New"/>
              <a:ea typeface="Courier New"/>
              <a:cs typeface="Courier New"/>
              <a:sym typeface="Courier New"/>
            </a:endParaRPr>
          </a:p>
          <a:p>
            <a:pPr indent="457200" lvl="0" marL="914400" rtl="0" algn="l">
              <a:lnSpc>
                <a:spcPct val="150000"/>
              </a:lnSpc>
              <a:spcBef>
                <a:spcPts val="0"/>
              </a:spcBef>
              <a:spcAft>
                <a:spcPts val="0"/>
              </a:spcAft>
              <a:buNone/>
            </a:pPr>
            <a:r>
              <a:rPr lang="en" sz="1600">
                <a:solidFill>
                  <a:srgbClr val="D9D9D9"/>
                </a:solidFill>
                <a:latin typeface="Courier New"/>
                <a:ea typeface="Courier New"/>
                <a:cs typeface="Courier New"/>
                <a:sym typeface="Courier New"/>
              </a:rPr>
              <a:t>$w</a:t>
            </a:r>
            <a:r>
              <a:rPr b="1" lang="en" sz="1600">
                <a:solidFill>
                  <a:srgbClr val="D9D9D9"/>
                </a:solidFill>
                <a:highlight>
                  <a:srgbClr val="FFF2CC"/>
                </a:highlight>
                <a:latin typeface="Courier New"/>
                <a:ea typeface="Courier New"/>
                <a:cs typeface="Courier New"/>
                <a:sym typeface="Courier New"/>
              </a:rPr>
              <a:t>(</a:t>
            </a:r>
            <a:r>
              <a:rPr lang="en" sz="1600">
                <a:solidFill>
                  <a:srgbClr val="D9D9D9"/>
                </a:solidFill>
                <a:latin typeface="Courier New"/>
                <a:ea typeface="Courier New"/>
                <a:cs typeface="Courier New"/>
                <a:sym typeface="Courier New"/>
              </a:rPr>
              <a:t>‘#acceptText’</a:t>
            </a:r>
            <a:r>
              <a:rPr b="1" lang="en" sz="1600">
                <a:solidFill>
                  <a:srgbClr val="D9D9D9"/>
                </a:solidFill>
                <a:highlight>
                  <a:srgbClr val="FFF2CC"/>
                </a:highlight>
                <a:latin typeface="Courier New"/>
                <a:ea typeface="Courier New"/>
                <a:cs typeface="Courier New"/>
                <a:sym typeface="Courier New"/>
              </a:rPr>
              <a:t>)</a:t>
            </a:r>
            <a:r>
              <a:rPr lang="en" sz="1600">
                <a:solidFill>
                  <a:srgbClr val="D9D9D9"/>
                </a:solidFill>
                <a:latin typeface="Courier New"/>
                <a:ea typeface="Courier New"/>
                <a:cs typeface="Courier New"/>
                <a:sym typeface="Courier New"/>
              </a:rPr>
              <a:t>.show</a:t>
            </a:r>
            <a:r>
              <a:rPr b="1" lang="en" sz="1600">
                <a:solidFill>
                  <a:srgbClr val="D9D9D9"/>
                </a:solidFill>
                <a:highlight>
                  <a:srgbClr val="FCE5CD"/>
                </a:highlight>
                <a:latin typeface="Courier New"/>
                <a:ea typeface="Courier New"/>
                <a:cs typeface="Courier New"/>
                <a:sym typeface="Courier New"/>
              </a:rPr>
              <a:t>()</a:t>
            </a:r>
            <a:endParaRPr b="1" sz="1600">
              <a:solidFill>
                <a:srgbClr val="D9D9D9"/>
              </a:solidFill>
              <a:highlight>
                <a:srgbClr val="FCE5CD"/>
              </a:highlight>
              <a:latin typeface="Courier New"/>
              <a:ea typeface="Courier New"/>
              <a:cs typeface="Courier New"/>
              <a:sym typeface="Courier New"/>
            </a:endParaRPr>
          </a:p>
          <a:p>
            <a:pPr indent="0" lvl="0" marL="914400" rtl="0" algn="l">
              <a:lnSpc>
                <a:spcPct val="150000"/>
              </a:lnSpc>
              <a:spcBef>
                <a:spcPts val="0"/>
              </a:spcBef>
              <a:spcAft>
                <a:spcPts val="0"/>
              </a:spcAft>
              <a:buNone/>
            </a:pPr>
            <a:r>
              <a:rPr b="1" lang="en" sz="1600">
                <a:solidFill>
                  <a:srgbClr val="D9D9D9"/>
                </a:solidFill>
                <a:highlight>
                  <a:srgbClr val="D9D2E9"/>
                </a:highlight>
                <a:latin typeface="Courier New"/>
                <a:ea typeface="Courier New"/>
                <a:cs typeface="Courier New"/>
                <a:sym typeface="Courier New"/>
              </a:rPr>
              <a:t>}</a:t>
            </a:r>
            <a:endParaRPr b="1" sz="1600">
              <a:solidFill>
                <a:srgbClr val="D9D9D9"/>
              </a:solidFill>
              <a:highlight>
                <a:srgbClr val="D9D2E9"/>
              </a:highlight>
              <a:latin typeface="Courier New"/>
              <a:ea typeface="Courier New"/>
              <a:cs typeface="Courier New"/>
              <a:sym typeface="Courier New"/>
            </a:endParaRPr>
          </a:p>
          <a:p>
            <a:pPr indent="0" lvl="0" marL="914400" rtl="0" algn="l">
              <a:lnSpc>
                <a:spcPct val="150000"/>
              </a:lnSpc>
              <a:spcBef>
                <a:spcPts val="0"/>
              </a:spcBef>
              <a:spcAft>
                <a:spcPts val="0"/>
              </a:spcAft>
              <a:buNone/>
            </a:pPr>
            <a:r>
              <a:t/>
            </a:r>
            <a:endParaRPr b="1" sz="1600">
              <a:highlight>
                <a:srgbClr val="D9D2E9"/>
              </a:highlight>
              <a:latin typeface="Courier New"/>
              <a:ea typeface="Courier New"/>
              <a:cs typeface="Courier New"/>
              <a:sym typeface="Courier New"/>
            </a:endParaRPr>
          </a:p>
          <a:p>
            <a:pPr indent="0" lvl="0" marL="914400" rtl="0" algn="l">
              <a:lnSpc>
                <a:spcPct val="150000"/>
              </a:lnSpc>
              <a:spcBef>
                <a:spcPts val="0"/>
              </a:spcBef>
              <a:spcAft>
                <a:spcPts val="0"/>
              </a:spcAft>
              <a:buNone/>
            </a:pPr>
            <a:r>
              <a:t/>
            </a:r>
            <a:endParaRPr b="1" sz="1600">
              <a:highlight>
                <a:srgbClr val="D9D2E9"/>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a:p>
            <a:pPr indent="0" lvl="0" marL="647700" rtl="0" algn="l">
              <a:lnSpc>
                <a:spcPct val="150000"/>
              </a:lnSpc>
              <a:spcBef>
                <a:spcPts val="0"/>
              </a:spcBef>
              <a:spcAft>
                <a:spcPts val="0"/>
              </a:spcAft>
              <a:buNone/>
            </a:pPr>
            <a:r>
              <a:t/>
            </a:r>
            <a:endParaRPr sz="1600">
              <a:latin typeface="Courier New"/>
              <a:ea typeface="Courier New"/>
              <a:cs typeface="Courier New"/>
              <a:sym typeface="Courier New"/>
            </a:endParaRPr>
          </a:p>
        </p:txBody>
      </p:sp>
      <p:sp>
        <p:nvSpPr>
          <p:cNvPr id="318" name="Google Shape;318;p55"/>
          <p:cNvSpPr txBox="1"/>
          <p:nvPr/>
        </p:nvSpPr>
        <p:spPr>
          <a:xfrm>
            <a:off x="1706350" y="29050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Missing closing brackets at the end</a:t>
            </a:r>
            <a:endParaRPr sz="1000">
              <a:latin typeface="Wix Madefor Text"/>
              <a:ea typeface="Wix Madefor Text"/>
              <a:cs typeface="Wix Madefor Text"/>
              <a:sym typeface="Wix Madefor Text"/>
            </a:endParaRPr>
          </a:p>
        </p:txBody>
      </p:sp>
      <p:cxnSp>
        <p:nvCxnSpPr>
          <p:cNvPr id="319" name="Google Shape;319;p55"/>
          <p:cNvCxnSpPr/>
          <p:nvPr/>
        </p:nvCxnSpPr>
        <p:spPr>
          <a:xfrm rot="10800000">
            <a:off x="988450" y="3080525"/>
            <a:ext cx="717900" cy="18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3" name="Shape 323"/>
        <p:cNvGrpSpPr/>
        <p:nvPr/>
      </p:nvGrpSpPr>
      <p:grpSpPr>
        <a:xfrm>
          <a:off x="0" y="0"/>
          <a:ext cx="0" cy="0"/>
          <a:chOff x="0" y="0"/>
          <a:chExt cx="0" cy="0"/>
        </a:xfrm>
      </p:grpSpPr>
      <p:sp>
        <p:nvSpPr>
          <p:cNvPr id="324" name="Google Shape;324;p56"/>
          <p:cNvSpPr txBox="1"/>
          <p:nvPr/>
        </p:nvSpPr>
        <p:spPr>
          <a:xfrm>
            <a:off x="0" y="181550"/>
            <a:ext cx="8578200" cy="1232700"/>
          </a:xfrm>
          <a:prstGeom prst="rect">
            <a:avLst/>
          </a:prstGeom>
          <a:noFill/>
          <a:ln>
            <a:noFill/>
          </a:ln>
        </p:spPr>
        <p:txBody>
          <a:bodyPr anchorCtr="0" anchor="t" bIns="91425" lIns="91425" spcFirstLastPara="1" rIns="91425" wrap="square" tIns="91425">
            <a:noAutofit/>
          </a:bodyPr>
          <a:lstStyle/>
          <a:p>
            <a:pPr indent="0" lvl="0" marL="647700" rtl="0" algn="l">
              <a:spcBef>
                <a:spcPts val="1000"/>
              </a:spcBef>
              <a:spcAft>
                <a:spcPts val="0"/>
              </a:spcAft>
              <a:buNone/>
            </a:pPr>
            <a:r>
              <a:rPr b="1" lang="en" sz="2800">
                <a:latin typeface="Wix Madefor Text"/>
                <a:ea typeface="Wix Madefor Text"/>
                <a:cs typeface="Wix Madefor Text"/>
                <a:sym typeface="Wix Madefor Text"/>
              </a:rPr>
              <a:t>Brackets - ( ), { } and [ ]</a:t>
            </a:r>
            <a:endParaRPr b="1" sz="2800">
              <a:latin typeface="Wix Madefor Text"/>
              <a:ea typeface="Wix Madefor Text"/>
              <a:cs typeface="Wix Madefor Text"/>
              <a:sym typeface="Wix Madefor Text"/>
            </a:endParaRPr>
          </a:p>
          <a:p>
            <a:pPr indent="0" lvl="0" marL="647700" rtl="0" algn="l">
              <a:spcBef>
                <a:spcPts val="1000"/>
              </a:spcBef>
              <a:spcAft>
                <a:spcPts val="0"/>
              </a:spcAft>
              <a:buNone/>
            </a:pPr>
            <a:r>
              <a:rPr b="1" lang="en" sz="2000">
                <a:latin typeface="Wix Madefor Text"/>
                <a:ea typeface="Wix Madefor Text"/>
                <a:cs typeface="Wix Madefor Text"/>
                <a:sym typeface="Wix Madefor Text"/>
              </a:rPr>
              <a:t>Errors</a:t>
            </a:r>
            <a:endParaRPr b="1" sz="2800">
              <a:latin typeface="Wix Madefor Text"/>
              <a:ea typeface="Wix Madefor Text"/>
              <a:cs typeface="Wix Madefor Text"/>
              <a:sym typeface="Wix Madefor Text"/>
            </a:endParaRPr>
          </a:p>
        </p:txBody>
      </p:sp>
      <p:sp>
        <p:nvSpPr>
          <p:cNvPr id="325" name="Google Shape;325;p56"/>
          <p:cNvSpPr txBox="1"/>
          <p:nvPr/>
        </p:nvSpPr>
        <p:spPr>
          <a:xfrm>
            <a:off x="-19632" y="1414250"/>
            <a:ext cx="8578200" cy="3755700"/>
          </a:xfrm>
          <a:prstGeom prst="rect">
            <a:avLst/>
          </a:prstGeom>
          <a:solidFill>
            <a:srgbClr val="F3F3F3"/>
          </a:solidFill>
          <a:ln>
            <a:noFill/>
          </a:ln>
        </p:spPr>
        <p:txBody>
          <a:bodyPr anchorCtr="0" anchor="t" bIns="91425" lIns="91425" spcFirstLastPara="1" rIns="91425" wrap="square" tIns="91425">
            <a:spAutoFit/>
          </a:bodyPr>
          <a:lstStyle/>
          <a:p>
            <a:pPr indent="0" lvl="0" marL="647700" rtl="0" algn="l">
              <a:lnSpc>
                <a:spcPct val="150000"/>
              </a:lnSpc>
              <a:spcBef>
                <a:spcPts val="0"/>
              </a:spcBef>
              <a:spcAft>
                <a:spcPts val="0"/>
              </a:spcAft>
              <a:buNone/>
            </a:pPr>
            <a:r>
              <a:rPr lang="en" sz="1600">
                <a:latin typeface="Courier New"/>
                <a:ea typeface="Courier New"/>
                <a:cs typeface="Courier New"/>
                <a:sym typeface="Courier New"/>
              </a:rPr>
              <a:t>$w.onReady</a:t>
            </a:r>
            <a:r>
              <a:rPr b="1" lang="en" sz="1600">
                <a:highlight>
                  <a:srgbClr val="C9DAF8"/>
                </a:highlight>
                <a:latin typeface="Courier New"/>
                <a:ea typeface="Courier New"/>
                <a:cs typeface="Courier New"/>
                <a:sym typeface="Courier New"/>
              </a:rPr>
              <a:t>(</a:t>
            </a:r>
            <a:r>
              <a:rPr lang="en" sz="1600">
                <a:latin typeface="Courier New"/>
                <a:ea typeface="Courier New"/>
                <a:cs typeface="Courier New"/>
                <a:sym typeface="Courier New"/>
              </a:rPr>
              <a:t>function </a:t>
            </a:r>
            <a:r>
              <a:rPr b="1" lang="en" sz="1600">
                <a:highlight>
                  <a:srgbClr val="E6B8AF"/>
                </a:highlight>
                <a:latin typeface="Courier New"/>
                <a:ea typeface="Courier New"/>
                <a:cs typeface="Courier New"/>
                <a:sym typeface="Courier New"/>
              </a:rPr>
              <a:t>()</a:t>
            </a:r>
            <a:r>
              <a:rPr lang="en" sz="1600">
                <a:latin typeface="Courier New"/>
                <a:ea typeface="Courier New"/>
                <a:cs typeface="Courier New"/>
                <a:sym typeface="Courier New"/>
              </a:rPr>
              <a:t> </a:t>
            </a:r>
            <a:r>
              <a:rPr b="1" lang="en" sz="1600">
                <a:highlight>
                  <a:srgbClr val="EAD1DC"/>
                </a:highlight>
                <a:latin typeface="Courier New"/>
                <a:ea typeface="Courier New"/>
                <a:cs typeface="Courier New"/>
                <a:sym typeface="Courier New"/>
              </a:rPr>
              <a:t>{</a:t>
            </a:r>
            <a:endParaRPr b="1" sz="1600">
              <a:highlight>
                <a:srgbClr val="EAD1DC"/>
              </a:highlight>
              <a:latin typeface="Courier New"/>
              <a:ea typeface="Courier New"/>
              <a:cs typeface="Courier New"/>
              <a:sym typeface="Courier New"/>
            </a:endParaRPr>
          </a:p>
          <a:p>
            <a:pPr indent="0" lvl="0" marL="1092200" rtl="0" algn="l">
              <a:lnSpc>
                <a:spcPct val="150000"/>
              </a:lnSpc>
              <a:spcBef>
                <a:spcPts val="0"/>
              </a:spcBef>
              <a:spcAft>
                <a:spcPts val="0"/>
              </a:spcAft>
              <a:buNone/>
            </a:pPr>
            <a:r>
              <a:rPr lang="en" sz="1600">
                <a:solidFill>
                  <a:srgbClr val="CCCCCC"/>
                </a:solidFill>
                <a:latin typeface="Courier New"/>
                <a:ea typeface="Courier New"/>
                <a:cs typeface="Courier New"/>
                <a:sym typeface="Courier New"/>
              </a:rPr>
              <a:t>if </a:t>
            </a:r>
            <a:r>
              <a:rPr b="1" lang="en" sz="1600">
                <a:solidFill>
                  <a:srgbClr val="CCCCCC"/>
                </a:solidFill>
                <a:highlight>
                  <a:srgbClr val="D9EAD3"/>
                </a:highlight>
                <a:latin typeface="Courier New"/>
                <a:ea typeface="Courier New"/>
                <a:cs typeface="Courier New"/>
                <a:sym typeface="Courier New"/>
              </a:rPr>
              <a:t>(</a:t>
            </a:r>
            <a:r>
              <a:rPr lang="en" sz="1600">
                <a:solidFill>
                  <a:srgbClr val="CCCCCC"/>
                </a:solidFill>
                <a:latin typeface="Courier New"/>
                <a:ea typeface="Courier New"/>
                <a:cs typeface="Courier New"/>
                <a:sym typeface="Courier New"/>
              </a:rPr>
              <a:t>age &gt; 13</a:t>
            </a:r>
            <a:r>
              <a:rPr b="1" lang="en" sz="1600">
                <a:solidFill>
                  <a:srgbClr val="CCCCCC"/>
                </a:solidFill>
                <a:highlight>
                  <a:srgbClr val="D9EAD3"/>
                </a:highlight>
                <a:latin typeface="Courier New"/>
                <a:ea typeface="Courier New"/>
                <a:cs typeface="Courier New"/>
                <a:sym typeface="Courier New"/>
              </a:rPr>
              <a:t>)</a:t>
            </a:r>
            <a:r>
              <a:rPr lang="en" sz="1600">
                <a:solidFill>
                  <a:srgbClr val="CCCCCC"/>
                </a:solidFill>
                <a:latin typeface="Courier New"/>
                <a:ea typeface="Courier New"/>
                <a:cs typeface="Courier New"/>
                <a:sym typeface="Courier New"/>
              </a:rPr>
              <a:t> </a:t>
            </a:r>
            <a:r>
              <a:rPr b="1" lang="en" sz="1600">
                <a:solidFill>
                  <a:srgbClr val="CCCCCC"/>
                </a:solidFill>
                <a:highlight>
                  <a:srgbClr val="D9D2E9"/>
                </a:highlight>
                <a:latin typeface="Courier New"/>
                <a:ea typeface="Courier New"/>
                <a:cs typeface="Courier New"/>
                <a:sym typeface="Courier New"/>
              </a:rPr>
              <a:t>{</a:t>
            </a:r>
            <a:endParaRPr b="1" sz="1600">
              <a:solidFill>
                <a:srgbClr val="CCCCCC"/>
              </a:solidFill>
              <a:highlight>
                <a:srgbClr val="D9D2E9"/>
              </a:highlight>
              <a:latin typeface="Courier New"/>
              <a:ea typeface="Courier New"/>
              <a:cs typeface="Courier New"/>
              <a:sym typeface="Courier New"/>
            </a:endParaRPr>
          </a:p>
          <a:p>
            <a:pPr indent="0" lvl="0" marL="1549400" rtl="0" algn="l">
              <a:lnSpc>
                <a:spcPct val="150000"/>
              </a:lnSpc>
              <a:spcBef>
                <a:spcPts val="0"/>
              </a:spcBef>
              <a:spcAft>
                <a:spcPts val="0"/>
              </a:spcAft>
              <a:buNone/>
            </a:pPr>
            <a:r>
              <a:rPr lang="en" sz="1600">
                <a:solidFill>
                  <a:srgbClr val="CCCCCC"/>
                </a:solidFill>
                <a:latin typeface="Courier New"/>
                <a:ea typeface="Courier New"/>
                <a:cs typeface="Courier New"/>
                <a:sym typeface="Courier New"/>
              </a:rPr>
              <a:t>$w</a:t>
            </a:r>
            <a:r>
              <a:rPr b="1" lang="en" sz="1600">
                <a:solidFill>
                  <a:srgbClr val="CCCCCC"/>
                </a:solidFill>
                <a:highlight>
                  <a:srgbClr val="FFF2CC"/>
                </a:highlight>
                <a:latin typeface="Courier New"/>
                <a:ea typeface="Courier New"/>
                <a:cs typeface="Courier New"/>
                <a:sym typeface="Courier New"/>
              </a:rPr>
              <a:t>(</a:t>
            </a:r>
            <a:r>
              <a:rPr lang="en" sz="1600">
                <a:solidFill>
                  <a:srgbClr val="CCCCCC"/>
                </a:solidFill>
                <a:latin typeface="Courier New"/>
                <a:ea typeface="Courier New"/>
                <a:cs typeface="Courier New"/>
                <a:sym typeface="Courier New"/>
              </a:rPr>
              <a:t>‘#acceptText’</a:t>
            </a:r>
            <a:r>
              <a:rPr b="1" lang="en" sz="1600">
                <a:solidFill>
                  <a:srgbClr val="CCCCCC"/>
                </a:solidFill>
                <a:highlight>
                  <a:srgbClr val="FFF2CC"/>
                </a:highlight>
                <a:latin typeface="Courier New"/>
                <a:ea typeface="Courier New"/>
                <a:cs typeface="Courier New"/>
                <a:sym typeface="Courier New"/>
              </a:rPr>
              <a:t>)</a:t>
            </a:r>
            <a:r>
              <a:rPr lang="en" sz="1600">
                <a:solidFill>
                  <a:srgbClr val="CCCCCC"/>
                </a:solidFill>
                <a:latin typeface="Courier New"/>
                <a:ea typeface="Courier New"/>
                <a:cs typeface="Courier New"/>
                <a:sym typeface="Courier New"/>
              </a:rPr>
              <a:t>.show</a:t>
            </a:r>
            <a:r>
              <a:rPr b="1" lang="en" sz="1600">
                <a:solidFill>
                  <a:srgbClr val="CCCCCC"/>
                </a:solidFill>
                <a:highlight>
                  <a:srgbClr val="FCE5CD"/>
                </a:highlight>
                <a:latin typeface="Courier New"/>
                <a:ea typeface="Courier New"/>
                <a:cs typeface="Courier New"/>
                <a:sym typeface="Courier New"/>
              </a:rPr>
              <a:t>()</a:t>
            </a:r>
            <a:endParaRPr b="1" sz="1600">
              <a:solidFill>
                <a:srgbClr val="CCCCCC"/>
              </a:solidFill>
              <a:highlight>
                <a:srgbClr val="FCE5CD"/>
              </a:highlight>
              <a:latin typeface="Courier New"/>
              <a:ea typeface="Courier New"/>
              <a:cs typeface="Courier New"/>
              <a:sym typeface="Courier New"/>
            </a:endParaRPr>
          </a:p>
          <a:p>
            <a:pPr indent="0" lvl="0" marL="914400" rtl="0" algn="l">
              <a:lnSpc>
                <a:spcPct val="150000"/>
              </a:lnSpc>
              <a:spcBef>
                <a:spcPts val="0"/>
              </a:spcBef>
              <a:spcAft>
                <a:spcPts val="0"/>
              </a:spcAft>
              <a:buNone/>
            </a:pPr>
            <a:r>
              <a:rPr lang="en" sz="1600">
                <a:solidFill>
                  <a:srgbClr val="CCCCCC"/>
                </a:solidFill>
                <a:latin typeface="Courier New"/>
                <a:ea typeface="Courier New"/>
                <a:cs typeface="Courier New"/>
                <a:sym typeface="Courier New"/>
              </a:rPr>
              <a:t> </a:t>
            </a:r>
            <a:r>
              <a:rPr b="1" lang="en" sz="1600">
                <a:solidFill>
                  <a:srgbClr val="CCCCCC"/>
                </a:solidFill>
                <a:highlight>
                  <a:srgbClr val="D9D2E9"/>
                </a:highlight>
                <a:latin typeface="Courier New"/>
                <a:ea typeface="Courier New"/>
                <a:cs typeface="Courier New"/>
                <a:sym typeface="Courier New"/>
              </a:rPr>
              <a:t>}</a:t>
            </a:r>
            <a:endParaRPr b="1" sz="1600">
              <a:solidFill>
                <a:srgbClr val="CCCCCC"/>
              </a:solidFill>
              <a:highlight>
                <a:srgbClr val="D9D2E9"/>
              </a:highlight>
              <a:latin typeface="Courier New"/>
              <a:ea typeface="Courier New"/>
              <a:cs typeface="Courier New"/>
              <a:sym typeface="Courier New"/>
            </a:endParaRPr>
          </a:p>
          <a:p>
            <a:pPr indent="457200" lvl="0" marL="0" rtl="0" algn="l">
              <a:lnSpc>
                <a:spcPct val="150000"/>
              </a:lnSpc>
              <a:spcBef>
                <a:spcPts val="0"/>
              </a:spcBef>
              <a:spcAft>
                <a:spcPts val="0"/>
              </a:spcAft>
              <a:buNone/>
            </a:pPr>
            <a:r>
              <a:rPr b="1" lang="en" sz="1600">
                <a:latin typeface="Courier New"/>
                <a:ea typeface="Courier New"/>
                <a:cs typeface="Courier New"/>
                <a:sym typeface="Courier New"/>
              </a:rPr>
              <a:t>  </a:t>
            </a:r>
            <a:r>
              <a:rPr b="1" lang="en" sz="1600">
                <a:highlight>
                  <a:srgbClr val="CFE2F3"/>
                </a:highlight>
                <a:latin typeface="Courier New"/>
                <a:ea typeface="Courier New"/>
                <a:cs typeface="Courier New"/>
                <a:sym typeface="Courier New"/>
              </a:rPr>
              <a:t>)</a:t>
            </a:r>
            <a:r>
              <a:rPr b="1" lang="en" sz="1600">
                <a:highlight>
                  <a:srgbClr val="EAD1DC"/>
                </a:highlight>
                <a:latin typeface="Courier New"/>
                <a:ea typeface="Courier New"/>
                <a:cs typeface="Courier New"/>
                <a:sym typeface="Courier New"/>
              </a:rPr>
              <a:t>}</a:t>
            </a:r>
            <a:endParaRPr b="1" sz="1600">
              <a:highlight>
                <a:srgbClr val="EAD1DC"/>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b="1" sz="1600">
              <a:highlight>
                <a:srgbClr val="EAD1DC"/>
              </a:highlight>
              <a:latin typeface="Courier New"/>
              <a:ea typeface="Courier New"/>
              <a:cs typeface="Courier New"/>
              <a:sym typeface="Courier New"/>
            </a:endParaRPr>
          </a:p>
        </p:txBody>
      </p:sp>
      <p:sp>
        <p:nvSpPr>
          <p:cNvPr id="326" name="Google Shape;326;p56"/>
          <p:cNvSpPr txBox="1"/>
          <p:nvPr/>
        </p:nvSpPr>
        <p:spPr>
          <a:xfrm>
            <a:off x="1957725" y="325577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Trying to close ) before }</a:t>
            </a:r>
            <a:endParaRPr sz="1000">
              <a:latin typeface="Wix Madefor Text"/>
              <a:ea typeface="Wix Madefor Text"/>
              <a:cs typeface="Wix Madefor Text"/>
              <a:sym typeface="Wix Madefor Text"/>
            </a:endParaRPr>
          </a:p>
        </p:txBody>
      </p:sp>
      <p:cxnSp>
        <p:nvCxnSpPr>
          <p:cNvPr id="327" name="Google Shape;327;p56"/>
          <p:cNvCxnSpPr/>
          <p:nvPr/>
        </p:nvCxnSpPr>
        <p:spPr>
          <a:xfrm rot="10800000">
            <a:off x="1239825" y="3431275"/>
            <a:ext cx="717900" cy="18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31" name="Shape 331"/>
        <p:cNvGrpSpPr/>
        <p:nvPr/>
      </p:nvGrpSpPr>
      <p:grpSpPr>
        <a:xfrm>
          <a:off x="0" y="0"/>
          <a:ext cx="0" cy="0"/>
          <a:chOff x="0" y="0"/>
          <a:chExt cx="0" cy="0"/>
        </a:xfrm>
      </p:grpSpPr>
      <p:sp>
        <p:nvSpPr>
          <p:cNvPr id="332" name="Google Shape;332;p57"/>
          <p:cNvSpPr txBox="1"/>
          <p:nvPr>
            <p:ph type="title"/>
          </p:nvPr>
        </p:nvSpPr>
        <p:spPr>
          <a:xfrm>
            <a:off x="677100" y="0"/>
            <a:ext cx="50187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Clr>
                <a:schemeClr val="dk1"/>
              </a:buClr>
              <a:buSzPts val="1100"/>
              <a:buFont typeface="Arial"/>
              <a:buNone/>
            </a:pPr>
            <a:r>
              <a:rPr lang="en" sz="2400">
                <a:solidFill>
                  <a:srgbClr val="FFFFFF"/>
                </a:solidFill>
                <a:latin typeface="Wix Madefor Text"/>
                <a:ea typeface="Wix Madefor Text"/>
                <a:cs typeface="Wix Madefor Text"/>
                <a:sym typeface="Wix Madefor Text"/>
              </a:rPr>
              <a:t>Time to celebrate! 🎉🎉</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6" name="Shape 336"/>
        <p:cNvGrpSpPr/>
        <p:nvPr/>
      </p:nvGrpSpPr>
      <p:grpSpPr>
        <a:xfrm>
          <a:off x="0" y="0"/>
          <a:ext cx="0" cy="0"/>
          <a:chOff x="0" y="0"/>
          <a:chExt cx="0" cy="0"/>
        </a:xfrm>
      </p:grpSpPr>
      <p:sp>
        <p:nvSpPr>
          <p:cNvPr id="337" name="Google Shape;337;p58"/>
          <p:cNvSpPr txBox="1"/>
          <p:nvPr>
            <p:ph type="title"/>
          </p:nvPr>
        </p:nvSpPr>
        <p:spPr>
          <a:xfrm>
            <a:off x="673674" y="909125"/>
            <a:ext cx="6531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Three things:</a:t>
            </a:r>
            <a:endParaRPr b="1" sz="3200">
              <a:latin typeface="Wix Madefor Text"/>
              <a:ea typeface="Wix Madefor Text"/>
              <a:cs typeface="Wix Madefor Text"/>
              <a:sym typeface="Wix Madefor Text"/>
            </a:endParaRPr>
          </a:p>
        </p:txBody>
      </p:sp>
      <p:sp>
        <p:nvSpPr>
          <p:cNvPr id="338" name="Google Shape;338;p58"/>
          <p:cNvSpPr txBox="1"/>
          <p:nvPr/>
        </p:nvSpPr>
        <p:spPr>
          <a:xfrm>
            <a:off x="673675" y="1888600"/>
            <a:ext cx="6882900" cy="2087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Turn to a partner or use your Design Journal to discuss the activity:</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One thing I’d like to use code to do on my website is ________.</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One thing I want to learn more about more is _________.</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One question I have about coding with Velo is  _________.</a:t>
            </a:r>
            <a:endParaRPr>
              <a:latin typeface="Wix Madefor Text"/>
              <a:ea typeface="Wix Madefor Text"/>
              <a:cs typeface="Wix Madefor Text"/>
              <a:sym typeface="Wix Madefor Text"/>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42" name="Shape 342"/>
        <p:cNvGrpSpPr/>
        <p:nvPr/>
      </p:nvGrpSpPr>
      <p:grpSpPr>
        <a:xfrm>
          <a:off x="0" y="0"/>
          <a:ext cx="0" cy="0"/>
          <a:chOff x="0" y="0"/>
          <a:chExt cx="0" cy="0"/>
        </a:xfrm>
      </p:grpSpPr>
      <p:sp>
        <p:nvSpPr>
          <p:cNvPr id="343" name="Google Shape;343;p59"/>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3" name="Shape 103"/>
        <p:cNvGrpSpPr/>
        <p:nvPr/>
      </p:nvGrpSpPr>
      <p:grpSpPr>
        <a:xfrm>
          <a:off x="0" y="0"/>
          <a:ext cx="0" cy="0"/>
          <a:chOff x="0" y="0"/>
          <a:chExt cx="0" cy="0"/>
        </a:xfrm>
      </p:grpSpPr>
      <p:sp>
        <p:nvSpPr>
          <p:cNvPr id="104" name="Google Shape;104;p24"/>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5" name="Google Shape;105;p24"/>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(30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(10 mins)</a:t>
            </a:r>
            <a:endParaRPr sz="1800">
              <a:latin typeface="Wix Madefor Text"/>
              <a:ea typeface="Wix Madefor Text"/>
              <a:cs typeface="Wix Madefor Text"/>
              <a:sym typeface="Wix Madefor Text"/>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47" name="Shape 347"/>
        <p:cNvGrpSpPr/>
        <p:nvPr/>
      </p:nvGrpSpPr>
      <p:grpSpPr>
        <a:xfrm>
          <a:off x="0" y="0"/>
          <a:ext cx="0" cy="0"/>
          <a:chOff x="0" y="0"/>
          <a:chExt cx="0" cy="0"/>
        </a:xfrm>
      </p:grpSpPr>
      <p:sp>
        <p:nvSpPr>
          <p:cNvPr id="348" name="Google Shape;348;p60"/>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Education platform. © 2025 Wix.com, Inc.</a:t>
            </a:r>
            <a:endParaRPr sz="105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9" name="Shape 109"/>
        <p:cNvGrpSpPr/>
        <p:nvPr/>
      </p:nvGrpSpPr>
      <p:grpSpPr>
        <a:xfrm>
          <a:off x="0" y="0"/>
          <a:ext cx="0" cy="0"/>
          <a:chOff x="0" y="0"/>
          <a:chExt cx="0" cy="0"/>
        </a:xfrm>
      </p:grpSpPr>
      <p:sp>
        <p:nvSpPr>
          <p:cNvPr id="110" name="Google Shape;110;p25"/>
          <p:cNvSpPr txBox="1"/>
          <p:nvPr>
            <p:ph type="title"/>
          </p:nvPr>
        </p:nvSpPr>
        <p:spPr>
          <a:xfrm>
            <a:off x="677100" y="0"/>
            <a:ext cx="47214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Clr>
                <a:schemeClr val="dk1"/>
              </a:buClr>
              <a:buSzPts val="1100"/>
              <a:buFont typeface="Arial"/>
              <a:buNone/>
            </a:pPr>
            <a:r>
              <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C48EF"/>
        </a:solidFill>
      </p:bgPr>
    </p:bg>
    <p:spTree>
      <p:nvGrpSpPr>
        <p:cNvPr id="114" name="Shape 114"/>
        <p:cNvGrpSpPr/>
        <p:nvPr/>
      </p:nvGrpSpPr>
      <p:grpSpPr>
        <a:xfrm>
          <a:off x="0" y="0"/>
          <a:ext cx="0" cy="0"/>
          <a:chOff x="0" y="0"/>
          <a:chExt cx="0" cy="0"/>
        </a:xfrm>
      </p:grpSpPr>
      <p:sp>
        <p:nvSpPr>
          <p:cNvPr id="115" name="Google Shape;115;p26"/>
          <p:cNvSpPr txBox="1"/>
          <p:nvPr>
            <p:ph type="title"/>
          </p:nvPr>
        </p:nvSpPr>
        <p:spPr>
          <a:xfrm>
            <a:off x="677100" y="0"/>
            <a:ext cx="73719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4800">
                <a:solidFill>
                  <a:srgbClr val="FFFFFF"/>
                </a:solidFill>
                <a:latin typeface="Wix Madefor Text"/>
                <a:ea typeface="Wix Madefor Text"/>
                <a:cs typeface="Wix Madefor Text"/>
                <a:sym typeface="Wix Madefor Text"/>
              </a:rPr>
              <a:t>What’s Velo?</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 name="Shape 119"/>
        <p:cNvGrpSpPr/>
        <p:nvPr/>
      </p:nvGrpSpPr>
      <p:grpSpPr>
        <a:xfrm>
          <a:off x="0" y="0"/>
          <a:ext cx="0" cy="0"/>
          <a:chOff x="0" y="0"/>
          <a:chExt cx="0" cy="0"/>
        </a:xfrm>
      </p:grpSpPr>
      <p:sp>
        <p:nvSpPr>
          <p:cNvPr id="120" name="Google Shape;120;p27"/>
          <p:cNvSpPr txBox="1"/>
          <p:nvPr>
            <p:ph type="title"/>
          </p:nvPr>
        </p:nvSpPr>
        <p:spPr>
          <a:xfrm>
            <a:off x="6337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is Velo?</a:t>
            </a:r>
            <a:endParaRPr b="1" sz="3200">
              <a:latin typeface="Wix Madefor Text"/>
              <a:ea typeface="Wix Madefor Text"/>
              <a:cs typeface="Wix Madefor Text"/>
              <a:sym typeface="Wix Madefor Text"/>
            </a:endParaRPr>
          </a:p>
        </p:txBody>
      </p:sp>
      <p:sp>
        <p:nvSpPr>
          <p:cNvPr id="121" name="Google Shape;121;p27"/>
          <p:cNvSpPr txBox="1"/>
          <p:nvPr/>
        </p:nvSpPr>
        <p:spPr>
          <a:xfrm>
            <a:off x="636675" y="1755475"/>
            <a:ext cx="4472700" cy="2663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sz="1800">
                <a:latin typeface="Wix Madefor Text"/>
                <a:ea typeface="Wix Madefor Text"/>
                <a:cs typeface="Wix Madefor Text"/>
                <a:sym typeface="Wix Madefor Text"/>
              </a:rPr>
              <a:t>Velo is Wix’s coding platform that lets you customize your site even more than the Wix editor itself, invent cool ways to interact with your site, and take your ideas to the max.</a:t>
            </a:r>
            <a:endParaRPr sz="1800">
              <a:latin typeface="Wix Madefor Text"/>
              <a:ea typeface="Wix Madefor Text"/>
              <a:cs typeface="Wix Madefor Text"/>
              <a:sym typeface="Wix Madefor Text"/>
            </a:endParaRPr>
          </a:p>
        </p:txBody>
      </p:sp>
      <p:pic>
        <p:nvPicPr>
          <p:cNvPr id="122" name="Google Shape;122;p27"/>
          <p:cNvPicPr preferRelativeResize="0"/>
          <p:nvPr/>
        </p:nvPicPr>
        <p:blipFill>
          <a:blip r:embed="rId3">
            <a:alphaModFix/>
          </a:blip>
          <a:stretch>
            <a:fillRect/>
          </a:stretch>
        </p:blipFill>
        <p:spPr>
          <a:xfrm>
            <a:off x="5565787" y="0"/>
            <a:ext cx="2997797"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6" name="Shape 126"/>
        <p:cNvGrpSpPr/>
        <p:nvPr/>
      </p:nvGrpSpPr>
      <p:grpSpPr>
        <a:xfrm>
          <a:off x="0" y="0"/>
          <a:ext cx="0" cy="0"/>
          <a:chOff x="0" y="0"/>
          <a:chExt cx="0" cy="0"/>
        </a:xfrm>
      </p:grpSpPr>
      <p:sp>
        <p:nvSpPr>
          <p:cNvPr id="127" name="Google Shape;127;p28"/>
          <p:cNvSpPr txBox="1"/>
          <p:nvPr>
            <p:ph type="title"/>
          </p:nvPr>
        </p:nvSpPr>
        <p:spPr>
          <a:xfrm>
            <a:off x="4813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is Velo?</a:t>
            </a:r>
            <a:endParaRPr b="1" sz="3200">
              <a:latin typeface="Wix Madefor Text"/>
              <a:ea typeface="Wix Madefor Text"/>
              <a:cs typeface="Wix Madefor Text"/>
              <a:sym typeface="Wix Madefor Text"/>
            </a:endParaRPr>
          </a:p>
        </p:txBody>
      </p:sp>
      <p:sp>
        <p:nvSpPr>
          <p:cNvPr id="128" name="Google Shape;128;p28"/>
          <p:cNvSpPr txBox="1"/>
          <p:nvPr/>
        </p:nvSpPr>
        <p:spPr>
          <a:xfrm>
            <a:off x="484275" y="1755475"/>
            <a:ext cx="4776900" cy="2663400"/>
          </a:xfrm>
          <a:prstGeom prst="rect">
            <a:avLst/>
          </a:prstGeom>
          <a:noFill/>
          <a:ln>
            <a:noFill/>
          </a:ln>
        </p:spPr>
        <p:txBody>
          <a:bodyPr anchorCtr="0" anchor="t" bIns="91425" lIns="91425" spcFirstLastPara="1" rIns="91425" wrap="square" tIns="91425">
            <a:noAutofit/>
          </a:bodyPr>
          <a:lstStyle/>
          <a:p>
            <a:pPr indent="-342900" lvl="0" marL="457200" rtl="0" algn="l">
              <a:lnSpc>
                <a:spcPct val="130000"/>
              </a:lnSpc>
              <a:spcBef>
                <a:spcPts val="0"/>
              </a:spcBef>
              <a:spcAft>
                <a:spcPts val="0"/>
              </a:spcAft>
              <a:buSzPts val="1800"/>
              <a:buFont typeface="Wix Madefor Text"/>
              <a:buChar char="●"/>
            </a:pPr>
            <a:r>
              <a:rPr b="1" lang="en" sz="1800">
                <a:latin typeface="Wix Madefor Text"/>
                <a:ea typeface="Wix Madefor Text"/>
                <a:cs typeface="Wix Madefor Text"/>
                <a:sym typeface="Wix Madefor Text"/>
              </a:rPr>
              <a:t>Editor</a:t>
            </a:r>
            <a:r>
              <a:rPr lang="en" sz="1800">
                <a:latin typeface="Wix Madefor Text"/>
                <a:ea typeface="Wix Madefor Text"/>
                <a:cs typeface="Wix Madefor Text"/>
                <a:sym typeface="Wix Madefor Text"/>
              </a:rPr>
              <a:t>: focuses on the What and Where of creating your site (what are its parts, and what does it look like)</a:t>
            </a:r>
            <a:endParaRPr sz="1800">
              <a:latin typeface="Wix Madefor Text"/>
              <a:ea typeface="Wix Madefor Text"/>
              <a:cs typeface="Wix Madefor Text"/>
              <a:sym typeface="Wix Madefor Text"/>
            </a:endParaRPr>
          </a:p>
          <a:p>
            <a:pPr indent="-342900" lvl="0" marL="457200" rtl="0" algn="l">
              <a:lnSpc>
                <a:spcPct val="130000"/>
              </a:lnSpc>
              <a:spcBef>
                <a:spcPts val="1000"/>
              </a:spcBef>
              <a:spcAft>
                <a:spcPts val="0"/>
              </a:spcAft>
              <a:buSzPts val="1800"/>
              <a:buFont typeface="Wix Madefor Text"/>
              <a:buChar char="●"/>
            </a:pPr>
            <a:r>
              <a:rPr b="1" lang="en" sz="1800">
                <a:latin typeface="Wix Madefor Text"/>
                <a:ea typeface="Wix Madefor Text"/>
                <a:cs typeface="Wix Madefor Text"/>
                <a:sym typeface="Wix Madefor Text"/>
              </a:rPr>
              <a:t>Code</a:t>
            </a:r>
            <a:r>
              <a:rPr lang="en" sz="1800">
                <a:latin typeface="Wix Madefor Text"/>
                <a:ea typeface="Wix Madefor Text"/>
                <a:cs typeface="Wix Madefor Text"/>
                <a:sym typeface="Wix Madefor Text"/>
              </a:rPr>
              <a:t>: focuses on the When and How of creating your site (when things happen, and how you make them happen)</a:t>
            </a:r>
            <a:endParaRPr sz="1800">
              <a:latin typeface="Wix Madefor Text"/>
              <a:ea typeface="Wix Madefor Text"/>
              <a:cs typeface="Wix Madefor Text"/>
              <a:sym typeface="Wix Madefor Text"/>
            </a:endParaRPr>
          </a:p>
        </p:txBody>
      </p:sp>
      <p:pic>
        <p:nvPicPr>
          <p:cNvPr id="129" name="Google Shape;129;p28"/>
          <p:cNvPicPr preferRelativeResize="0"/>
          <p:nvPr/>
        </p:nvPicPr>
        <p:blipFill>
          <a:blip r:embed="rId3">
            <a:alphaModFix/>
          </a:blip>
          <a:stretch>
            <a:fillRect/>
          </a:stretch>
        </p:blipFill>
        <p:spPr>
          <a:xfrm>
            <a:off x="5565787" y="0"/>
            <a:ext cx="2997797"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3" name="Shape 133"/>
        <p:cNvGrpSpPr/>
        <p:nvPr/>
      </p:nvGrpSpPr>
      <p:grpSpPr>
        <a:xfrm>
          <a:off x="0" y="0"/>
          <a:ext cx="0" cy="0"/>
          <a:chOff x="0" y="0"/>
          <a:chExt cx="0" cy="0"/>
        </a:xfrm>
      </p:grpSpPr>
      <p:sp>
        <p:nvSpPr>
          <p:cNvPr id="134" name="Google Shape;134;p29"/>
          <p:cNvSpPr txBox="1"/>
          <p:nvPr>
            <p:ph type="title"/>
          </p:nvPr>
        </p:nvSpPr>
        <p:spPr>
          <a:xfrm>
            <a:off x="633750" y="980925"/>
            <a:ext cx="4608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can we create with Velo?</a:t>
            </a:r>
            <a:endParaRPr b="1" sz="3200">
              <a:latin typeface="Wix Madefor Text"/>
              <a:ea typeface="Wix Madefor Text"/>
              <a:cs typeface="Wix Madefor Text"/>
              <a:sym typeface="Wix Madefor Text"/>
            </a:endParaRPr>
          </a:p>
        </p:txBody>
      </p:sp>
      <p:sp>
        <p:nvSpPr>
          <p:cNvPr id="135" name="Google Shape;135;p29"/>
          <p:cNvSpPr txBox="1"/>
          <p:nvPr/>
        </p:nvSpPr>
        <p:spPr>
          <a:xfrm>
            <a:off x="633750" y="2287100"/>
            <a:ext cx="5174400" cy="2229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sz="1800">
                <a:latin typeface="Wix Madefor Text"/>
                <a:ea typeface="Wix Madefor Text"/>
                <a:cs typeface="Wix Madefor Text"/>
                <a:sym typeface="Wix Madefor Text"/>
              </a:rPr>
              <a:t>With Velo, we can add another layer of interaction to our site, and create new and playful interactions with our site visitors.</a:t>
            </a:r>
            <a:endParaRPr sz="1800">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sz="1800">
                <a:latin typeface="Wix Madefor Text"/>
                <a:ea typeface="Wix Madefor Text"/>
                <a:cs typeface="Wix Madefor Text"/>
                <a:sym typeface="Wix Madefor Text"/>
              </a:rPr>
              <a:t>Let’s take a look at a few examples...</a:t>
            </a:r>
            <a:endParaRPr sz="1800">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