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</p:sldIdLst>
  <p:sldSz cy="5143500" cx="9144000"/>
  <p:notesSz cx="6858000" cy="9144000"/>
  <p:embeddedFontLst>
    <p:embeddedFont>
      <p:font typeface="Wix Madefor Text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20" Type="http://schemas.openxmlformats.org/officeDocument/2006/relationships/slide" Target="slides/slide1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22" Type="http://schemas.openxmlformats.org/officeDocument/2006/relationships/slide" Target="slides/slide15.xml"/><Relationship Id="rId44" Type="http://schemas.openxmlformats.org/officeDocument/2006/relationships/slide" Target="slides/slide37.xml"/><Relationship Id="rId21" Type="http://schemas.openxmlformats.org/officeDocument/2006/relationships/slide" Target="slides/slide14.xml"/><Relationship Id="rId43" Type="http://schemas.openxmlformats.org/officeDocument/2006/relationships/slide" Target="slides/slide36.xml"/><Relationship Id="rId24" Type="http://schemas.openxmlformats.org/officeDocument/2006/relationships/slide" Target="slides/slide17.xml"/><Relationship Id="rId46" Type="http://schemas.openxmlformats.org/officeDocument/2006/relationships/font" Target="fonts/WixMadeforText-bold.fntdata"/><Relationship Id="rId23" Type="http://schemas.openxmlformats.org/officeDocument/2006/relationships/slide" Target="slides/slide16.xml"/><Relationship Id="rId45" Type="http://schemas.openxmlformats.org/officeDocument/2006/relationships/font" Target="fonts/WixMadeforText-regular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48" Type="http://schemas.openxmlformats.org/officeDocument/2006/relationships/font" Target="fonts/WixMadeforText-boldItalic.fntdata"/><Relationship Id="rId25" Type="http://schemas.openxmlformats.org/officeDocument/2006/relationships/slide" Target="slides/slide18.xml"/><Relationship Id="rId47" Type="http://schemas.openxmlformats.org/officeDocument/2006/relationships/font" Target="fonts/WixMadeforText-italic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slide" Target="slides/slide32.xml"/><Relationship Id="rId16" Type="http://schemas.openxmlformats.org/officeDocument/2006/relationships/slide" Target="slides/slide9.xml"/><Relationship Id="rId38" Type="http://schemas.openxmlformats.org/officeDocument/2006/relationships/slide" Target="slides/slide31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e30f08e186_0_2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e30f08e186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e30f08e186_0_2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e30f08e186_0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e30f08e186_0_2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e30f08e186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e30f08e186_0_2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e30f08e186_0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e30f08e186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e30f08e186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e30f08e186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e30f08e186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e30f08e186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e30f08e186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e30f08e186_0_3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e30f08e186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30f08e186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e30f08e186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e30f08e186_0_3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e30f08e186_0_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e30f08e186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e30f08e186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e30f08e186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e30f08e186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e30f08e186_0_4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e30f08e186_0_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e30f08e186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e30f08e186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30f08e186_0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30f08e186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30f08e186_0_4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30f08e186_0_4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30f08e186_0_4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30f08e186_0_4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e30f08e186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e30f08e186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e30f08e186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e30f08e186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e30f08e186_0_4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e30f08e186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AutoNum type="arabicPeriod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e13b3b557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e13b3b55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e30f08e186_0_4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e30f08e186_0_4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30f08e186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30f08e186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e30f08e186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e30f08e186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e30f08e186_0_5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e30f08e186_0_5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e13b3b5571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e13b3b5571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e13b3b557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e13b3b557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e30f08e186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e30f08e186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e30f08e18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e30f08e18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e30f08e18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e30f08e18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30f08e186_0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30f08e186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04: Variables and Input</a:t>
            </a:r>
            <a:endParaRPr sz="9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04: Variables and Input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Google Shape;63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" name="Google Shape;64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</a:t>
            </a: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04: Variables and Input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5" name="Google Shape;65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3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educati61.wixsite.com/code-guide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hyperlink" Target="https://www.wix.com/educati61/mywish-demo" TargetMode="External"/><Relationship Id="rId5" Type="http://schemas.openxmlformats.org/officeDocument/2006/relationships/image" Target="../media/image1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8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Variables &amp; Input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Development</a:t>
              </a:r>
              <a:endParaRPr b="1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7166" y="0"/>
            <a:ext cx="30948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/>
          <p:nvPr/>
        </p:nvSpPr>
        <p:spPr>
          <a:xfrm>
            <a:off x="-39275" y="3185550"/>
            <a:ext cx="85692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name        	// Define a variable</a:t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date        	// Define a variable</a:t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1" name="Google Shape;131;p27"/>
          <p:cNvSpPr/>
          <p:nvPr/>
        </p:nvSpPr>
        <p:spPr>
          <a:xfrm>
            <a:off x="4907950" y="735075"/>
            <a:ext cx="1764600" cy="160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7"/>
          <p:cNvSpPr txBox="1"/>
          <p:nvPr/>
        </p:nvSpPr>
        <p:spPr>
          <a:xfrm>
            <a:off x="5164475" y="180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date</a:t>
            </a:r>
            <a:endParaRPr/>
          </a:p>
        </p:txBody>
      </p:sp>
      <p:sp>
        <p:nvSpPr>
          <p:cNvPr id="133" name="Google Shape;133;p27"/>
          <p:cNvSpPr/>
          <p:nvPr/>
        </p:nvSpPr>
        <p:spPr>
          <a:xfrm>
            <a:off x="2221350" y="707075"/>
            <a:ext cx="1764600" cy="160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/>
        </p:nvSpPr>
        <p:spPr>
          <a:xfrm>
            <a:off x="2477875" y="152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name</a:t>
            </a:r>
            <a:endParaRPr/>
          </a:p>
        </p:txBody>
      </p:sp>
      <p:sp>
        <p:nvSpPr>
          <p:cNvPr id="135" name="Google Shape;135;p27"/>
          <p:cNvSpPr txBox="1"/>
          <p:nvPr/>
        </p:nvSpPr>
        <p:spPr>
          <a:xfrm>
            <a:off x="2221350" y="1234025"/>
            <a:ext cx="176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Juan</a:t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36" name="Google Shape;136;p27"/>
          <p:cNvSpPr txBox="1"/>
          <p:nvPr/>
        </p:nvSpPr>
        <p:spPr>
          <a:xfrm>
            <a:off x="4907950" y="1262025"/>
            <a:ext cx="176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Feb 22</a:t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37" name="Google Shape;137;p27"/>
          <p:cNvSpPr txBox="1"/>
          <p:nvPr/>
        </p:nvSpPr>
        <p:spPr>
          <a:xfrm>
            <a:off x="-39275" y="3185550"/>
            <a:ext cx="8687100" cy="1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date = ‘Feb 22’		// date </a:t>
            </a:r>
            <a:r>
              <a:rPr b="1"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gets</a:t>
            </a: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the value ‘Feb22’</a:t>
            </a:r>
            <a:endParaRPr/>
          </a:p>
        </p:txBody>
      </p:sp>
      <p:sp>
        <p:nvSpPr>
          <p:cNvPr id="138" name="Google Shape;138;p27"/>
          <p:cNvSpPr txBox="1"/>
          <p:nvPr/>
        </p:nvSpPr>
        <p:spPr>
          <a:xfrm>
            <a:off x="-39275" y="3185550"/>
            <a:ext cx="90405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name = ‘John’			// name </a:t>
            </a:r>
            <a:r>
              <a:rPr b="1"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gets</a:t>
            </a:r>
            <a:r>
              <a:rPr lang="en" sz="21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the value ‘Juan’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name = 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‘Juan’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 // Define a variable + value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grpSp>
        <p:nvGrpSpPr>
          <p:cNvPr id="144" name="Google Shape;144;p28"/>
          <p:cNvGrpSpPr/>
          <p:nvPr/>
        </p:nvGrpSpPr>
        <p:grpSpPr>
          <a:xfrm>
            <a:off x="2221350" y="152975"/>
            <a:ext cx="1764600" cy="2162100"/>
            <a:chOff x="2221350" y="152975"/>
            <a:chExt cx="1764600" cy="2162100"/>
          </a:xfrm>
        </p:grpSpPr>
        <p:sp>
          <p:nvSpPr>
            <p:cNvPr id="145" name="Google Shape;145;p28"/>
            <p:cNvSpPr/>
            <p:nvPr/>
          </p:nvSpPr>
          <p:spPr>
            <a:xfrm>
              <a:off x="2221350" y="707075"/>
              <a:ext cx="1764600" cy="1608000"/>
            </a:xfrm>
            <a:prstGeom prst="rect">
              <a:avLst/>
            </a:prstGeom>
            <a:solidFill>
              <a:srgbClr val="1F77FF"/>
            </a:solidFill>
            <a:ln cap="flat" cmpd="sng" w="9525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28"/>
            <p:cNvSpPr txBox="1"/>
            <p:nvPr/>
          </p:nvSpPr>
          <p:spPr>
            <a:xfrm>
              <a:off x="2477875" y="152975"/>
              <a:ext cx="1195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19050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rgbClr val="162D3D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name</a:t>
              </a:r>
              <a:endParaRPr/>
            </a:p>
          </p:txBody>
        </p:sp>
        <p:sp>
          <p:nvSpPr>
            <p:cNvPr id="147" name="Google Shape;147;p28"/>
            <p:cNvSpPr txBox="1"/>
            <p:nvPr/>
          </p:nvSpPr>
          <p:spPr>
            <a:xfrm>
              <a:off x="2221350" y="1234025"/>
              <a:ext cx="17646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4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Juan</a:t>
              </a:r>
              <a:endParaRPr b="1">
                <a:solidFill>
                  <a:srgbClr val="FFFFFF"/>
                </a:solidFill>
              </a:endParaRPr>
            </a:p>
          </p:txBody>
        </p:sp>
      </p:grpSp>
      <p:grpSp>
        <p:nvGrpSpPr>
          <p:cNvPr id="148" name="Google Shape;148;p28"/>
          <p:cNvGrpSpPr/>
          <p:nvPr/>
        </p:nvGrpSpPr>
        <p:grpSpPr>
          <a:xfrm>
            <a:off x="4907950" y="180975"/>
            <a:ext cx="1764600" cy="2162100"/>
            <a:chOff x="4907950" y="180975"/>
            <a:chExt cx="1764600" cy="2162100"/>
          </a:xfrm>
        </p:grpSpPr>
        <p:sp>
          <p:nvSpPr>
            <p:cNvPr id="149" name="Google Shape;149;p28"/>
            <p:cNvSpPr/>
            <p:nvPr/>
          </p:nvSpPr>
          <p:spPr>
            <a:xfrm>
              <a:off x="4907950" y="735075"/>
              <a:ext cx="1764600" cy="1608000"/>
            </a:xfrm>
            <a:prstGeom prst="rect">
              <a:avLst/>
            </a:prstGeom>
            <a:solidFill>
              <a:srgbClr val="1F77FF"/>
            </a:solidFill>
            <a:ln cap="flat" cmpd="sng" w="9525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28"/>
            <p:cNvSpPr txBox="1"/>
            <p:nvPr/>
          </p:nvSpPr>
          <p:spPr>
            <a:xfrm>
              <a:off x="5164475" y="180975"/>
              <a:ext cx="1195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19050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rgbClr val="162D3D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date</a:t>
              </a:r>
              <a:endParaRPr/>
            </a:p>
          </p:txBody>
        </p:sp>
        <p:sp>
          <p:nvSpPr>
            <p:cNvPr id="151" name="Google Shape;151;p28"/>
            <p:cNvSpPr txBox="1"/>
            <p:nvPr/>
          </p:nvSpPr>
          <p:spPr>
            <a:xfrm>
              <a:off x="4907950" y="1262025"/>
              <a:ext cx="17646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4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Feb 22</a:t>
              </a:r>
              <a:endParaRPr b="1">
                <a:solidFill>
                  <a:srgbClr val="FFFFFF"/>
                </a:solidFill>
              </a:endParaRPr>
            </a:p>
          </p:txBody>
        </p:sp>
      </p:grpSp>
      <p:sp>
        <p:nvSpPr>
          <p:cNvPr id="152" name="Google Shape;152;p28"/>
          <p:cNvSpPr txBox="1"/>
          <p:nvPr/>
        </p:nvSpPr>
        <p:spPr>
          <a:xfrm>
            <a:off x="0" y="3794150"/>
            <a:ext cx="9144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</a:t>
            </a: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et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date = ‘Feb 22’   // Define a variable + value</a:t>
            </a:r>
            <a:endParaRPr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name = ‘John’     // Define a variable + value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date = ‘Feb 22’   // Define a variable + value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console.log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(name)		// What will be printed?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grpSp>
        <p:nvGrpSpPr>
          <p:cNvPr id="158" name="Google Shape;158;p29"/>
          <p:cNvGrpSpPr/>
          <p:nvPr/>
        </p:nvGrpSpPr>
        <p:grpSpPr>
          <a:xfrm>
            <a:off x="2221350" y="152975"/>
            <a:ext cx="1764600" cy="2162100"/>
            <a:chOff x="2221350" y="152975"/>
            <a:chExt cx="1764600" cy="2162100"/>
          </a:xfrm>
        </p:grpSpPr>
        <p:sp>
          <p:nvSpPr>
            <p:cNvPr id="159" name="Google Shape;159;p29"/>
            <p:cNvSpPr/>
            <p:nvPr/>
          </p:nvSpPr>
          <p:spPr>
            <a:xfrm>
              <a:off x="2221350" y="707075"/>
              <a:ext cx="1764600" cy="1608000"/>
            </a:xfrm>
            <a:prstGeom prst="rect">
              <a:avLst/>
            </a:prstGeom>
            <a:solidFill>
              <a:srgbClr val="1F77FF"/>
            </a:solidFill>
            <a:ln cap="flat" cmpd="sng" w="9525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29"/>
            <p:cNvSpPr txBox="1"/>
            <p:nvPr/>
          </p:nvSpPr>
          <p:spPr>
            <a:xfrm>
              <a:off x="2477875" y="152975"/>
              <a:ext cx="1195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19050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rgbClr val="162D3D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name</a:t>
              </a:r>
              <a:endParaRPr/>
            </a:p>
          </p:txBody>
        </p:sp>
        <p:sp>
          <p:nvSpPr>
            <p:cNvPr id="161" name="Google Shape;161;p29"/>
            <p:cNvSpPr txBox="1"/>
            <p:nvPr/>
          </p:nvSpPr>
          <p:spPr>
            <a:xfrm>
              <a:off x="2221350" y="1234025"/>
              <a:ext cx="17646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4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Juan</a:t>
              </a:r>
              <a:endParaRPr b="1">
                <a:solidFill>
                  <a:srgbClr val="FFFFFF"/>
                </a:solidFill>
              </a:endParaRPr>
            </a:p>
          </p:txBody>
        </p:sp>
      </p:grpSp>
      <p:grpSp>
        <p:nvGrpSpPr>
          <p:cNvPr id="162" name="Google Shape;162;p29"/>
          <p:cNvGrpSpPr/>
          <p:nvPr/>
        </p:nvGrpSpPr>
        <p:grpSpPr>
          <a:xfrm>
            <a:off x="4907950" y="180975"/>
            <a:ext cx="1764600" cy="2162100"/>
            <a:chOff x="4907950" y="180975"/>
            <a:chExt cx="1764600" cy="2162100"/>
          </a:xfrm>
        </p:grpSpPr>
        <p:sp>
          <p:nvSpPr>
            <p:cNvPr id="163" name="Google Shape;163;p29"/>
            <p:cNvSpPr/>
            <p:nvPr/>
          </p:nvSpPr>
          <p:spPr>
            <a:xfrm>
              <a:off x="4907950" y="735075"/>
              <a:ext cx="1764600" cy="1608000"/>
            </a:xfrm>
            <a:prstGeom prst="rect">
              <a:avLst/>
            </a:prstGeom>
            <a:solidFill>
              <a:srgbClr val="1F77FF"/>
            </a:solidFill>
            <a:ln cap="flat" cmpd="sng" w="9525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29"/>
            <p:cNvSpPr txBox="1"/>
            <p:nvPr/>
          </p:nvSpPr>
          <p:spPr>
            <a:xfrm>
              <a:off x="5164475" y="180975"/>
              <a:ext cx="1195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19050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rgbClr val="162D3D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date</a:t>
              </a:r>
              <a:endParaRPr/>
            </a:p>
          </p:txBody>
        </p:sp>
        <p:sp>
          <p:nvSpPr>
            <p:cNvPr id="165" name="Google Shape;165;p29"/>
            <p:cNvSpPr txBox="1"/>
            <p:nvPr/>
          </p:nvSpPr>
          <p:spPr>
            <a:xfrm>
              <a:off x="4907950" y="1262025"/>
              <a:ext cx="17646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4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Feb 22</a:t>
              </a:r>
              <a:endParaRPr b="1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0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name = ‘Jenny’     // What happens now?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Courier New"/>
                <a:ea typeface="Courier New"/>
                <a:cs typeface="Courier New"/>
                <a:sym typeface="Courier New"/>
              </a:rPr>
              <a:t>console.log</a:t>
            </a: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(name)	// Prints: ?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1" name="Google Shape;171;p30"/>
          <p:cNvSpPr/>
          <p:nvPr/>
        </p:nvSpPr>
        <p:spPr>
          <a:xfrm>
            <a:off x="2221350" y="707075"/>
            <a:ext cx="1764600" cy="1608000"/>
          </a:xfrm>
          <a:prstGeom prst="rect">
            <a:avLst/>
          </a:prstGeom>
          <a:solidFill>
            <a:srgbClr val="1F77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30"/>
          <p:cNvSpPr txBox="1"/>
          <p:nvPr/>
        </p:nvSpPr>
        <p:spPr>
          <a:xfrm>
            <a:off x="2477875" y="152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name</a:t>
            </a:r>
            <a:endParaRPr/>
          </a:p>
        </p:txBody>
      </p:sp>
      <p:sp>
        <p:nvSpPr>
          <p:cNvPr id="173" name="Google Shape;173;p30"/>
          <p:cNvSpPr/>
          <p:nvPr/>
        </p:nvSpPr>
        <p:spPr>
          <a:xfrm>
            <a:off x="4907950" y="735075"/>
            <a:ext cx="1764600" cy="1608000"/>
          </a:xfrm>
          <a:prstGeom prst="rect">
            <a:avLst/>
          </a:prstGeom>
          <a:solidFill>
            <a:srgbClr val="1F77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30"/>
          <p:cNvSpPr txBox="1"/>
          <p:nvPr/>
        </p:nvSpPr>
        <p:spPr>
          <a:xfrm>
            <a:off x="5164475" y="180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date</a:t>
            </a:r>
            <a:endParaRPr/>
          </a:p>
        </p:txBody>
      </p:sp>
      <p:sp>
        <p:nvSpPr>
          <p:cNvPr id="175" name="Google Shape;175;p30"/>
          <p:cNvSpPr txBox="1"/>
          <p:nvPr/>
        </p:nvSpPr>
        <p:spPr>
          <a:xfrm>
            <a:off x="2221350" y="1234025"/>
            <a:ext cx="176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John</a:t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76" name="Google Shape;176;p30"/>
          <p:cNvSpPr txBox="1"/>
          <p:nvPr/>
        </p:nvSpPr>
        <p:spPr>
          <a:xfrm>
            <a:off x="4907950" y="1262025"/>
            <a:ext cx="1764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Feb 22</a:t>
            </a:r>
            <a:endParaRPr b="1">
              <a:solidFill>
                <a:srgbClr val="FFFFFF"/>
              </a:solidFill>
            </a:endParaRPr>
          </a:p>
        </p:txBody>
      </p:sp>
      <p:grpSp>
        <p:nvGrpSpPr>
          <p:cNvPr id="177" name="Google Shape;177;p30"/>
          <p:cNvGrpSpPr/>
          <p:nvPr/>
        </p:nvGrpSpPr>
        <p:grpSpPr>
          <a:xfrm>
            <a:off x="2221350" y="707075"/>
            <a:ext cx="1764600" cy="1608000"/>
            <a:chOff x="2373750" y="859475"/>
            <a:chExt cx="1764600" cy="1608000"/>
          </a:xfrm>
        </p:grpSpPr>
        <p:sp>
          <p:nvSpPr>
            <p:cNvPr id="178" name="Google Shape;178;p30"/>
            <p:cNvSpPr/>
            <p:nvPr/>
          </p:nvSpPr>
          <p:spPr>
            <a:xfrm>
              <a:off x="2373750" y="859475"/>
              <a:ext cx="1764600" cy="1608000"/>
            </a:xfrm>
            <a:prstGeom prst="rect">
              <a:avLst/>
            </a:prstGeom>
            <a:solidFill>
              <a:srgbClr val="1F77FF"/>
            </a:solidFill>
            <a:ln cap="flat" cmpd="sng" w="9525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30"/>
            <p:cNvSpPr txBox="1"/>
            <p:nvPr/>
          </p:nvSpPr>
          <p:spPr>
            <a:xfrm>
              <a:off x="2373750" y="1386425"/>
              <a:ext cx="17646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400">
                  <a:solidFill>
                    <a:srgbClr val="FFFFFF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Jenny</a:t>
              </a:r>
              <a:endParaRPr b="1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let name = ‘Jenny’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$w(‘#text1’).text = name 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</p:txBody>
      </p:sp>
      <p:grpSp>
        <p:nvGrpSpPr>
          <p:cNvPr id="185" name="Google Shape;185;p31"/>
          <p:cNvGrpSpPr/>
          <p:nvPr/>
        </p:nvGrpSpPr>
        <p:grpSpPr>
          <a:xfrm>
            <a:off x="263266" y="900550"/>
            <a:ext cx="618669" cy="1012357"/>
            <a:chOff x="2221491" y="180975"/>
            <a:chExt cx="618669" cy="1012357"/>
          </a:xfrm>
        </p:grpSpPr>
        <p:sp>
          <p:nvSpPr>
            <p:cNvPr id="186" name="Google Shape;186;p31"/>
            <p:cNvSpPr txBox="1"/>
            <p:nvPr/>
          </p:nvSpPr>
          <p:spPr>
            <a:xfrm>
              <a:off x="2221523" y="180975"/>
              <a:ext cx="6186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162D3D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name</a:t>
              </a:r>
              <a:endParaRPr sz="600"/>
            </a:p>
          </p:txBody>
        </p:sp>
        <p:grpSp>
          <p:nvGrpSpPr>
            <p:cNvPr id="187" name="Google Shape;187;p31"/>
            <p:cNvGrpSpPr/>
            <p:nvPr/>
          </p:nvGrpSpPr>
          <p:grpSpPr>
            <a:xfrm>
              <a:off x="2221491" y="499319"/>
              <a:ext cx="618669" cy="694013"/>
              <a:chOff x="2373750" y="859475"/>
              <a:chExt cx="1764600" cy="1608000"/>
            </a:xfrm>
          </p:grpSpPr>
          <p:sp>
            <p:nvSpPr>
              <p:cNvPr id="188" name="Google Shape;188;p31"/>
              <p:cNvSpPr/>
              <p:nvPr/>
            </p:nvSpPr>
            <p:spPr>
              <a:xfrm>
                <a:off x="2373750" y="859475"/>
                <a:ext cx="1764600" cy="1608000"/>
              </a:xfrm>
              <a:prstGeom prst="rect">
                <a:avLst/>
              </a:prstGeom>
              <a:solidFill>
                <a:srgbClr val="1F77FF"/>
              </a:solidFill>
              <a:ln cap="flat" cmpd="sng" w="9525">
                <a:solidFill>
                  <a:srgbClr val="1F77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400"/>
              </a:p>
            </p:txBody>
          </p:sp>
          <p:sp>
            <p:nvSpPr>
              <p:cNvPr id="189" name="Google Shape;189;p31"/>
              <p:cNvSpPr txBox="1"/>
              <p:nvPr/>
            </p:nvSpPr>
            <p:spPr>
              <a:xfrm>
                <a:off x="2373750" y="1253374"/>
                <a:ext cx="1764600" cy="82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FFFFFF"/>
                    </a:solidFill>
                    <a:latin typeface="Courier New"/>
                    <a:ea typeface="Courier New"/>
                    <a:cs typeface="Courier New"/>
                    <a:sym typeface="Courier New"/>
                  </a:rPr>
                  <a:t>Jenny</a:t>
                </a:r>
                <a:endParaRPr b="1" sz="6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0" name="Google Shape;190;p31"/>
          <p:cNvGrpSpPr/>
          <p:nvPr/>
        </p:nvGrpSpPr>
        <p:grpSpPr>
          <a:xfrm>
            <a:off x="1170925" y="718338"/>
            <a:ext cx="2857500" cy="1465150"/>
            <a:chOff x="2357500" y="744650"/>
            <a:chExt cx="2857500" cy="1465150"/>
          </a:xfrm>
        </p:grpSpPr>
        <p:pic>
          <p:nvPicPr>
            <p:cNvPr id="191" name="Google Shape;191;p31"/>
            <p:cNvPicPr preferRelativeResize="0"/>
            <p:nvPr/>
          </p:nvPicPr>
          <p:blipFill rotWithShape="1">
            <a:blip r:embed="rId3">
              <a:alphaModFix/>
            </a:blip>
            <a:srcRect b="0" l="0" r="0" t="9255"/>
            <a:stretch/>
          </p:blipFill>
          <p:spPr>
            <a:xfrm>
              <a:off x="2357500" y="1497125"/>
              <a:ext cx="2857500" cy="712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3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7500" y="744650"/>
              <a:ext cx="2857500" cy="7524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3" name="Google Shape;193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6575" y="821413"/>
            <a:ext cx="3086100" cy="1362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4" name="Google Shape;194;p31"/>
          <p:cNvCxnSpPr/>
          <p:nvPr/>
        </p:nvCxnSpPr>
        <p:spPr>
          <a:xfrm flipH="1" rot="10800000">
            <a:off x="4160175" y="1512800"/>
            <a:ext cx="1117800" cy="8400"/>
          </a:xfrm>
          <a:prstGeom prst="straightConnector1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-9825" y="-19625"/>
            <a:ext cx="3739800" cy="5143500"/>
          </a:xfrm>
          <a:prstGeom prst="rect">
            <a:avLst/>
          </a:prstGeom>
          <a:solidFill>
            <a:srgbClr val="6C48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32"/>
          <p:cNvSpPr txBox="1"/>
          <p:nvPr>
            <p:ph type="title"/>
          </p:nvPr>
        </p:nvSpPr>
        <p:spPr>
          <a:xfrm>
            <a:off x="513725" y="1999050"/>
            <a:ext cx="2862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Let’s review!</a:t>
            </a:r>
            <a:endParaRPr b="1" sz="32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1" name="Google Shape;201;p32"/>
          <p:cNvSpPr txBox="1"/>
          <p:nvPr/>
        </p:nvSpPr>
        <p:spPr>
          <a:xfrm>
            <a:off x="3968900" y="245400"/>
            <a:ext cx="4384500" cy="3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Defining and setting values for variables:</a:t>
            </a:r>
            <a:endParaRPr b="1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  name    = ‘John’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[varName] = [value]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Changing value of a variable:</a:t>
            </a:r>
            <a:endParaRPr b="1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name = ‘Jenny’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Using a Variable: </a:t>
            </a:r>
            <a:endParaRPr b="1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console.log(name)</a:t>
            </a:r>
            <a:endParaRPr sz="20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$w(‘#text1’).text = name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3"/>
          <p:cNvSpPr/>
          <p:nvPr/>
        </p:nvSpPr>
        <p:spPr>
          <a:xfrm>
            <a:off x="-9825" y="-19625"/>
            <a:ext cx="3739800" cy="5143500"/>
          </a:xfrm>
          <a:prstGeom prst="rect">
            <a:avLst/>
          </a:prstGeom>
          <a:solidFill>
            <a:srgbClr val="6C48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3"/>
          <p:cNvSpPr txBox="1"/>
          <p:nvPr>
            <p:ph type="title"/>
          </p:nvPr>
        </p:nvSpPr>
        <p:spPr>
          <a:xfrm>
            <a:off x="513725" y="1999050"/>
            <a:ext cx="2862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Naming Variables</a:t>
            </a:r>
            <a:endParaRPr b="1" sz="3200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8" name="Google Shape;208;p33"/>
          <p:cNvSpPr txBox="1"/>
          <p:nvPr/>
        </p:nvSpPr>
        <p:spPr>
          <a:xfrm>
            <a:off x="3959075" y="824550"/>
            <a:ext cx="4384500" cy="3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Give your variable a meaningful name (one that explains </a:t>
            </a:r>
            <a:r>
              <a:rPr b="1" lang="en" u="sng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b="1" lang="en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it is):</a:t>
            </a:r>
            <a:endParaRPr b="1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x = ‘John’         // Not great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name = ‘John’      // Better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 firstName = ‘John’ // Best</a:t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162D3D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* Remember camelCase? </a:t>
            </a:r>
            <a:endParaRPr sz="1300">
              <a:solidFill>
                <a:srgbClr val="162D3D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Concating Strings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5"/>
          <p:cNvSpPr txBox="1"/>
          <p:nvPr>
            <p:ph type="title"/>
          </p:nvPr>
        </p:nvSpPr>
        <p:spPr>
          <a:xfrm>
            <a:off x="484274" y="14281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string?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9" name="Google Shape;219;p35"/>
          <p:cNvSpPr txBox="1"/>
          <p:nvPr/>
        </p:nvSpPr>
        <p:spPr>
          <a:xfrm>
            <a:off x="484275" y="2306725"/>
            <a:ext cx="4472700" cy="21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 string is a sequence of characters (like a letter, word, or sentence).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6"/>
          <p:cNvSpPr txBox="1"/>
          <p:nvPr>
            <p:ph type="title"/>
          </p:nvPr>
        </p:nvSpPr>
        <p:spPr>
          <a:xfrm>
            <a:off x="560474" y="6661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Concating Strings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560475" y="1544725"/>
            <a:ext cx="5464200" cy="21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To </a:t>
            </a:r>
            <a:r>
              <a:rPr lang="en" sz="1800" u="sng">
                <a:latin typeface="Wix Madefor Text"/>
                <a:ea typeface="Wix Madefor Text"/>
                <a:cs typeface="Wix Madefor Text"/>
                <a:sym typeface="Wix Madefor Text"/>
              </a:rPr>
              <a:t>combine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two strings together into one string (to “concat” them), you can use a plus + sign.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Two things to keep in mind: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Pay special attention to spaces at the beginning or end of the string.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Connect 2 or more strings, with + between each pair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/>
          <p:nvPr>
            <p:ph type="title"/>
          </p:nvPr>
        </p:nvSpPr>
        <p:spPr>
          <a:xfrm>
            <a:off x="521238" y="4319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9"/>
          <p:cNvSpPr txBox="1"/>
          <p:nvPr/>
        </p:nvSpPr>
        <p:spPr>
          <a:xfrm>
            <a:off x="521250" y="1269500"/>
            <a:ext cx="7581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variable is a container where we can save different values.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 we define, set, and change the values of variables?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different variable types?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can we communicate with our visitors through Text Input Elements?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 can concat (join) strings to each other with a + sign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>
            <p:ph type="title"/>
          </p:nvPr>
        </p:nvSpPr>
        <p:spPr>
          <a:xfrm>
            <a:off x="560474" y="6661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Let’s look at examples: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1" name="Google Shape;231;p37"/>
          <p:cNvSpPr txBox="1"/>
          <p:nvPr/>
        </p:nvSpPr>
        <p:spPr>
          <a:xfrm>
            <a:off x="0" y="2218375"/>
            <a:ext cx="8559300" cy="29253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$w('#text1').text = 'Hey' + 'there'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$w('#text2').text = 'Hey ' + 'there'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$w('#text3').text = 'Hey' + ' ' + ' there'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ourier New"/>
                <a:ea typeface="Courier New"/>
                <a:cs typeface="Courier New"/>
                <a:sym typeface="Courier New"/>
              </a:rPr>
              <a:t>$w('#text4').text = 'Hey ' + 'there ' + '!'</a:t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2" name="Google Shape;232;p37"/>
          <p:cNvSpPr txBox="1"/>
          <p:nvPr/>
        </p:nvSpPr>
        <p:spPr>
          <a:xfrm>
            <a:off x="560475" y="1528513"/>
            <a:ext cx="466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the </a:t>
            </a:r>
            <a:r>
              <a:rPr lang="en" u="sng">
                <a:solidFill>
                  <a:schemeClr val="hlink"/>
                </a:solidFill>
                <a:latin typeface="Wix Madefor Text"/>
                <a:ea typeface="Wix Madefor Text"/>
                <a:cs typeface="Wix Madefor Text"/>
                <a:sym typeface="Wix Madefor Text"/>
                <a:hlinkClick r:id="rId3"/>
              </a:rPr>
              <a:t>code guide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to see these in action...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8"/>
          <p:cNvSpPr txBox="1"/>
          <p:nvPr>
            <p:ph type="title"/>
          </p:nvPr>
        </p:nvSpPr>
        <p:spPr>
          <a:xfrm>
            <a:off x="521200" y="234250"/>
            <a:ext cx="7694700" cy="15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happens when we use variables with concating strings?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8" name="Google Shape;238;p38"/>
          <p:cNvSpPr txBox="1"/>
          <p:nvPr/>
        </p:nvSpPr>
        <p:spPr>
          <a:xfrm>
            <a:off x="521200" y="1624000"/>
            <a:ext cx="54642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 will #text1 show after this code is run?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9" name="Google Shape;239;p38"/>
          <p:cNvSpPr txBox="1"/>
          <p:nvPr/>
        </p:nvSpPr>
        <p:spPr>
          <a:xfrm>
            <a:off x="0" y="2414700"/>
            <a:ext cx="8559300" cy="272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firstName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'Old Friend'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timeOfDay =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 'morning'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​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'Good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timeOfDay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',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firstName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'!'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5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9"/>
          <p:cNvSpPr txBox="1"/>
          <p:nvPr>
            <p:ph type="title"/>
          </p:nvPr>
        </p:nvSpPr>
        <p:spPr>
          <a:xfrm>
            <a:off x="521200" y="234250"/>
            <a:ext cx="7694700" cy="15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happens when we use variables with concating strings?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5" name="Google Shape;245;p39"/>
          <p:cNvSpPr txBox="1"/>
          <p:nvPr/>
        </p:nvSpPr>
        <p:spPr>
          <a:xfrm>
            <a:off x="521200" y="1624000"/>
            <a:ext cx="54642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What will #text1 show after this code is run?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6" name="Google Shape;246;p39"/>
          <p:cNvSpPr txBox="1"/>
          <p:nvPr/>
        </p:nvSpPr>
        <p:spPr>
          <a:xfrm>
            <a:off x="0" y="2414700"/>
            <a:ext cx="8559300" cy="272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firstName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'Old Friend'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timeOfDay =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 'morning'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​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'Good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timeOfDay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',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firstName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'!'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5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47" name="Google Shape;247;p39"/>
          <p:cNvSpPr/>
          <p:nvPr/>
        </p:nvSpPr>
        <p:spPr>
          <a:xfrm>
            <a:off x="4461400" y="4476175"/>
            <a:ext cx="1447800" cy="4218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48" name="Google Shape;248;p39"/>
          <p:cNvCxnSpPr/>
          <p:nvPr/>
        </p:nvCxnSpPr>
        <p:spPr>
          <a:xfrm>
            <a:off x="4183750" y="2866975"/>
            <a:ext cx="842100" cy="1609200"/>
          </a:xfrm>
          <a:prstGeom prst="straightConnector1">
            <a:avLst/>
          </a:prstGeom>
          <a:noFill/>
          <a:ln cap="flat" cmpd="sng" w="28575">
            <a:solidFill>
              <a:srgbClr val="1F77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49" name="Google Shape;249;p39"/>
          <p:cNvSpPr/>
          <p:nvPr/>
        </p:nvSpPr>
        <p:spPr>
          <a:xfrm>
            <a:off x="1875200" y="4476175"/>
            <a:ext cx="1447800" cy="4218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50" name="Google Shape;250;p39"/>
          <p:cNvCxnSpPr/>
          <p:nvPr/>
        </p:nvCxnSpPr>
        <p:spPr>
          <a:xfrm flipH="1">
            <a:off x="3170550" y="3431650"/>
            <a:ext cx="300600" cy="1005000"/>
          </a:xfrm>
          <a:prstGeom prst="straightConnector1">
            <a:avLst/>
          </a:prstGeom>
          <a:noFill/>
          <a:ln cap="flat" cmpd="sng" w="28575">
            <a:solidFill>
              <a:srgbClr val="1F77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0"/>
          <p:cNvSpPr txBox="1"/>
          <p:nvPr>
            <p:ph type="title"/>
          </p:nvPr>
        </p:nvSpPr>
        <p:spPr>
          <a:xfrm>
            <a:off x="521200" y="234250"/>
            <a:ext cx="7056600" cy="15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will #text1 show after this code is run?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6" name="Google Shape;256;p40"/>
          <p:cNvSpPr txBox="1"/>
          <p:nvPr/>
        </p:nvSpPr>
        <p:spPr>
          <a:xfrm>
            <a:off x="521200" y="1624000"/>
            <a:ext cx="54642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Answer: Good morning, Old Friend!</a:t>
            </a:r>
            <a:endParaRPr b="1" sz="18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b="1" sz="18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7" name="Google Shape;257;p40"/>
          <p:cNvSpPr txBox="1"/>
          <p:nvPr/>
        </p:nvSpPr>
        <p:spPr>
          <a:xfrm>
            <a:off x="0" y="2414700"/>
            <a:ext cx="8559300" cy="272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firstName =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'Old Friend'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let timeOfDay =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 'morning'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​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'#text1'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).text =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'Good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timeOfDay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', '</a:t>
            </a: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 + firstName + </a:t>
            </a:r>
            <a:r>
              <a:rPr lang="en" sz="1800">
                <a:solidFill>
                  <a:srgbClr val="A22EBF"/>
                </a:solidFill>
                <a:latin typeface="Courier New"/>
                <a:ea typeface="Courier New"/>
                <a:cs typeface="Courier New"/>
                <a:sym typeface="Courier New"/>
              </a:rPr>
              <a:t>'!'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5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2865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4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922675" y="1010425"/>
            <a:ext cx="6567099" cy="37254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63" name="Google Shape;263;p4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2676" y="1183002"/>
            <a:ext cx="6567101" cy="3552899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41"/>
          <p:cNvSpPr txBox="1"/>
          <p:nvPr>
            <p:ph type="title"/>
          </p:nvPr>
        </p:nvSpPr>
        <p:spPr>
          <a:xfrm>
            <a:off x="521200" y="234250"/>
            <a:ext cx="7547400" cy="15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does this look like on a site?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2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Text Inputs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3"/>
          <p:cNvSpPr txBox="1"/>
          <p:nvPr>
            <p:ph type="title"/>
          </p:nvPr>
        </p:nvSpPr>
        <p:spPr>
          <a:xfrm>
            <a:off x="484274" y="5899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input elements?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5" name="Google Shape;275;p43"/>
          <p:cNvSpPr txBox="1"/>
          <p:nvPr/>
        </p:nvSpPr>
        <p:spPr>
          <a:xfrm>
            <a:off x="484275" y="1468525"/>
            <a:ext cx="4600200" cy="27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Input elements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on your site offer ways for your site visitors to tell you something – like a in questionnaire or contact form.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There are many types of inputs, but we’ll start with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 text input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, which is a box where your visitors can type their answer, and you can use it with code to create things on the site.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76" name="Google Shape;276;p43"/>
          <p:cNvPicPr preferRelativeResize="0"/>
          <p:nvPr/>
        </p:nvPicPr>
        <p:blipFill rotWithShape="1">
          <a:blip r:embed="rId3">
            <a:alphaModFix/>
          </a:blip>
          <a:srcRect b="0" l="0" r="0" t="3128"/>
          <a:stretch/>
        </p:blipFill>
        <p:spPr>
          <a:xfrm>
            <a:off x="5746425" y="1667325"/>
            <a:ext cx="2459650" cy="243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4"/>
          <p:cNvSpPr txBox="1"/>
          <p:nvPr/>
        </p:nvSpPr>
        <p:spPr>
          <a:xfrm>
            <a:off x="0" y="3641675"/>
            <a:ext cx="8559300" cy="1501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“#input1”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       	// Text Input box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9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“#input2”</a:t>
            </a:r>
            <a:r>
              <a:rPr lang="en" sz="19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			// Text Input box</a:t>
            </a:r>
            <a:endParaRPr sz="19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82" name="Google Shape;28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7557" y="637050"/>
            <a:ext cx="329565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8032" y="1690475"/>
            <a:ext cx="3314700" cy="80962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4"/>
          <p:cNvSpPr txBox="1"/>
          <p:nvPr/>
        </p:nvSpPr>
        <p:spPr>
          <a:xfrm>
            <a:off x="447350" y="568325"/>
            <a:ext cx="4440900" cy="27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Like all other elements on the page, we can use $w to call individual input boxes and code them to perform in different ways or respond to different inputs.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For example, this code shows how to select two input boxes (1 and 2):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5"/>
          <p:cNvSpPr txBox="1"/>
          <p:nvPr>
            <p:ph type="title"/>
          </p:nvPr>
        </p:nvSpPr>
        <p:spPr>
          <a:xfrm>
            <a:off x="521200" y="234250"/>
            <a:ext cx="7056600" cy="15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can we do with inputs?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0" name="Google Shape;290;p45"/>
          <p:cNvSpPr txBox="1"/>
          <p:nvPr/>
        </p:nvSpPr>
        <p:spPr>
          <a:xfrm>
            <a:off x="0" y="2414700"/>
            <a:ext cx="8559300" cy="272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Main Property: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“#input1”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.value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  // What is in the input now? 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// Main event handler: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“#input1”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r>
              <a:rPr b="1"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.onInput()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// Called every time a letter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           // is changed</a:t>
            </a:r>
            <a:endParaRPr sz="15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91" name="Google Shape;29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682" y="1075075"/>
            <a:ext cx="3295650" cy="87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6"/>
          <p:cNvSpPr txBox="1"/>
          <p:nvPr>
            <p:ph type="title"/>
          </p:nvPr>
        </p:nvSpPr>
        <p:spPr>
          <a:xfrm>
            <a:off x="494012" y="234250"/>
            <a:ext cx="6360300" cy="14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Coding more than one input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7" name="Google Shape;297;p46"/>
          <p:cNvSpPr txBox="1"/>
          <p:nvPr/>
        </p:nvSpPr>
        <p:spPr>
          <a:xfrm>
            <a:off x="0" y="2414700"/>
            <a:ext cx="8559300" cy="2728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“#input1”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).onInput(() =&gt;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// Do something when value changes.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$w(</a:t>
            </a:r>
            <a:r>
              <a:rPr lang="en" sz="1600">
                <a:solidFill>
                  <a:srgbClr val="D0427D"/>
                </a:solidFill>
                <a:latin typeface="Courier New"/>
                <a:ea typeface="Courier New"/>
                <a:cs typeface="Courier New"/>
                <a:sym typeface="Courier New"/>
              </a:rPr>
              <a:t>“#input1, #input2, #input3”</a:t>
            </a: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).onInput(() =&gt; {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	// Do something every time any of the values changes </a:t>
            </a:r>
            <a:endParaRPr sz="16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})</a:t>
            </a:r>
            <a:endParaRPr sz="13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98" name="Google Shape;298;p46"/>
          <p:cNvPicPr preferRelativeResize="0"/>
          <p:nvPr/>
        </p:nvPicPr>
        <p:blipFill rotWithShape="1">
          <a:blip r:embed="rId3">
            <a:alphaModFix/>
          </a:blip>
          <a:srcRect b="0" l="0" r="0" t="7612"/>
          <a:stretch/>
        </p:blipFill>
        <p:spPr>
          <a:xfrm>
            <a:off x="450025" y="1338266"/>
            <a:ext cx="2383996" cy="585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46"/>
          <p:cNvPicPr preferRelativeResize="0"/>
          <p:nvPr/>
        </p:nvPicPr>
        <p:blipFill rotWithShape="1">
          <a:blip r:embed="rId4">
            <a:alphaModFix/>
          </a:blip>
          <a:srcRect b="0" l="0" r="0" t="3966"/>
          <a:stretch/>
        </p:blipFill>
        <p:spPr>
          <a:xfrm>
            <a:off x="3082694" y="1361475"/>
            <a:ext cx="2397787" cy="56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29153" y="1361474"/>
            <a:ext cx="2380122" cy="562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/>
          <p:nvPr>
            <p:ph type="title"/>
          </p:nvPr>
        </p:nvSpPr>
        <p:spPr>
          <a:xfrm>
            <a:off x="673654" y="584325"/>
            <a:ext cx="42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 Concepts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20"/>
          <p:cNvSpPr txBox="1"/>
          <p:nvPr/>
        </p:nvSpPr>
        <p:spPr>
          <a:xfrm>
            <a:off x="673650" y="1421900"/>
            <a:ext cx="60594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Variable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a container used for different values.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Text Input Element (Velo)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String concat with + (JS)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7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Debugging Tips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8"/>
          <p:cNvSpPr txBox="1"/>
          <p:nvPr>
            <p:ph type="title"/>
          </p:nvPr>
        </p:nvSpPr>
        <p:spPr>
          <a:xfrm>
            <a:off x="484274" y="4375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 few tips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11" name="Google Shape;311;p48"/>
          <p:cNvSpPr txBox="1"/>
          <p:nvPr/>
        </p:nvSpPr>
        <p:spPr>
          <a:xfrm>
            <a:off x="484275" y="1316125"/>
            <a:ext cx="7290000" cy="3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 red line means an error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Light gray means that this variable is not in use anywhere in the code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Wix Madefor Text"/>
              <a:buChar char="●"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Use auto-complete! This will make coding a much faster process.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Wix Madefor Text"/>
              <a:buChar char="●"/>
            </a:pPr>
            <a:r>
              <a:rPr lang="en" sz="1800">
                <a:latin typeface="Courier New"/>
                <a:ea typeface="Courier New"/>
                <a:cs typeface="Courier New"/>
                <a:sym typeface="Courier New"/>
              </a:rPr>
              <a:t>console.log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is a helpful way to check that the code is doing what you expect it to; check out what your code is printing in the console.log to see if it’s working the way you want it to.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9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Properties and assigning values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0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My Wish / Variables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22" name="Google Shape;322;p5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281100" y="1150175"/>
            <a:ext cx="5948701" cy="33599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323" name="Google Shape;323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1100" y="1291800"/>
            <a:ext cx="5948698" cy="321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1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Time to celebrate! 🎉🎉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2"/>
          <p:cNvSpPr txBox="1"/>
          <p:nvPr>
            <p:ph type="title"/>
          </p:nvPr>
        </p:nvSpPr>
        <p:spPr>
          <a:xfrm>
            <a:off x="673675" y="909125"/>
            <a:ext cx="7179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Reflecting together: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34" name="Google Shape;334;p52"/>
          <p:cNvSpPr txBox="1"/>
          <p:nvPr/>
        </p:nvSpPr>
        <p:spPr>
          <a:xfrm>
            <a:off x="673675" y="1888600"/>
            <a:ext cx="6882900" cy="20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Work in pairs to share what you created with a partner. Ask each other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something you're proud of with your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something you struggled with and/or want to learn more about?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something you’re proud of so far in this course?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3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4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C48E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3"/>
          <p:cNvSpPr txBox="1"/>
          <p:nvPr>
            <p:ph type="title"/>
          </p:nvPr>
        </p:nvSpPr>
        <p:spPr>
          <a:xfrm>
            <a:off x="677100" y="0"/>
            <a:ext cx="7371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Variables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type="title"/>
          </p:nvPr>
        </p:nvSpPr>
        <p:spPr>
          <a:xfrm>
            <a:off x="481349" y="980925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How much can you remember?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4"/>
          <p:cNvSpPr txBox="1"/>
          <p:nvPr/>
        </p:nvSpPr>
        <p:spPr>
          <a:xfrm>
            <a:off x="484275" y="2306725"/>
            <a:ext cx="4472700" cy="21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Let’s read a list together — how much can you remember?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 txBox="1"/>
          <p:nvPr>
            <p:ph type="title"/>
          </p:nvPr>
        </p:nvSpPr>
        <p:spPr>
          <a:xfrm>
            <a:off x="484274" y="970950"/>
            <a:ext cx="56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variable?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5"/>
          <p:cNvSpPr txBox="1"/>
          <p:nvPr/>
        </p:nvSpPr>
        <p:spPr>
          <a:xfrm>
            <a:off x="484275" y="1849525"/>
            <a:ext cx="4472700" cy="21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A variable is a container where we can save different values. You can also think about variables as notepads, where you are storing information to be used later.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When do we need variables? When we want to save information. 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 txBox="1"/>
          <p:nvPr/>
        </p:nvSpPr>
        <p:spPr>
          <a:xfrm>
            <a:off x="0" y="3175750"/>
            <a:ext cx="8559300" cy="196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name        // Define a variable</a:t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21" name="Google Shape;121;p26"/>
          <p:cNvSpPr/>
          <p:nvPr/>
        </p:nvSpPr>
        <p:spPr>
          <a:xfrm>
            <a:off x="2221350" y="707075"/>
            <a:ext cx="1764600" cy="160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6"/>
          <p:cNvSpPr txBox="1"/>
          <p:nvPr/>
        </p:nvSpPr>
        <p:spPr>
          <a:xfrm>
            <a:off x="2477875" y="152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name</a:t>
            </a:r>
            <a:endParaRPr/>
          </a:p>
        </p:txBody>
      </p:sp>
      <p:sp>
        <p:nvSpPr>
          <p:cNvPr id="123" name="Google Shape;123;p26"/>
          <p:cNvSpPr/>
          <p:nvPr/>
        </p:nvSpPr>
        <p:spPr>
          <a:xfrm>
            <a:off x="4907950" y="735075"/>
            <a:ext cx="1764600" cy="1608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6"/>
          <p:cNvSpPr txBox="1"/>
          <p:nvPr/>
        </p:nvSpPr>
        <p:spPr>
          <a:xfrm>
            <a:off x="5164475" y="180975"/>
            <a:ext cx="11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905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date</a:t>
            </a:r>
            <a:endParaRPr/>
          </a:p>
        </p:txBody>
      </p:sp>
      <p:sp>
        <p:nvSpPr>
          <p:cNvPr id="125" name="Google Shape;125;p26"/>
          <p:cNvSpPr txBox="1"/>
          <p:nvPr/>
        </p:nvSpPr>
        <p:spPr>
          <a:xfrm>
            <a:off x="0" y="3175750"/>
            <a:ext cx="8559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162D3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6477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let</a:t>
            </a:r>
            <a:r>
              <a:rPr lang="en" sz="2400">
                <a:solidFill>
                  <a:srgbClr val="162D3D"/>
                </a:solidFill>
                <a:latin typeface="Courier New"/>
                <a:ea typeface="Courier New"/>
                <a:cs typeface="Courier New"/>
                <a:sym typeface="Courier New"/>
              </a:rPr>
              <a:t> date        // Define a variable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