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4"/>
    <p:sldMasterId id="2147483663" r:id="rId5"/>
    <p:sldMasterId id="2147483664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</p:sldIdLst>
  <p:sldSz cy="5143500" cx="9144000"/>
  <p:notesSz cx="6858000" cy="9144000"/>
  <p:embeddedFontLst>
    <p:embeddedFont>
      <p:font typeface="Helvetica Neue"/>
      <p:regular r:id="rId48"/>
      <p:bold r:id="rId49"/>
      <p:italic r:id="rId50"/>
      <p:boldItalic r:id="rId51"/>
    </p:embeddedFont>
    <p:embeddedFont>
      <p:font typeface="Wix Madefor Text"/>
      <p:regular r:id="rId52"/>
      <p:bold r:id="rId53"/>
      <p:italic r:id="rId54"/>
      <p:boldItalic r:id="rId5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48" Type="http://schemas.openxmlformats.org/officeDocument/2006/relationships/font" Target="fonts/HelveticaNeue-regular.fntdata"/><Relationship Id="rId47" Type="http://schemas.openxmlformats.org/officeDocument/2006/relationships/slide" Target="slides/slide40.xml"/><Relationship Id="rId49" Type="http://schemas.openxmlformats.org/officeDocument/2006/relationships/font" Target="fonts/HelveticaNeue-bold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font" Target="fonts/HelveticaNeue-boldItalic.fntdata"/><Relationship Id="rId50" Type="http://schemas.openxmlformats.org/officeDocument/2006/relationships/font" Target="fonts/HelveticaNeue-italic.fntdata"/><Relationship Id="rId53" Type="http://schemas.openxmlformats.org/officeDocument/2006/relationships/font" Target="fonts/WixMadeforText-bold.fntdata"/><Relationship Id="rId52" Type="http://schemas.openxmlformats.org/officeDocument/2006/relationships/font" Target="fonts/WixMadeforText-regular.fntdata"/><Relationship Id="rId11" Type="http://schemas.openxmlformats.org/officeDocument/2006/relationships/slide" Target="slides/slide4.xml"/><Relationship Id="rId55" Type="http://schemas.openxmlformats.org/officeDocument/2006/relationships/font" Target="fonts/WixMadeforText-boldItalic.fntdata"/><Relationship Id="rId10" Type="http://schemas.openxmlformats.org/officeDocument/2006/relationships/slide" Target="slides/slide3.xml"/><Relationship Id="rId54" Type="http://schemas.openxmlformats.org/officeDocument/2006/relationships/font" Target="fonts/WixMadeforText-italic.fntdata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a945c11411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a945c11411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e3108ba3a9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e3108ba3a9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e3108ba3a9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e3108ba3a9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e3108ba3a9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e3108ba3a9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e3108ba3a9_0_1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e3108ba3a9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e3108ba3a9_0_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e3108ba3a9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e3108ba3a9_0_1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e3108ba3a9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e3108ba3a9_0_1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e3108ba3a9_0_1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3108ba3a9_0_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3108ba3a9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e3108ba3a9_0_2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e3108ba3a9_0_2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e3108ba3a9_0_2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e3108ba3a9_0_2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a93403c159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a93403c159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e3108ba3a9_0_2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e3108ba3a9_0_2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e51a1d5b4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e51a1d5b4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e51a1d5b4b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e51a1d5b4b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e51a1d5b4b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e51a1d5b4b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e51a1d5b4b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e51a1d5b4b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e51a1d5b4b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e51a1d5b4b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e51a1d5b4b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e51a1d5b4b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e51a1d5b4b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e51a1d5b4b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e51a1d5b4b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e51a1d5b4b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e51a1d5b4b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e51a1d5b4b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e13b3b5571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e13b3b5571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e51a1d5b4b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e51a1d5b4b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e51a1d5b4b_0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e51a1d5b4b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e51a1d5b4b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e51a1d5b4b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e51a1d5b4b_0_1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e51a1d5b4b_0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e51a1d5b4b_0_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e51a1d5b4b_0_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a93403c159_0_4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a93403c159_0_4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e51a1d5b4b_0_1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e51a1d5b4b_0_1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a93403c159_0_4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a93403c159_0_4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e51a1d5b4b_0_2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e51a1d5b4b_0_2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e13b3b5571_0_4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e13b3b5571_0_4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a93403c159_0_2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a93403c159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e13b3b5571_0_4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e13b3b5571_0_4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a93403c159_0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a93403c159_0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e3108ba3a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e3108ba3a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e3108ba3a9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e3108ba3a9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e3108ba3a9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e3108ba3a9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e3108ba3a9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e3108ba3a9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05: Numbers &amp; Math Operations</a:t>
            </a:r>
            <a:endParaRPr sz="9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05: Numbers &amp; Math Operations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Google Shape;63;p17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4" name="Google Shape;64;p17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</a:t>
            </a: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05: Numbers &amp; Math Operations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5" name="Google Shape;65;p17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2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Google Shape;51;p13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morants9.wixsite.com/code-api" TargetMode="External"/><Relationship Id="rId4" Type="http://schemas.openxmlformats.org/officeDocument/2006/relationships/image" Target="../media/image6.gif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gif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.gif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.gif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.gif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.gif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8.gif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0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8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8"/>
          <p:cNvSpPr txBox="1"/>
          <p:nvPr>
            <p:ph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05</a:t>
            </a:r>
            <a:endParaRPr b="1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Numbers &amp; Math Operations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2" name="Google Shape;72;p18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3" name="Google Shape;73;p18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Web Development</a:t>
              </a:r>
              <a:endParaRPr b="1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4" name="Google Shape;74;p18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75" name="Google Shape;7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75712" y="100"/>
            <a:ext cx="288822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7"/>
          <p:cNvSpPr txBox="1"/>
          <p:nvPr>
            <p:ph type="title"/>
          </p:nvPr>
        </p:nvSpPr>
        <p:spPr>
          <a:xfrm>
            <a:off x="560477" y="50237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How numbers work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8" name="Google Shape;128;p27"/>
          <p:cNvSpPr txBox="1"/>
          <p:nvPr/>
        </p:nvSpPr>
        <p:spPr>
          <a:xfrm>
            <a:off x="560475" y="1411925"/>
            <a:ext cx="46638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Unlike in math class, in coding we use the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equals sign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as a way to tell the computer to assign the value on the right to the element on the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left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You can add a little arrow if that’s helpful in your mind, like this.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9" name="Google Shape;129;p27"/>
          <p:cNvSpPr/>
          <p:nvPr/>
        </p:nvSpPr>
        <p:spPr>
          <a:xfrm>
            <a:off x="5603500" y="1670500"/>
            <a:ext cx="882600" cy="8352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7"/>
          <p:cNvSpPr txBox="1"/>
          <p:nvPr/>
        </p:nvSpPr>
        <p:spPr>
          <a:xfrm>
            <a:off x="6770600" y="1670500"/>
            <a:ext cx="13449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400">
                <a:latin typeface="Wix Madefor Text"/>
                <a:ea typeface="Wix Madefor Text"/>
                <a:cs typeface="Wix Madefor Text"/>
                <a:sym typeface="Wix Madefor Text"/>
              </a:rPr>
              <a:t>=   3 </a:t>
            </a:r>
            <a:endParaRPr b="1" sz="44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1" name="Google Shape;131;p27"/>
          <p:cNvSpPr/>
          <p:nvPr/>
        </p:nvSpPr>
        <p:spPr>
          <a:xfrm>
            <a:off x="6073675" y="1157212"/>
            <a:ext cx="1678500" cy="542750"/>
          </a:xfrm>
          <a:custGeom>
            <a:rect b="b" l="l" r="r" t="t"/>
            <a:pathLst>
              <a:path extrusionOk="0" h="21710" w="67140">
                <a:moveTo>
                  <a:pt x="67140" y="21710"/>
                </a:moveTo>
                <a:cubicBezTo>
                  <a:pt x="62232" y="18111"/>
                  <a:pt x="48883" y="1031"/>
                  <a:pt x="37693" y="115"/>
                </a:cubicBezTo>
                <a:cubicBezTo>
                  <a:pt x="26503" y="-801"/>
                  <a:pt x="6282" y="13530"/>
                  <a:pt x="0" y="16213"/>
                </a:cubicBezTo>
              </a:path>
            </a:pathLst>
          </a:cu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sp>
      <p:sp>
        <p:nvSpPr>
          <p:cNvPr id="132" name="Google Shape;132;p27"/>
          <p:cNvSpPr/>
          <p:nvPr/>
        </p:nvSpPr>
        <p:spPr>
          <a:xfrm>
            <a:off x="5603500" y="3507075"/>
            <a:ext cx="882600" cy="8352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4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3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33" name="Google Shape;133;p27"/>
          <p:cNvSpPr txBox="1"/>
          <p:nvPr/>
        </p:nvSpPr>
        <p:spPr>
          <a:xfrm>
            <a:off x="5465100" y="699425"/>
            <a:ext cx="148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This...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4" name="Google Shape;134;p27"/>
          <p:cNvSpPr txBox="1"/>
          <p:nvPr/>
        </p:nvSpPr>
        <p:spPr>
          <a:xfrm>
            <a:off x="5465100" y="3007863"/>
            <a:ext cx="148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Means this: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C48EF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8"/>
          <p:cNvSpPr txBox="1"/>
          <p:nvPr>
            <p:ph type="title"/>
          </p:nvPr>
        </p:nvSpPr>
        <p:spPr>
          <a:xfrm>
            <a:off x="677100" y="0"/>
            <a:ext cx="7371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Math Operators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9"/>
          <p:cNvSpPr txBox="1"/>
          <p:nvPr>
            <p:ph type="title"/>
          </p:nvPr>
        </p:nvSpPr>
        <p:spPr>
          <a:xfrm>
            <a:off x="636675" y="502375"/>
            <a:ext cx="6283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can we use math operators for?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45" name="Google Shape;145;p29"/>
          <p:cNvSpPr txBox="1"/>
          <p:nvPr/>
        </p:nvSpPr>
        <p:spPr>
          <a:xfrm>
            <a:off x="636675" y="1755475"/>
            <a:ext cx="67938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Many websites include making some sort of calculation with numbers: keeping a score in a game, calculating the price of your cart in an ecommerce site, or displaying the time left until an event starts.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Numbers are also used “behind the scenes” to keep track of things like the number of visitors on a site, inventory, or controlling how long to show an animation.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0"/>
          <p:cNvSpPr txBox="1"/>
          <p:nvPr>
            <p:ph type="title"/>
          </p:nvPr>
        </p:nvSpPr>
        <p:spPr>
          <a:xfrm>
            <a:off x="636675" y="502375"/>
            <a:ext cx="6283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can we use math operators for?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1" name="Google Shape;151;p30"/>
          <p:cNvSpPr txBox="1"/>
          <p:nvPr/>
        </p:nvSpPr>
        <p:spPr>
          <a:xfrm>
            <a:off x="636675" y="1755475"/>
            <a:ext cx="67938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But let’s take a step back, and see HOW we calculate using math operators in code.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We can use simple math operations, like addition, subtraction, multiplication, and division.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1"/>
          <p:cNvSpPr txBox="1"/>
          <p:nvPr>
            <p:ph type="title"/>
          </p:nvPr>
        </p:nvSpPr>
        <p:spPr>
          <a:xfrm>
            <a:off x="636675" y="325675"/>
            <a:ext cx="6283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would the result be after each line of code is executed?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7" name="Google Shape;157;p31"/>
          <p:cNvSpPr txBox="1"/>
          <p:nvPr/>
        </p:nvSpPr>
        <p:spPr>
          <a:xfrm>
            <a:off x="0" y="1714500"/>
            <a:ext cx="8559300" cy="3429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 result = 4 + 5		//?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 result = 9 - 6		//?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 result = 2 * 3		//? 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 result = 9 / 2		//?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2"/>
          <p:cNvSpPr txBox="1"/>
          <p:nvPr>
            <p:ph type="title"/>
          </p:nvPr>
        </p:nvSpPr>
        <p:spPr>
          <a:xfrm>
            <a:off x="560477" y="50237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Remember this?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3" name="Google Shape;163;p32"/>
          <p:cNvSpPr txBox="1"/>
          <p:nvPr/>
        </p:nvSpPr>
        <p:spPr>
          <a:xfrm>
            <a:off x="560475" y="1411925"/>
            <a:ext cx="46638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Unlike in math class, in coding we use the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equals sign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as a way to tell the computer to assign the value on the right to the element on the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left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4" name="Google Shape;164;p32"/>
          <p:cNvSpPr/>
          <p:nvPr/>
        </p:nvSpPr>
        <p:spPr>
          <a:xfrm>
            <a:off x="5603500" y="1670500"/>
            <a:ext cx="882600" cy="8352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32"/>
          <p:cNvSpPr txBox="1"/>
          <p:nvPr/>
        </p:nvSpPr>
        <p:spPr>
          <a:xfrm>
            <a:off x="6770600" y="1670500"/>
            <a:ext cx="16785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=   3*4</a:t>
            </a:r>
            <a:r>
              <a:rPr b="1" lang="en" sz="4400"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endParaRPr b="1" sz="44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6" name="Google Shape;166;p32"/>
          <p:cNvSpPr/>
          <p:nvPr/>
        </p:nvSpPr>
        <p:spPr>
          <a:xfrm>
            <a:off x="6073675" y="1157212"/>
            <a:ext cx="1678500" cy="542750"/>
          </a:xfrm>
          <a:custGeom>
            <a:rect b="b" l="l" r="r" t="t"/>
            <a:pathLst>
              <a:path extrusionOk="0" h="21710" w="67140">
                <a:moveTo>
                  <a:pt x="67140" y="21710"/>
                </a:moveTo>
                <a:cubicBezTo>
                  <a:pt x="62232" y="18111"/>
                  <a:pt x="48883" y="1031"/>
                  <a:pt x="37693" y="115"/>
                </a:cubicBezTo>
                <a:cubicBezTo>
                  <a:pt x="26503" y="-801"/>
                  <a:pt x="6282" y="13530"/>
                  <a:pt x="0" y="16213"/>
                </a:cubicBezTo>
              </a:path>
            </a:pathLst>
          </a:cu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sp>
      <p:sp>
        <p:nvSpPr>
          <p:cNvPr id="167" name="Google Shape;167;p32"/>
          <p:cNvSpPr/>
          <p:nvPr/>
        </p:nvSpPr>
        <p:spPr>
          <a:xfrm>
            <a:off x="5603500" y="3507075"/>
            <a:ext cx="882600" cy="8352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4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12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68" name="Google Shape;168;p32"/>
          <p:cNvSpPr txBox="1"/>
          <p:nvPr/>
        </p:nvSpPr>
        <p:spPr>
          <a:xfrm>
            <a:off x="5465100" y="699425"/>
            <a:ext cx="148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This...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9" name="Google Shape;169;p32"/>
          <p:cNvSpPr txBox="1"/>
          <p:nvPr/>
        </p:nvSpPr>
        <p:spPr>
          <a:xfrm>
            <a:off x="5465100" y="3007863"/>
            <a:ext cx="148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Means this: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3"/>
          <p:cNvSpPr txBox="1"/>
          <p:nvPr>
            <p:ph type="title"/>
          </p:nvPr>
        </p:nvSpPr>
        <p:spPr>
          <a:xfrm>
            <a:off x="560474" y="325700"/>
            <a:ext cx="6055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Simple Math Operations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75" name="Google Shape;175;p33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6638" l="0" r="0" t="6359"/>
          <a:stretch/>
        </p:blipFill>
        <p:spPr>
          <a:xfrm>
            <a:off x="677300" y="1616350"/>
            <a:ext cx="6770325" cy="3275025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3"/>
          <p:cNvSpPr txBox="1"/>
          <p:nvPr/>
        </p:nvSpPr>
        <p:spPr>
          <a:xfrm>
            <a:off x="602413" y="1008188"/>
            <a:ext cx="6920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W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hat would the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result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be after each line of code is executed?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C48EF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4"/>
          <p:cNvSpPr txBox="1"/>
          <p:nvPr>
            <p:ph type="title"/>
          </p:nvPr>
        </p:nvSpPr>
        <p:spPr>
          <a:xfrm>
            <a:off x="677100" y="0"/>
            <a:ext cx="7371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Displaying and Using Numbers</a:t>
            </a:r>
            <a:endParaRPr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5"/>
          <p:cNvSpPr txBox="1"/>
          <p:nvPr>
            <p:ph type="title"/>
          </p:nvPr>
        </p:nvSpPr>
        <p:spPr>
          <a:xfrm>
            <a:off x="560475" y="325700"/>
            <a:ext cx="7243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Using &amp; displaying numbers in Velo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87" name="Google Shape;187;p35"/>
          <p:cNvSpPr txBox="1"/>
          <p:nvPr/>
        </p:nvSpPr>
        <p:spPr>
          <a:xfrm>
            <a:off x="602413" y="1008188"/>
            <a:ext cx="6920100" cy="22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Trying to put a number directly into a text element will show an error.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Text elements can only show strings, so we need to convert the number into a string.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88" name="Google Shape;188;p35"/>
          <p:cNvSpPr txBox="1"/>
          <p:nvPr/>
        </p:nvSpPr>
        <p:spPr>
          <a:xfrm>
            <a:off x="0" y="2717700"/>
            <a:ext cx="8559300" cy="2426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$w('#numberAsText').text = 23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cxnSp>
        <p:nvCxnSpPr>
          <p:cNvPr id="189" name="Google Shape;189;p35"/>
          <p:cNvCxnSpPr/>
          <p:nvPr/>
        </p:nvCxnSpPr>
        <p:spPr>
          <a:xfrm>
            <a:off x="739698" y="3199000"/>
            <a:ext cx="4163700" cy="126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6"/>
          <p:cNvSpPr txBox="1"/>
          <p:nvPr>
            <p:ph type="title"/>
          </p:nvPr>
        </p:nvSpPr>
        <p:spPr>
          <a:xfrm>
            <a:off x="560475" y="325700"/>
            <a:ext cx="7174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Using &amp; displaying numbers in Velo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95" name="Google Shape;195;p36"/>
          <p:cNvSpPr txBox="1"/>
          <p:nvPr/>
        </p:nvSpPr>
        <p:spPr>
          <a:xfrm>
            <a:off x="602413" y="1008188"/>
            <a:ext cx="6920100" cy="22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Trying to put a number directly into a text element will show an error.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Text elements can only show strings, so we need to convert the number into a string.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96" name="Google Shape;196;p36"/>
          <p:cNvSpPr txBox="1"/>
          <p:nvPr/>
        </p:nvSpPr>
        <p:spPr>
          <a:xfrm>
            <a:off x="0" y="2717700"/>
            <a:ext cx="8559300" cy="2426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$w('#numberAsText').text = 23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cxnSp>
        <p:nvCxnSpPr>
          <p:cNvPr id="197" name="Google Shape;197;p36"/>
          <p:cNvCxnSpPr/>
          <p:nvPr/>
        </p:nvCxnSpPr>
        <p:spPr>
          <a:xfrm>
            <a:off x="739698" y="3199000"/>
            <a:ext cx="4163700" cy="126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98" name="Google Shape;198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27400" y="3123585"/>
            <a:ext cx="6216650" cy="141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9"/>
          <p:cNvSpPr txBox="1"/>
          <p:nvPr>
            <p:ph type="title"/>
          </p:nvPr>
        </p:nvSpPr>
        <p:spPr>
          <a:xfrm>
            <a:off x="521238" y="4319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1" name="Google Shape;81;p19"/>
          <p:cNvSpPr txBox="1"/>
          <p:nvPr/>
        </p:nvSpPr>
        <p:spPr>
          <a:xfrm>
            <a:off x="521250" y="1269500"/>
            <a:ext cx="75816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Data Types in JavaScript 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Numbers are another type of data we can store and use in our code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We can calculate the results of mathematical operations by using number variables and math operators  (+, -, *, /, %)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In Velo, we need to convert numbers to strings to display them in a website, and convert strings to numbers to get input from our users.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Assignment shortcut operators make it easier to write calculations that change the same var (+=, ++).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7"/>
          <p:cNvSpPr txBox="1"/>
          <p:nvPr>
            <p:ph type="title"/>
          </p:nvPr>
        </p:nvSpPr>
        <p:spPr>
          <a:xfrm>
            <a:off x="560475" y="325700"/>
            <a:ext cx="7105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Converting numbers to strings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04" name="Google Shape;204;p37"/>
          <p:cNvSpPr txBox="1"/>
          <p:nvPr/>
        </p:nvSpPr>
        <p:spPr>
          <a:xfrm>
            <a:off x="602413" y="1008188"/>
            <a:ext cx="6920100" cy="15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Two easy ways to fix this: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String(23) returns ‘23’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‘’ + 23 also returns ‘23’ (because string + number automatically returns a string)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05" name="Google Shape;205;p37"/>
          <p:cNvSpPr txBox="1"/>
          <p:nvPr/>
        </p:nvSpPr>
        <p:spPr>
          <a:xfrm>
            <a:off x="0" y="2717700"/>
            <a:ext cx="8559300" cy="2426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286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strike="sngStrike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$w('#numberAsText').text = 23</a:t>
            </a:r>
            <a:endParaRPr sz="2400" strike="sngStrike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$w('#numberAsText').text = String(23)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$w('#numberAsText2').text = '' + 23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cxnSp>
        <p:nvCxnSpPr>
          <p:cNvPr id="206" name="Google Shape;206;p37"/>
          <p:cNvCxnSpPr/>
          <p:nvPr/>
        </p:nvCxnSpPr>
        <p:spPr>
          <a:xfrm>
            <a:off x="739698" y="3199000"/>
            <a:ext cx="4163700" cy="126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8"/>
          <p:cNvSpPr txBox="1"/>
          <p:nvPr>
            <p:ph type="title"/>
          </p:nvPr>
        </p:nvSpPr>
        <p:spPr>
          <a:xfrm>
            <a:off x="560475" y="325700"/>
            <a:ext cx="700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Converting strings to numbers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12" name="Google Shape;212;p38"/>
          <p:cNvSpPr txBox="1"/>
          <p:nvPr/>
        </p:nvSpPr>
        <p:spPr>
          <a:xfrm>
            <a:off x="604113" y="1155325"/>
            <a:ext cx="6920100" cy="32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But what about the other direction, converting strings to numbers?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In Velo, the most common case we’ll meet is when we’re using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input elements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(like a form) to collect information from our visitors.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Input elements always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return a string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, so even if your visitor types in the number 16, the result we’ll get in the code is the string ‘16’ (the characters 1 and 6).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9"/>
          <p:cNvSpPr txBox="1"/>
          <p:nvPr>
            <p:ph type="title"/>
          </p:nvPr>
        </p:nvSpPr>
        <p:spPr>
          <a:xfrm>
            <a:off x="560475" y="325700"/>
            <a:ext cx="700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Converting strings to numbers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18" name="Google Shape;218;p39"/>
          <p:cNvSpPr txBox="1"/>
          <p:nvPr/>
        </p:nvSpPr>
        <p:spPr>
          <a:xfrm>
            <a:off x="604113" y="1155325"/>
            <a:ext cx="6920100" cy="118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To be able to use strings in math operations, store them in a variable, or compare them to other numbers, we need to convert the string into a number.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19" name="Google Shape;219;p39"/>
          <p:cNvSpPr txBox="1"/>
          <p:nvPr/>
        </p:nvSpPr>
        <p:spPr>
          <a:xfrm>
            <a:off x="0" y="2954575"/>
            <a:ext cx="8559300" cy="2189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$w('#ageInput').value   // String, i.e ‘16’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Number(‘16’)            // Number, i.e 16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0"/>
          <p:cNvSpPr txBox="1"/>
          <p:nvPr>
            <p:ph type="title"/>
          </p:nvPr>
        </p:nvSpPr>
        <p:spPr>
          <a:xfrm>
            <a:off x="560475" y="325700"/>
            <a:ext cx="700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Converting strings to numbers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25" name="Google Shape;225;p40"/>
          <p:cNvSpPr txBox="1"/>
          <p:nvPr/>
        </p:nvSpPr>
        <p:spPr>
          <a:xfrm>
            <a:off x="604113" y="1155325"/>
            <a:ext cx="6920100" cy="8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What do you think will happen if we try to add the string ‘16’ with a number, let’s say 5?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26" name="Google Shape;226;p40"/>
          <p:cNvSpPr txBox="1"/>
          <p:nvPr/>
        </p:nvSpPr>
        <p:spPr>
          <a:xfrm>
            <a:off x="0" y="2954575"/>
            <a:ext cx="8559300" cy="2189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// String, i.e ‘16’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 ageString = $w('#ageInput').value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ageString + 5 // ‘16’ + 5 ???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227" name="Google Shape;227;p40"/>
          <p:cNvPicPr preferRelativeResize="0"/>
          <p:nvPr/>
        </p:nvPicPr>
        <p:blipFill rotWithShape="1">
          <a:blip r:embed="rId3">
            <a:alphaModFix/>
          </a:blip>
          <a:srcRect b="72015" l="56879" r="0" t="0"/>
          <a:stretch/>
        </p:blipFill>
        <p:spPr>
          <a:xfrm>
            <a:off x="5084950" y="2122438"/>
            <a:ext cx="3198799" cy="123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1"/>
          <p:cNvSpPr txBox="1"/>
          <p:nvPr>
            <p:ph type="title"/>
          </p:nvPr>
        </p:nvSpPr>
        <p:spPr>
          <a:xfrm>
            <a:off x="560475" y="173300"/>
            <a:ext cx="700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Converting strings to numbers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33" name="Google Shape;233;p41"/>
          <p:cNvPicPr preferRelativeResize="0"/>
          <p:nvPr/>
        </p:nvPicPr>
        <p:blipFill rotWithShape="1">
          <a:blip r:embed="rId3">
            <a:alphaModFix/>
          </a:blip>
          <a:srcRect b="41534" l="0" r="0" t="0"/>
          <a:stretch/>
        </p:blipFill>
        <p:spPr>
          <a:xfrm>
            <a:off x="0" y="2175725"/>
            <a:ext cx="8559400" cy="2970725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41"/>
          <p:cNvSpPr txBox="1"/>
          <p:nvPr/>
        </p:nvSpPr>
        <p:spPr>
          <a:xfrm>
            <a:off x="604113" y="1002925"/>
            <a:ext cx="6920100" cy="118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Even though you might expect to get 21 as the result, it is actually going to show ‘165’, because Velo will connect the string ’16’ with the string ‘5’.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2"/>
          <p:cNvSpPr txBox="1"/>
          <p:nvPr>
            <p:ph type="title"/>
          </p:nvPr>
        </p:nvSpPr>
        <p:spPr>
          <a:xfrm>
            <a:off x="560475" y="173300"/>
            <a:ext cx="700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Converting strings to numbers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40" name="Google Shape;240;p42"/>
          <p:cNvSpPr txBox="1"/>
          <p:nvPr/>
        </p:nvSpPr>
        <p:spPr>
          <a:xfrm>
            <a:off x="604125" y="1002925"/>
            <a:ext cx="6963900" cy="19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To convert to a number, we use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number()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around the string. Now it’s an actual number we can use in math operations!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Now, when we do ageNumber + 5, we will get the expected results - 16 + 5 = 21.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41" name="Google Shape;241;p42"/>
          <p:cNvSpPr txBox="1"/>
          <p:nvPr/>
        </p:nvSpPr>
        <p:spPr>
          <a:xfrm>
            <a:off x="0" y="2954575"/>
            <a:ext cx="8559300" cy="2189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 ageString = $w('#ageInput').value //’16’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 ageNumber = Number(ageString)     // 16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ageNumber + 5                         // ??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242" name="Google Shape;242;p42"/>
          <p:cNvPicPr preferRelativeResize="0"/>
          <p:nvPr/>
        </p:nvPicPr>
        <p:blipFill rotWithShape="1">
          <a:blip r:embed="rId3">
            <a:alphaModFix/>
          </a:blip>
          <a:srcRect b="72015" l="56879" r="0" t="0"/>
          <a:stretch/>
        </p:blipFill>
        <p:spPr>
          <a:xfrm>
            <a:off x="6164025" y="2571746"/>
            <a:ext cx="2287300" cy="881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3"/>
          <p:cNvSpPr txBox="1"/>
          <p:nvPr>
            <p:ph type="title"/>
          </p:nvPr>
        </p:nvSpPr>
        <p:spPr>
          <a:xfrm>
            <a:off x="560475" y="478100"/>
            <a:ext cx="700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To review...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48" name="Google Shape;248;p43"/>
          <p:cNvSpPr txBox="1"/>
          <p:nvPr/>
        </p:nvSpPr>
        <p:spPr>
          <a:xfrm>
            <a:off x="604125" y="1307725"/>
            <a:ext cx="6963900" cy="215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Number(“20”)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takes the string “20” and returns 20 (the number).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String(20) 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takes the number 20 and returns “20”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You’ll have to convert between the two if you want to use strings in math operations, or convert numbers to strings.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C48EF"/>
        </a:solid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4"/>
          <p:cNvSpPr txBox="1"/>
          <p:nvPr>
            <p:ph type="title"/>
          </p:nvPr>
        </p:nvSpPr>
        <p:spPr>
          <a:xfrm>
            <a:off x="677100" y="0"/>
            <a:ext cx="7371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Counters</a:t>
            </a:r>
            <a:endParaRPr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5"/>
          <p:cNvSpPr txBox="1"/>
          <p:nvPr>
            <p:ph type="title"/>
          </p:nvPr>
        </p:nvSpPr>
        <p:spPr>
          <a:xfrm>
            <a:off x="560475" y="173300"/>
            <a:ext cx="700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Changing a variable’s value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59" name="Google Shape;259;p45"/>
          <p:cNvSpPr txBox="1"/>
          <p:nvPr/>
        </p:nvSpPr>
        <p:spPr>
          <a:xfrm>
            <a:off x="604125" y="1002925"/>
            <a:ext cx="6963900" cy="20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Remember, the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equals sign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operates differently in code. Rather than showing an equation, the sign means assigning the value to whatever is on the left.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So for the first example,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a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is now equal to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a+3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, which is a way we can keep increasing our variable “a”.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60" name="Google Shape;260;p45"/>
          <p:cNvSpPr txBox="1"/>
          <p:nvPr/>
        </p:nvSpPr>
        <p:spPr>
          <a:xfrm>
            <a:off x="0" y="3131250"/>
            <a:ext cx="8559300" cy="2012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286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 = a + 3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 = a - 3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 = a * 3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 = a / 3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6"/>
          <p:cNvSpPr txBox="1"/>
          <p:nvPr>
            <p:ph type="title"/>
          </p:nvPr>
        </p:nvSpPr>
        <p:spPr>
          <a:xfrm>
            <a:off x="560475" y="173300"/>
            <a:ext cx="700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Assignment shortcuts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66" name="Google Shape;266;p46"/>
          <p:cNvSpPr txBox="1"/>
          <p:nvPr/>
        </p:nvSpPr>
        <p:spPr>
          <a:xfrm>
            <a:off x="604125" y="1002925"/>
            <a:ext cx="6963900" cy="20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Using number variables to count (or, “counters”)  is a very common use, and for that reason, many coding languages, including JavaScript have “shortcut” ways of writing the code needed for a counter.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Here are a few examples: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67" name="Google Shape;267;p46"/>
          <p:cNvSpPr txBox="1"/>
          <p:nvPr/>
        </p:nvSpPr>
        <p:spPr>
          <a:xfrm>
            <a:off x="0" y="3131250"/>
            <a:ext cx="8559300" cy="2012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 += 3 //same as: a = a + 3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 -= 3 //same as: a = a - 3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 *= 3 //same as: a = a * 3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 /= 3 //same as: a = a / 3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0"/>
          <p:cNvSpPr txBox="1"/>
          <p:nvPr>
            <p:ph type="title"/>
          </p:nvPr>
        </p:nvSpPr>
        <p:spPr>
          <a:xfrm>
            <a:off x="673654" y="584325"/>
            <a:ext cx="4272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Coding Concepts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7" name="Google Shape;87;p20"/>
          <p:cNvSpPr txBox="1"/>
          <p:nvPr/>
        </p:nvSpPr>
        <p:spPr>
          <a:xfrm>
            <a:off x="673650" y="1421900"/>
            <a:ext cx="60594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Date Types (String, Number and more) (JS)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Numbers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Math Operators (+, -, *, /, %)  (JS)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Number() and String() to convert between data types.  (JS/Velo)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Assignment Shortcut Operators (+=, ++) (JS)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7"/>
          <p:cNvSpPr txBox="1"/>
          <p:nvPr>
            <p:ph type="title"/>
          </p:nvPr>
        </p:nvSpPr>
        <p:spPr>
          <a:xfrm>
            <a:off x="560475" y="173300"/>
            <a:ext cx="700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Assignment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 shortcuts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73" name="Google Shape;273;p47"/>
          <p:cNvSpPr txBox="1"/>
          <p:nvPr/>
        </p:nvSpPr>
        <p:spPr>
          <a:xfrm>
            <a:off x="604125" y="1002925"/>
            <a:ext cx="6963900" cy="20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Using number variables to count (or, “counters”)  is a very common use, and for that reason, many coding languages, including JavaScript have “shortcut” ways of writing the code needed for a counter.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Here are a few examples: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74" name="Google Shape;274;p47"/>
          <p:cNvSpPr txBox="1"/>
          <p:nvPr/>
        </p:nvSpPr>
        <p:spPr>
          <a:xfrm>
            <a:off x="0" y="3131250"/>
            <a:ext cx="8559300" cy="2012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 += 3 //same as: a = a + 3 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 -= 3 //same as: a = a - 3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 *= 3 //same as: a = a * 3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 /= 3 //same as: a = a / 3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75" name="Google Shape;275;p47"/>
          <p:cNvSpPr txBox="1"/>
          <p:nvPr/>
        </p:nvSpPr>
        <p:spPr>
          <a:xfrm>
            <a:off x="5506700" y="2934925"/>
            <a:ext cx="2886000" cy="7389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6C48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take the value of a, add 3 to it, and put this new value back into a (Change the value of a to be a+3)</a:t>
            </a:r>
            <a:endParaRPr sz="1200">
              <a:solidFill>
                <a:srgbClr val="666666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cxnSp>
        <p:nvCxnSpPr>
          <p:cNvPr id="276" name="Google Shape;276;p47"/>
          <p:cNvCxnSpPr/>
          <p:nvPr/>
        </p:nvCxnSpPr>
        <p:spPr>
          <a:xfrm>
            <a:off x="4858850" y="3386450"/>
            <a:ext cx="598800" cy="0"/>
          </a:xfrm>
          <a:prstGeom prst="straightConnector1">
            <a:avLst/>
          </a:prstGeom>
          <a:noFill/>
          <a:ln cap="flat" cmpd="sng" w="19050">
            <a:solidFill>
              <a:srgbClr val="6C48EF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8"/>
          <p:cNvSpPr txBox="1"/>
          <p:nvPr>
            <p:ph type="title"/>
          </p:nvPr>
        </p:nvSpPr>
        <p:spPr>
          <a:xfrm>
            <a:off x="560475" y="173300"/>
            <a:ext cx="700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Assignment shortcuts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82" name="Google Shape;282;p48"/>
          <p:cNvSpPr txBox="1"/>
          <p:nvPr/>
        </p:nvSpPr>
        <p:spPr>
          <a:xfrm>
            <a:off x="604125" y="1002925"/>
            <a:ext cx="5358600" cy="8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We can use 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assignment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shortcuts easily to create counters, like this example: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83" name="Google Shape;283;p48"/>
          <p:cNvSpPr txBox="1"/>
          <p:nvPr/>
        </p:nvSpPr>
        <p:spPr>
          <a:xfrm>
            <a:off x="0" y="2208575"/>
            <a:ext cx="8559300" cy="29352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// </a:t>
            </a:r>
            <a:r>
              <a:rPr b="1" lang="en" sz="17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add</a:t>
            </a:r>
            <a:r>
              <a:rPr lang="en" sz="17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1 whenever a button is clicked. </a:t>
            </a:r>
            <a:endParaRPr sz="17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$w('#plusButton').onClick(() =&gt; {</a:t>
            </a:r>
            <a:endParaRPr sz="17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		vanillaScoops += 1</a:t>
            </a:r>
            <a:endParaRPr b="1" sz="17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})</a:t>
            </a:r>
            <a:endParaRPr sz="17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284" name="Google Shape;284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6000" y="173300"/>
            <a:ext cx="2037350" cy="2268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49"/>
          <p:cNvSpPr txBox="1"/>
          <p:nvPr>
            <p:ph type="title"/>
          </p:nvPr>
        </p:nvSpPr>
        <p:spPr>
          <a:xfrm>
            <a:off x="560475" y="173300"/>
            <a:ext cx="700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Assignment shortcuts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90" name="Google Shape;290;p49"/>
          <p:cNvSpPr txBox="1"/>
          <p:nvPr/>
        </p:nvSpPr>
        <p:spPr>
          <a:xfrm>
            <a:off x="604125" y="1002925"/>
            <a:ext cx="5358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Here’s the same example with subtraction.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91" name="Google Shape;291;p49"/>
          <p:cNvSpPr txBox="1"/>
          <p:nvPr/>
        </p:nvSpPr>
        <p:spPr>
          <a:xfrm>
            <a:off x="0" y="2208575"/>
            <a:ext cx="8559300" cy="29352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// </a:t>
            </a:r>
            <a:r>
              <a:rPr b="1" lang="en" sz="17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subtract</a:t>
            </a:r>
            <a:r>
              <a:rPr lang="en" sz="17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1 whenever a button is clicked. </a:t>
            </a:r>
            <a:endParaRPr sz="17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$w('#minusButton').onClick(() =&gt; {</a:t>
            </a:r>
            <a:endParaRPr sz="17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		</a:t>
            </a:r>
            <a:r>
              <a:rPr b="1" lang="en" sz="17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vanillaScoops -= 1</a:t>
            </a:r>
            <a:endParaRPr b="1" sz="17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})</a:t>
            </a:r>
            <a:endParaRPr sz="17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292" name="Google Shape;292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6000" y="173300"/>
            <a:ext cx="2037350" cy="2268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50"/>
          <p:cNvSpPr txBox="1"/>
          <p:nvPr>
            <p:ph type="title"/>
          </p:nvPr>
        </p:nvSpPr>
        <p:spPr>
          <a:xfrm>
            <a:off x="560475" y="478100"/>
            <a:ext cx="700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Optional: take it further</a:t>
            </a:r>
            <a:endParaRPr b="1" sz="3200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98" name="Google Shape;298;p50"/>
          <p:cNvSpPr txBox="1"/>
          <p:nvPr/>
        </p:nvSpPr>
        <p:spPr>
          <a:xfrm>
            <a:off x="604125" y="1307725"/>
            <a:ext cx="5358600" cy="179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Here’s an even shorter way to add or subtract 1 from a variable.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99" name="Google Shape;299;p50"/>
          <p:cNvSpPr txBox="1"/>
          <p:nvPr/>
        </p:nvSpPr>
        <p:spPr>
          <a:xfrm>
            <a:off x="0" y="2571750"/>
            <a:ext cx="8559300" cy="25719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a++ //same as: a = a + 1 and a += 1</a:t>
            </a:r>
            <a:endParaRPr sz="1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a-- //same as: a = a - 1 and a -= 1</a:t>
            </a:r>
            <a:endParaRPr sz="1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51"/>
          <p:cNvSpPr txBox="1"/>
          <p:nvPr>
            <p:ph type="title"/>
          </p:nvPr>
        </p:nvSpPr>
        <p:spPr>
          <a:xfrm>
            <a:off x="652575" y="583925"/>
            <a:ext cx="4952700" cy="6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11418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1" sz="3200">
              <a:solidFill>
                <a:srgbClr val="11418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5" name="Google Shape;305;p51"/>
          <p:cNvSpPr txBox="1"/>
          <p:nvPr>
            <p:ph idx="2" type="title"/>
          </p:nvPr>
        </p:nvSpPr>
        <p:spPr>
          <a:xfrm>
            <a:off x="387550" y="318900"/>
            <a:ext cx="7521300" cy="6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Assignments in action!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306" name="Google Shape;306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1075" y="1253225"/>
            <a:ext cx="4690303" cy="3585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52"/>
          <p:cNvSpPr txBox="1"/>
          <p:nvPr>
            <p:ph type="title"/>
          </p:nvPr>
        </p:nvSpPr>
        <p:spPr>
          <a:xfrm>
            <a:off x="677100" y="0"/>
            <a:ext cx="5700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Properties and assigning values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3"/>
          <p:cNvSpPr txBox="1"/>
          <p:nvPr>
            <p:ph type="title"/>
          </p:nvPr>
        </p:nvSpPr>
        <p:spPr>
          <a:xfrm>
            <a:off x="633524" y="298650"/>
            <a:ext cx="7535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SbS Activity: Cones / Numbers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317" name="Google Shape;317;p53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1281100" y="1150175"/>
            <a:ext cx="6006374" cy="34928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318" name="Google Shape;318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81100" y="1323025"/>
            <a:ext cx="6006374" cy="33199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54"/>
          <p:cNvSpPr txBox="1"/>
          <p:nvPr>
            <p:ph type="title"/>
          </p:nvPr>
        </p:nvSpPr>
        <p:spPr>
          <a:xfrm>
            <a:off x="677100" y="0"/>
            <a:ext cx="50187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Time to celebrate! 🎉🎉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55"/>
          <p:cNvSpPr txBox="1"/>
          <p:nvPr>
            <p:ph type="title"/>
          </p:nvPr>
        </p:nvSpPr>
        <p:spPr>
          <a:xfrm>
            <a:off x="673675" y="528125"/>
            <a:ext cx="7179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else can we create?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29" name="Google Shape;329;p55"/>
          <p:cNvSpPr txBox="1"/>
          <p:nvPr/>
        </p:nvSpPr>
        <p:spPr>
          <a:xfrm>
            <a:off x="673675" y="1507600"/>
            <a:ext cx="6246600" cy="208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This is just one of many examples of how sites might use numbers and operations. You don’t have to create a store to use these concepts! What else can you think of that they might use these ideas for?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Use your Design Journals to write down ideas, talk to a partner, or share with the class.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A few ideas: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 game that uses a counter for scores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 form where you have to input your age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 site that tracks the number of times you click on a certain image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56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1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3" name="Google Shape;93;p21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(30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7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2"/>
          <p:cNvSpPr txBox="1"/>
          <p:nvPr>
            <p:ph type="title"/>
          </p:nvPr>
        </p:nvSpPr>
        <p:spPr>
          <a:xfrm>
            <a:off x="677100" y="0"/>
            <a:ext cx="47214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3"/>
          <p:cNvSpPr txBox="1"/>
          <p:nvPr>
            <p:ph type="title"/>
          </p:nvPr>
        </p:nvSpPr>
        <p:spPr>
          <a:xfrm>
            <a:off x="405149" y="371325"/>
            <a:ext cx="565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Coding Concepts: Review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4" name="Google Shape;104;p23"/>
          <p:cNvSpPr txBox="1"/>
          <p:nvPr/>
        </p:nvSpPr>
        <p:spPr>
          <a:xfrm>
            <a:off x="408075" y="1222075"/>
            <a:ext cx="78864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JavaScript Data Types:</a:t>
            </a:r>
            <a:endParaRPr b="1"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Number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: For today’s lesson, a number is any integer (5, -10, 0, 31235) or decimal (3.214). This lesson focuses on numbers and how to use them.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String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: a series of characters with ‘’ or “” around it.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Boolean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: A true/false, or answer to a yes/no question. (We’ll cover this more in the next lesson.)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i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There are other types too, but we’re focusing on these for now!</a:t>
            </a:r>
            <a:endParaRPr i="1"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C48EF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4"/>
          <p:cNvSpPr txBox="1"/>
          <p:nvPr>
            <p:ph type="title"/>
          </p:nvPr>
        </p:nvSpPr>
        <p:spPr>
          <a:xfrm>
            <a:off x="677100" y="0"/>
            <a:ext cx="7371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Numbers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5"/>
          <p:cNvSpPr txBox="1"/>
          <p:nvPr>
            <p:ph type="title"/>
          </p:nvPr>
        </p:nvSpPr>
        <p:spPr>
          <a:xfrm>
            <a:off x="636677" y="50237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Numbers: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The Basics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5" name="Google Shape;115;p25"/>
          <p:cNvSpPr txBox="1"/>
          <p:nvPr/>
        </p:nvSpPr>
        <p:spPr>
          <a:xfrm>
            <a:off x="636675" y="1755475"/>
            <a:ext cx="46638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Numbers do not have single quotations (‘’) or double quotations (“”) around them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They can be whole (called integers) or fractions (called decimals). They can be positive, negative or 0.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16" name="Google Shape;116;p25"/>
          <p:cNvPicPr preferRelativeResize="0"/>
          <p:nvPr/>
        </p:nvPicPr>
        <p:blipFill rotWithShape="1">
          <a:blip r:embed="rId3">
            <a:alphaModFix/>
          </a:blip>
          <a:srcRect b="0" l="16818" r="47075" t="0"/>
          <a:stretch/>
        </p:blipFill>
        <p:spPr>
          <a:xfrm>
            <a:off x="5781525" y="0"/>
            <a:ext cx="2786427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/>
          <p:nvPr>
            <p:ph type="title"/>
          </p:nvPr>
        </p:nvSpPr>
        <p:spPr>
          <a:xfrm>
            <a:off x="636674" y="349975"/>
            <a:ext cx="6980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can we do with numbers?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2" name="Google Shape;122;p26"/>
          <p:cNvSpPr txBox="1"/>
          <p:nvPr/>
        </p:nvSpPr>
        <p:spPr>
          <a:xfrm>
            <a:off x="636675" y="1239900"/>
            <a:ext cx="7245600" cy="28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We can save them in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variables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1" marL="9144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Wix Madefor Text"/>
              <a:buChar char="○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For example: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let myAge = 16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We can print them with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console.log</a:t>
            </a:r>
            <a:endParaRPr b="1"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1" marL="9144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Wix Madefor Text"/>
              <a:buChar char="○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For example: 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console.log(23)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We can use them in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math operations.</a:t>
            </a:r>
            <a:endParaRPr b="1"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Lastly, we can show them on our website!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