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45.xml"/>
  <Override ContentType="application/vnd.openxmlformats-officedocument.presentationml.notesSlide+xml" PartName="/ppt/notesSlides/notesSlide3.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2" r:id="rId4"/>
    <p:sldMasterId id="2147483663" r:id="rId5"/>
    <p:sldMasterId id="2147483664"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Lst>
  <p:sldSz cy="5143500" cx="9144000"/>
  <p:notesSz cx="6858000" cy="9144000"/>
  <p:embeddedFontLst>
    <p:embeddedFont>
      <p:font typeface="Helvetica Neue"/>
      <p:regular r:id="rId54"/>
      <p:bold r:id="rId55"/>
      <p:italic r:id="rId56"/>
      <p:boldItalic r:id="rId57"/>
    </p:embeddedFont>
    <p:embeddedFont>
      <p:font typeface="Wix Madefor Text"/>
      <p:regular r:id="rId58"/>
      <p:bold r:id="rId59"/>
      <p:italic r:id="rId60"/>
      <p:boldItalic r:id="rId6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3.xml"/><Relationship Id="rId42" Type="http://schemas.openxmlformats.org/officeDocument/2006/relationships/slide" Target="slides/slide35.xml"/><Relationship Id="rId41" Type="http://schemas.openxmlformats.org/officeDocument/2006/relationships/slide" Target="slides/slide34.xml"/><Relationship Id="rId44" Type="http://schemas.openxmlformats.org/officeDocument/2006/relationships/slide" Target="slides/slide37.xml"/><Relationship Id="rId43" Type="http://schemas.openxmlformats.org/officeDocument/2006/relationships/slide" Target="slides/slide36.xml"/><Relationship Id="rId46" Type="http://schemas.openxmlformats.org/officeDocument/2006/relationships/slide" Target="slides/slide39.xml"/><Relationship Id="rId45" Type="http://schemas.openxmlformats.org/officeDocument/2006/relationships/slide" Target="slides/slide38.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48" Type="http://schemas.openxmlformats.org/officeDocument/2006/relationships/slide" Target="slides/slide41.xml"/><Relationship Id="rId47" Type="http://schemas.openxmlformats.org/officeDocument/2006/relationships/slide" Target="slides/slide40.xml"/><Relationship Id="rId49" Type="http://schemas.openxmlformats.org/officeDocument/2006/relationships/slide" Target="slides/slide42.xml"/><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slide" Target="slides/slide26.xml"/><Relationship Id="rId32" Type="http://schemas.openxmlformats.org/officeDocument/2006/relationships/slide" Target="slides/slide25.xml"/><Relationship Id="rId35" Type="http://schemas.openxmlformats.org/officeDocument/2006/relationships/slide" Target="slides/slide28.xml"/><Relationship Id="rId34" Type="http://schemas.openxmlformats.org/officeDocument/2006/relationships/slide" Target="slides/slide27.xml"/><Relationship Id="rId37" Type="http://schemas.openxmlformats.org/officeDocument/2006/relationships/slide" Target="slides/slide30.xml"/><Relationship Id="rId36" Type="http://schemas.openxmlformats.org/officeDocument/2006/relationships/slide" Target="slides/slide29.xml"/><Relationship Id="rId39" Type="http://schemas.openxmlformats.org/officeDocument/2006/relationships/slide" Target="slides/slide32.xml"/><Relationship Id="rId38" Type="http://schemas.openxmlformats.org/officeDocument/2006/relationships/slide" Target="slides/slide31.xml"/><Relationship Id="rId61" Type="http://schemas.openxmlformats.org/officeDocument/2006/relationships/font" Target="fonts/WixMadeforText-boldItalic.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60" Type="http://schemas.openxmlformats.org/officeDocument/2006/relationships/font" Target="fonts/WixMadeforText-italic.fntdata"/><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slide" Target="slides/slide44.xml"/><Relationship Id="rId50" Type="http://schemas.openxmlformats.org/officeDocument/2006/relationships/slide" Target="slides/slide43.xml"/><Relationship Id="rId53" Type="http://schemas.openxmlformats.org/officeDocument/2006/relationships/slide" Target="slides/slide46.xml"/><Relationship Id="rId52" Type="http://schemas.openxmlformats.org/officeDocument/2006/relationships/slide" Target="slides/slide45.xml"/><Relationship Id="rId11" Type="http://schemas.openxmlformats.org/officeDocument/2006/relationships/slide" Target="slides/slide4.xml"/><Relationship Id="rId55" Type="http://schemas.openxmlformats.org/officeDocument/2006/relationships/font" Target="fonts/HelveticaNeue-bold.fntdata"/><Relationship Id="rId10" Type="http://schemas.openxmlformats.org/officeDocument/2006/relationships/slide" Target="slides/slide3.xml"/><Relationship Id="rId54" Type="http://schemas.openxmlformats.org/officeDocument/2006/relationships/font" Target="fonts/HelveticaNeue-regular.fntdata"/><Relationship Id="rId13" Type="http://schemas.openxmlformats.org/officeDocument/2006/relationships/slide" Target="slides/slide6.xml"/><Relationship Id="rId57" Type="http://schemas.openxmlformats.org/officeDocument/2006/relationships/font" Target="fonts/HelveticaNeue-boldItalic.fntdata"/><Relationship Id="rId12" Type="http://schemas.openxmlformats.org/officeDocument/2006/relationships/slide" Target="slides/slide5.xml"/><Relationship Id="rId56" Type="http://schemas.openxmlformats.org/officeDocument/2006/relationships/font" Target="fonts/HelveticaNeue-italic.fntdata"/><Relationship Id="rId15" Type="http://schemas.openxmlformats.org/officeDocument/2006/relationships/slide" Target="slides/slide8.xml"/><Relationship Id="rId59" Type="http://schemas.openxmlformats.org/officeDocument/2006/relationships/font" Target="fonts/WixMadeforText-bold.fntdata"/><Relationship Id="rId14" Type="http://schemas.openxmlformats.org/officeDocument/2006/relationships/slide" Target="slides/slide7.xml"/><Relationship Id="rId58" Type="http://schemas.openxmlformats.org/officeDocument/2006/relationships/font" Target="fonts/WixMadeforText-regular.fntdata"/><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 name="Shape 66"/>
        <p:cNvGrpSpPr/>
        <p:nvPr/>
      </p:nvGrpSpPr>
      <p:grpSpPr>
        <a:xfrm>
          <a:off x="0" y="0"/>
          <a:ext cx="0" cy="0"/>
          <a:chOff x="0" y="0"/>
          <a:chExt cx="0" cy="0"/>
        </a:xfrm>
      </p:grpSpPr>
      <p:sp>
        <p:nvSpPr>
          <p:cNvPr id="67" name="Google Shape;67;ga945c11411_0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 name="Google Shape;68;ga945c11411_0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e5c8c58963_0_1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e5c8c58963_0_1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b="1" sz="1000">
              <a:solidFill>
                <a:schemeClr val="dk1"/>
              </a:solidFill>
              <a:latin typeface="Wix Madefor Text"/>
              <a:ea typeface="Wix Madefor Text"/>
              <a:cs typeface="Wix Madefor Text"/>
              <a:sym typeface="Wix Madefor Text"/>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e5c8c58963_0_1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 name="Google Shape;130;ge5c8c58963_0_1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b="1" sz="1000">
              <a:solidFill>
                <a:schemeClr val="dk1"/>
              </a:solidFill>
              <a:latin typeface="Wix Madefor Text"/>
              <a:ea typeface="Wix Madefor Text"/>
              <a:cs typeface="Wix Madefor Text"/>
              <a:sym typeface="Wix Madefor Text"/>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e5c8c58963_0_1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e5c8c58963_0_1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e5c8c58963_0_1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4" name="Google Shape;144;ge5c8c58963_0_1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b="1" sz="1000">
              <a:solidFill>
                <a:schemeClr val="dk1"/>
              </a:solidFill>
              <a:latin typeface="Wix Madefor Text"/>
              <a:ea typeface="Wix Madefor Text"/>
              <a:cs typeface="Wix Madefor Text"/>
              <a:sym typeface="Wix Madefor Text"/>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e5c8c58963_0_1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e5c8c58963_0_1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b="1" sz="1000">
              <a:solidFill>
                <a:schemeClr val="dk1"/>
              </a:solidFill>
              <a:latin typeface="Wix Madefor Text"/>
              <a:ea typeface="Wix Madefor Text"/>
              <a:cs typeface="Wix Madefor Text"/>
              <a:sym typeface="Wix Madefor Text"/>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ge5b43d96a4_0_3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9" name="Google Shape;159;ge5b43d96a4_0_3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e5c8c58963_0_1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e5c8c58963_0_1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e5b43d96a4_0_3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7" name="Google Shape;177;ge5b43d96a4_0_3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ge5b43d96a4_0_3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6" name="Google Shape;186;ge5b43d96a4_0_3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e5b43d96a4_0_3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2" name="Google Shape;192;ge5b43d96a4_0_3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ga93403c159_0_1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 name="Google Shape;78;ga93403c159_0_1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e5c8c58963_0_3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8" name="Google Shape;198;ge5c8c58963_0_3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e5c8c58963_0_3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e5c8c58963_0_3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e5c8c58963_0_3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0" name="Google Shape;210;ge5c8c58963_0_3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e5c8c58963_0_3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8" name="Google Shape;218;ge5c8c58963_0_3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e5c8c58963_0_3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e5c8c58963_0_3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ge5c8c58963_0_3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8" name="Google Shape;238;ge5c8c58963_0_3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ga93403c159_0_4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5" name="Google Shape;245;ga93403c159_0_4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ge5c8c58963_0_2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0" name="Google Shape;250;ge5c8c58963_0_2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ge5c8c58963_0_2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8" name="Google Shape;258;ge5c8c58963_0_2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ge5c8c58963_0_2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3" name="Google Shape;263;ge5c8c58963_0_2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ge13b3b5571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 name="Google Shape;84;ge13b3b5571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ge5c8c58963_0_2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8" name="Google Shape;268;ge5c8c58963_0_2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b="1" sz="1000">
              <a:solidFill>
                <a:schemeClr val="dk1"/>
              </a:solidFill>
              <a:latin typeface="Wix Madefor Text"/>
              <a:ea typeface="Wix Madefor Text"/>
              <a:cs typeface="Wix Madefor Text"/>
              <a:sym typeface="Wix Madefor Text"/>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ge5c8c58963_0_3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4" name="Google Shape;274;ge5c8c58963_0_3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b="1" sz="1000">
              <a:solidFill>
                <a:schemeClr val="dk1"/>
              </a:solidFill>
              <a:latin typeface="Wix Madefor Text"/>
              <a:ea typeface="Wix Madefor Text"/>
              <a:cs typeface="Wix Madefor Text"/>
              <a:sym typeface="Wix Madefor Text"/>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 name="Shape 279"/>
        <p:cNvGrpSpPr/>
        <p:nvPr/>
      </p:nvGrpSpPr>
      <p:grpSpPr>
        <a:xfrm>
          <a:off x="0" y="0"/>
          <a:ext cx="0" cy="0"/>
          <a:chOff x="0" y="0"/>
          <a:chExt cx="0" cy="0"/>
        </a:xfrm>
      </p:grpSpPr>
      <p:sp>
        <p:nvSpPr>
          <p:cNvPr id="280" name="Google Shape;280;ge5c8c58963_0_3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1" name="Google Shape;281;ge5c8c58963_0_3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b="1" sz="1000">
              <a:solidFill>
                <a:schemeClr val="dk1"/>
              </a:solidFill>
              <a:latin typeface="Wix Madefor Text"/>
              <a:ea typeface="Wix Madefor Text"/>
              <a:cs typeface="Wix Madefor Text"/>
              <a:sym typeface="Wix Madefor Text"/>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e5c8c58963_0_3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8" name="Google Shape;288;ge5c8c58963_0_3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b="1" sz="1000">
              <a:solidFill>
                <a:schemeClr val="dk1"/>
              </a:solidFill>
              <a:latin typeface="Wix Madefor Text"/>
              <a:ea typeface="Wix Madefor Text"/>
              <a:cs typeface="Wix Madefor Text"/>
              <a:sym typeface="Wix Madefor Text"/>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e5c8c58963_0_3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5" name="Google Shape;295;ge5c8c58963_0_3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b="1" sz="1000">
              <a:solidFill>
                <a:schemeClr val="dk1"/>
              </a:solidFill>
              <a:latin typeface="Wix Madefor Text"/>
              <a:ea typeface="Wix Madefor Text"/>
              <a:cs typeface="Wix Madefor Text"/>
              <a:sym typeface="Wix Madefor Text"/>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ge5c8c58963_0_3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2" name="Google Shape;302;ge5c8c58963_0_3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ge5c8c58963_0_3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7" name="Google Shape;307;ge5c8c58963_0_3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2" name="Shape 312"/>
        <p:cNvGrpSpPr/>
        <p:nvPr/>
      </p:nvGrpSpPr>
      <p:grpSpPr>
        <a:xfrm>
          <a:off x="0" y="0"/>
          <a:ext cx="0" cy="0"/>
          <a:chOff x="0" y="0"/>
          <a:chExt cx="0" cy="0"/>
        </a:xfrm>
      </p:grpSpPr>
      <p:sp>
        <p:nvSpPr>
          <p:cNvPr id="313" name="Google Shape;313;ge5c8c58963_0_4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4" name="Google Shape;314;ge5c8c58963_0_4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ge5c8c58963_0_4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1" name="Google Shape;321;ge5c8c58963_0_4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ge5c8c58963_0_4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4" name="Google Shape;334;ge5c8c58963_0_4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ga93403c159_0_2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 name="Google Shape;90;ga93403c159_0_2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ge5c8c58963_0_4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1" name="Google Shape;341;ge5c8c58963_0_4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ge5c8c58963_0_4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7" name="Google Shape;347;ge5c8c58963_0_4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ge5c8c58963_0_4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2" name="Google Shape;352;ge5c8c58963_0_4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8" name="Shape 358"/>
        <p:cNvGrpSpPr/>
        <p:nvPr/>
      </p:nvGrpSpPr>
      <p:grpSpPr>
        <a:xfrm>
          <a:off x="0" y="0"/>
          <a:ext cx="0" cy="0"/>
          <a:chOff x="0" y="0"/>
          <a:chExt cx="0" cy="0"/>
        </a:xfrm>
      </p:grpSpPr>
      <p:sp>
        <p:nvSpPr>
          <p:cNvPr id="359" name="Google Shape;359;ga93403c159_0_4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0" name="Google Shape;360;ga93403c159_0_4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ge5c8c58963_0_4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5" name="Google Shape;365;ge5c8c58963_0_4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ge13b3b5571_0_4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1" name="Google Shape;371;ge13b3b5571_0_4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 name="Shape 374"/>
        <p:cNvGrpSpPr/>
        <p:nvPr/>
      </p:nvGrpSpPr>
      <p:grpSpPr>
        <a:xfrm>
          <a:off x="0" y="0"/>
          <a:ext cx="0" cy="0"/>
          <a:chOff x="0" y="0"/>
          <a:chExt cx="0" cy="0"/>
        </a:xfrm>
      </p:grpSpPr>
      <p:sp>
        <p:nvSpPr>
          <p:cNvPr id="375" name="Google Shape;375;ge13b3b5571_0_4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6" name="Google Shape;376;ge13b3b5571_0_4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ga93403c159_0_2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 name="Google Shape;96;ga93403c159_0_2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e5c8c58963_0_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 name="Google Shape;101;ge5c8c58963_0_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e5c8c58963_0_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 name="Google Shape;106;ge5c8c58963_0_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e5c8c58963_0_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e5c8c58963_0_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b="1" sz="1000">
              <a:solidFill>
                <a:schemeClr val="dk1"/>
              </a:solidFill>
              <a:latin typeface="Wix Madefor Text"/>
              <a:ea typeface="Wix Madefor Text"/>
              <a:cs typeface="Wix Madefor Text"/>
              <a:sym typeface="Wix Madefor Text"/>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e5c8c58963_0_1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e5c8c58963_0_1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1">
  <p:cSld name="BLANK_1_1">
    <p:bg>
      <p:bgPr>
        <a:solidFill>
          <a:srgbClr val="1F77FF"/>
        </a:solidFill>
      </p:bgPr>
    </p:bg>
    <p:spTree>
      <p:nvGrpSpPr>
        <p:cNvPr id="52" name="Shape 52"/>
        <p:cNvGrpSpPr/>
        <p:nvPr/>
      </p:nvGrpSpPr>
      <p:grpSpPr>
        <a:xfrm>
          <a:off x="0" y="0"/>
          <a:ext cx="0" cy="0"/>
          <a:chOff x="0" y="0"/>
          <a:chExt cx="0" cy="0"/>
        </a:xfrm>
      </p:grpSpPr>
      <p:cxnSp>
        <p:nvCxnSpPr>
          <p:cNvPr id="53" name="Google Shape;53;p14"/>
          <p:cNvCxnSpPr/>
          <p:nvPr/>
        </p:nvCxnSpPr>
        <p:spPr>
          <a:xfrm>
            <a:off x="8569500" y="-17950"/>
            <a:ext cx="0" cy="5196900"/>
          </a:xfrm>
          <a:prstGeom prst="straightConnector1">
            <a:avLst/>
          </a:prstGeom>
          <a:noFill/>
          <a:ln cap="flat" cmpd="sng" w="9525">
            <a:solidFill>
              <a:srgbClr val="FFFFFF"/>
            </a:solidFill>
            <a:prstDash val="solid"/>
            <a:round/>
            <a:headEnd len="med" w="med" type="none"/>
            <a:tailEnd len="med" w="med" type="none"/>
          </a:ln>
        </p:spPr>
      </p:cxnSp>
      <p:sp>
        <p:nvSpPr>
          <p:cNvPr id="54" name="Google Shape;54;p14"/>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chemeClr val="lt1"/>
                </a:solidFill>
                <a:latin typeface="Wix Madefor Text"/>
                <a:ea typeface="Wix Madefor Text"/>
                <a:cs typeface="Wix Madefor Text"/>
                <a:sym typeface="Wix Madefor Text"/>
              </a:rPr>
              <a:t>Lesson 06: Logic &amp; Conditionals</a:t>
            </a:r>
            <a:endParaRPr sz="900">
              <a:solidFill>
                <a:schemeClr val="lt1"/>
              </a:solidFill>
              <a:latin typeface="Wix Madefor Text"/>
              <a:ea typeface="Wix Madefor Text"/>
              <a:cs typeface="Wix Madefor Text"/>
              <a:sym typeface="Wix Madefor Text"/>
            </a:endParaRPr>
          </a:p>
        </p:txBody>
      </p:sp>
      <p:pic>
        <p:nvPicPr>
          <p:cNvPr id="55" name="Google Shape;55;p14"/>
          <p:cNvPicPr preferRelativeResize="0"/>
          <p:nvPr/>
        </p:nvPicPr>
        <p:blipFill rotWithShape="1">
          <a:blip r:embed="rId2">
            <a:alphaModFix/>
          </a:blip>
          <a:srcRect b="-58279" l="-4634" r="-10083" t="-74279"/>
          <a:stretch/>
        </p:blipFill>
        <p:spPr>
          <a:xfrm rot="5400000">
            <a:off x="8211462" y="710938"/>
            <a:ext cx="1355075" cy="314900"/>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3">
  <p:cSld name="CUSTOM_1_1">
    <p:bg>
      <p:bgPr>
        <a:solidFill>
          <a:srgbClr val="FFFFFF"/>
        </a:solidFill>
      </p:bgPr>
    </p:bg>
    <p:spTree>
      <p:nvGrpSpPr>
        <p:cNvPr id="56" name="Shape 56"/>
        <p:cNvGrpSpPr/>
        <p:nvPr/>
      </p:nvGrpSpPr>
      <p:grpSpPr>
        <a:xfrm>
          <a:off x="0" y="0"/>
          <a:ext cx="0" cy="0"/>
          <a:chOff x="0" y="0"/>
          <a:chExt cx="0" cy="0"/>
        </a:xfrm>
      </p:grpSpPr>
      <p:cxnSp>
        <p:nvCxnSpPr>
          <p:cNvPr id="57" name="Google Shape;57;p15"/>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58" name="Google Shape;58;p15"/>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06: Logic &amp; Conditionals</a:t>
            </a:r>
            <a:endParaRPr sz="900">
              <a:latin typeface="Wix Madefor Text"/>
              <a:ea typeface="Wix Madefor Text"/>
              <a:cs typeface="Wix Madefor Text"/>
              <a:sym typeface="Wix Madefor Text"/>
            </a:endParaRPr>
          </a:p>
        </p:txBody>
      </p:sp>
      <p:pic>
        <p:nvPicPr>
          <p:cNvPr id="59" name="Google Shape;59;p15"/>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extLst>
    <p:ext uri="{DCECCB84-F9BA-43D5-87BE-67443E8EF086}">
      <p15:sldGuideLst>
        <p15:guide id="1" orient="horz" pos="677">
          <p15:clr>
            <a:srgbClr val="FA7B17"/>
          </p15:clr>
        </p15:guide>
        <p15:guide id="2" orient="horz" pos="1080">
          <p15:clr>
            <a:srgbClr val="FA7B17"/>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1">
  <p:cSld name="BLANK_1_1">
    <p:bg>
      <p:bgPr>
        <a:solidFill>
          <a:srgbClr val="1F77FF"/>
        </a:solidFill>
      </p:bgPr>
    </p:bg>
    <p:spTree>
      <p:nvGrpSpPr>
        <p:cNvPr id="62" name="Shape 62"/>
        <p:cNvGrpSpPr/>
        <p:nvPr/>
      </p:nvGrpSpPr>
      <p:grpSpPr>
        <a:xfrm>
          <a:off x="0" y="0"/>
          <a:ext cx="0" cy="0"/>
          <a:chOff x="0" y="0"/>
          <a:chExt cx="0" cy="0"/>
        </a:xfrm>
      </p:grpSpPr>
      <p:cxnSp>
        <p:nvCxnSpPr>
          <p:cNvPr id="63" name="Google Shape;63;p17"/>
          <p:cNvCxnSpPr/>
          <p:nvPr/>
        </p:nvCxnSpPr>
        <p:spPr>
          <a:xfrm>
            <a:off x="8569500" y="-17950"/>
            <a:ext cx="0" cy="5196900"/>
          </a:xfrm>
          <a:prstGeom prst="straightConnector1">
            <a:avLst/>
          </a:prstGeom>
          <a:noFill/>
          <a:ln cap="flat" cmpd="sng" w="9525">
            <a:solidFill>
              <a:srgbClr val="FFFFFF"/>
            </a:solidFill>
            <a:prstDash val="solid"/>
            <a:round/>
            <a:headEnd len="med" w="med" type="none"/>
            <a:tailEnd len="med" w="med" type="none"/>
          </a:ln>
        </p:spPr>
      </p:cxnSp>
      <p:sp>
        <p:nvSpPr>
          <p:cNvPr id="64" name="Google Shape;64;p17"/>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rgbClr val="FFFFFF"/>
                </a:solidFill>
                <a:latin typeface="Wix Madefor Text"/>
                <a:ea typeface="Wix Madefor Text"/>
                <a:cs typeface="Wix Madefor Text"/>
                <a:sym typeface="Wix Madefor Text"/>
              </a:rPr>
              <a:t>Lesson 06: Logic &amp; Conditionals</a:t>
            </a:r>
            <a:endParaRPr sz="900">
              <a:solidFill>
                <a:srgbClr val="FFFFFF"/>
              </a:solidFill>
              <a:latin typeface="Wix Madefor Text"/>
              <a:ea typeface="Wix Madefor Text"/>
              <a:cs typeface="Wix Madefor Text"/>
              <a:sym typeface="Wix Madefor Text"/>
            </a:endParaRPr>
          </a:p>
        </p:txBody>
      </p:sp>
      <p:pic>
        <p:nvPicPr>
          <p:cNvPr id="65" name="Google Shape;65;p17"/>
          <p:cNvPicPr preferRelativeResize="0"/>
          <p:nvPr/>
        </p:nvPicPr>
        <p:blipFill rotWithShape="1">
          <a:blip r:embed="rId2">
            <a:alphaModFix/>
          </a:blip>
          <a:srcRect b="-58279" l="-4634" r="-10083" t="-74279"/>
          <a:stretch/>
        </p:blipFill>
        <p:spPr>
          <a:xfrm rot="5400000">
            <a:off x="8211462" y="710938"/>
            <a:ext cx="1355075" cy="31490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cxnSp>
        <p:nvCxnSpPr>
          <p:cNvPr id="51" name="Google Shape;51;p13"/>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Tree>
  </p:cSld>
  <p:clrMap accent1="accent1" accent2="accent2" accent3="accent3" accent4="accent4" accent5="accent5" accent6="accent6" bg1="lt1" bg2="dk2" tx1="dk1" tx2="lt2" folHlink="folHlink" hlink="hlink"/>
  <p:sldLayoutIdLst>
    <p:sldLayoutId id="2147483659" r:id="rId1"/>
    <p:sldLayoutId id="2147483660" r:id="rId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60" name="Shape 60"/>
        <p:cNvGrpSpPr/>
        <p:nvPr/>
      </p:nvGrpSpPr>
      <p:grpSpPr>
        <a:xfrm>
          <a:off x="0" y="0"/>
          <a:ext cx="0" cy="0"/>
          <a:chOff x="0" y="0"/>
          <a:chExt cx="0" cy="0"/>
        </a:xfrm>
      </p:grpSpPr>
      <p:sp>
        <p:nvSpPr>
          <p:cNvPr id="61" name="Google Shape;61;p1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1"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xml"/><Relationship Id="rId3" Type="http://schemas.openxmlformats.org/officeDocument/2006/relationships/image" Target="../media/image2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hyperlink" Target="https://drive.google.com/file/d/1tRob0ImbNzysxIRiK71b8_il1xzz4Og7/view" TargetMode="External"/><Relationship Id="rId4" Type="http://schemas.openxmlformats.org/officeDocument/2006/relationships/image" Target="../media/image2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2.gi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 Id="rId3" Type="http://schemas.openxmlformats.org/officeDocument/2006/relationships/image" Target="../media/image4.gi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 Id="rId3" Type="http://schemas.openxmlformats.org/officeDocument/2006/relationships/image" Target="../media/image7.gi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 Id="rId3" Type="http://schemas.openxmlformats.org/officeDocument/2006/relationships/image" Target="../media/image21.gi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 Id="rId3" Type="http://schemas.openxmlformats.org/officeDocument/2006/relationships/image" Target="../media/image18.gif"/><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 Id="rId3" Type="http://schemas.openxmlformats.org/officeDocument/2006/relationships/image" Target="../media/image15.png"/><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 Id="rId3" Type="http://schemas.openxmlformats.org/officeDocument/2006/relationships/image" Target="../media/image18.gif"/><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5.xml"/><Relationship Id="rId3" Type="http://schemas.openxmlformats.org/officeDocument/2006/relationships/image" Target="../media/image7.gi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7.xml"/><Relationship Id="rId3" Type="http://schemas.openxmlformats.org/officeDocument/2006/relationships/image" Target="../media/image5.png"/><Relationship Id="rId4" Type="http://schemas.openxmlformats.org/officeDocument/2006/relationships/image" Target="../media/image2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2.xml"/><Relationship Id="rId3" Type="http://schemas.openxmlformats.org/officeDocument/2006/relationships/image" Target="../media/image10.gi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3.xml"/><Relationship Id="rId3" Type="http://schemas.openxmlformats.org/officeDocument/2006/relationships/image" Target="../media/image16.gi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4.xml"/><Relationship Id="rId3" Type="http://schemas.openxmlformats.org/officeDocument/2006/relationships/image" Target="../media/image19.gi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6.xml"/><Relationship Id="rId3" Type="http://schemas.openxmlformats.org/officeDocument/2006/relationships/image" Target="../media/image14.gi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8.xml"/><Relationship Id="rId3" Type="http://schemas.openxmlformats.org/officeDocument/2006/relationships/image" Target="../media/image9.png"/><Relationship Id="rId4" Type="http://schemas.openxmlformats.org/officeDocument/2006/relationships/image" Target="../media/image11.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0.xml"/><Relationship Id="rId3" Type="http://schemas.openxmlformats.org/officeDocument/2006/relationships/image" Target="../media/image12.gi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2.xml"/><Relationship Id="rId3" Type="http://schemas.openxmlformats.org/officeDocument/2006/relationships/image" Target="../media/image5.png"/><Relationship Id="rId4" Type="http://schemas.openxmlformats.org/officeDocument/2006/relationships/image" Target="../media/image22.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8.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69" name="Shape 69"/>
        <p:cNvGrpSpPr/>
        <p:nvPr/>
      </p:nvGrpSpPr>
      <p:grpSpPr>
        <a:xfrm>
          <a:off x="0" y="0"/>
          <a:ext cx="0" cy="0"/>
          <a:chOff x="0" y="0"/>
          <a:chExt cx="0" cy="0"/>
        </a:xfrm>
      </p:grpSpPr>
      <p:sp>
        <p:nvSpPr>
          <p:cNvPr id="70" name="Google Shape;70;p18"/>
          <p:cNvSpPr/>
          <p:nvPr/>
        </p:nvSpPr>
        <p:spPr>
          <a:xfrm>
            <a:off x="0" y="100"/>
            <a:ext cx="5714100" cy="5143500"/>
          </a:xfrm>
          <a:prstGeom prst="rect">
            <a:avLst/>
          </a:prstGeom>
          <a:solidFill>
            <a:srgbClr val="1F77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 name="Google Shape;71;p18"/>
          <p:cNvSpPr txBox="1"/>
          <p:nvPr>
            <p:ph type="title"/>
          </p:nvPr>
        </p:nvSpPr>
        <p:spPr>
          <a:xfrm>
            <a:off x="678325" y="553800"/>
            <a:ext cx="4543800" cy="2685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a:solidFill>
                  <a:schemeClr val="lt1"/>
                </a:solidFill>
                <a:latin typeface="Wix Madefor Text"/>
                <a:ea typeface="Wix Madefor Text"/>
                <a:cs typeface="Wix Madefor Text"/>
                <a:sym typeface="Wix Madefor Text"/>
              </a:rPr>
              <a:t>Lesson 06</a:t>
            </a:r>
            <a:endParaRPr b="1">
              <a:solidFill>
                <a:schemeClr val="lt1"/>
              </a:solidFill>
              <a:latin typeface="Wix Madefor Text"/>
              <a:ea typeface="Wix Madefor Text"/>
              <a:cs typeface="Wix Madefor Text"/>
              <a:sym typeface="Wix Madefor Text"/>
            </a:endParaRPr>
          </a:p>
          <a:p>
            <a:pPr indent="0" lvl="0" marL="0" rtl="0" algn="l">
              <a:spcBef>
                <a:spcPts val="0"/>
              </a:spcBef>
              <a:spcAft>
                <a:spcPts val="0"/>
              </a:spcAft>
              <a:buNone/>
            </a:pPr>
            <a:r>
              <a:rPr b="1" lang="en" sz="4800">
                <a:solidFill>
                  <a:schemeClr val="lt1"/>
                </a:solidFill>
                <a:latin typeface="Wix Madefor Text"/>
                <a:ea typeface="Wix Madefor Text"/>
                <a:cs typeface="Wix Madefor Text"/>
                <a:sym typeface="Wix Madefor Text"/>
              </a:rPr>
              <a:t>Logic &amp; Conditionals 1</a:t>
            </a:r>
            <a:endParaRPr b="1">
              <a:solidFill>
                <a:srgbClr val="FFFFFF"/>
              </a:solidFill>
              <a:latin typeface="Wix Madefor Text"/>
              <a:ea typeface="Wix Madefor Text"/>
              <a:cs typeface="Wix Madefor Text"/>
              <a:sym typeface="Wix Madefor Text"/>
            </a:endParaRPr>
          </a:p>
        </p:txBody>
      </p:sp>
      <p:grpSp>
        <p:nvGrpSpPr>
          <p:cNvPr id="72" name="Google Shape;72;p18"/>
          <p:cNvGrpSpPr/>
          <p:nvPr/>
        </p:nvGrpSpPr>
        <p:grpSpPr>
          <a:xfrm>
            <a:off x="743450" y="4506575"/>
            <a:ext cx="3436500" cy="257550"/>
            <a:chOff x="743450" y="4506575"/>
            <a:chExt cx="3436500" cy="257550"/>
          </a:xfrm>
        </p:grpSpPr>
        <p:sp>
          <p:nvSpPr>
            <p:cNvPr id="73" name="Google Shape;73;p18"/>
            <p:cNvSpPr txBox="1"/>
            <p:nvPr/>
          </p:nvSpPr>
          <p:spPr>
            <a:xfrm>
              <a:off x="743450" y="4627625"/>
              <a:ext cx="2966400" cy="1365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a:solidFill>
                    <a:srgbClr val="FFFFFF"/>
                  </a:solidFill>
                  <a:latin typeface="Wix Madefor Text"/>
                  <a:ea typeface="Wix Madefor Text"/>
                  <a:cs typeface="Wix Madefor Text"/>
                  <a:sym typeface="Wix Madefor Text"/>
                </a:rPr>
                <a:t>Web Development</a:t>
              </a:r>
              <a:endParaRPr b="1">
                <a:solidFill>
                  <a:srgbClr val="FFFFFF"/>
                </a:solidFill>
                <a:latin typeface="Wix Madefor Text"/>
                <a:ea typeface="Wix Madefor Text"/>
                <a:cs typeface="Wix Madefor Text"/>
                <a:sym typeface="Wix Madefor Text"/>
              </a:endParaRPr>
            </a:p>
          </p:txBody>
        </p:sp>
        <p:cxnSp>
          <p:nvCxnSpPr>
            <p:cNvPr id="74" name="Google Shape;74;p18"/>
            <p:cNvCxnSpPr/>
            <p:nvPr/>
          </p:nvCxnSpPr>
          <p:spPr>
            <a:xfrm>
              <a:off x="796550" y="4506575"/>
              <a:ext cx="3383400" cy="0"/>
            </a:xfrm>
            <a:prstGeom prst="straightConnector1">
              <a:avLst/>
            </a:prstGeom>
            <a:noFill/>
            <a:ln cap="flat" cmpd="sng" w="9525">
              <a:solidFill>
                <a:srgbClr val="FFFFFF"/>
              </a:solidFill>
              <a:prstDash val="solid"/>
              <a:round/>
              <a:headEnd len="med" w="med" type="none"/>
              <a:tailEnd len="med" w="med" type="none"/>
            </a:ln>
          </p:spPr>
        </p:cxnSp>
      </p:grpSp>
      <p:pic>
        <p:nvPicPr>
          <p:cNvPr id="75" name="Google Shape;75;p18"/>
          <p:cNvPicPr preferRelativeResize="0"/>
          <p:nvPr/>
        </p:nvPicPr>
        <p:blipFill>
          <a:blip r:embed="rId3">
            <a:alphaModFix/>
          </a:blip>
          <a:stretch>
            <a:fillRect/>
          </a:stretch>
        </p:blipFill>
        <p:spPr>
          <a:xfrm>
            <a:off x="5665107" y="100"/>
            <a:ext cx="2902767" cy="514349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24" name="Shape 124"/>
        <p:cNvGrpSpPr/>
        <p:nvPr/>
      </p:nvGrpSpPr>
      <p:grpSpPr>
        <a:xfrm>
          <a:off x="0" y="0"/>
          <a:ext cx="0" cy="0"/>
          <a:chOff x="0" y="0"/>
          <a:chExt cx="0" cy="0"/>
        </a:xfrm>
      </p:grpSpPr>
      <p:sp>
        <p:nvSpPr>
          <p:cNvPr id="125" name="Google Shape;125;p27"/>
          <p:cNvSpPr txBox="1"/>
          <p:nvPr>
            <p:ph type="title"/>
          </p:nvPr>
        </p:nvSpPr>
        <p:spPr>
          <a:xfrm>
            <a:off x="328952" y="752325"/>
            <a:ext cx="44727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First, Conditions</a:t>
            </a:r>
            <a:endParaRPr b="1" sz="3200">
              <a:latin typeface="Wix Madefor Text"/>
              <a:ea typeface="Wix Madefor Text"/>
              <a:cs typeface="Wix Madefor Text"/>
              <a:sym typeface="Wix Madefor Text"/>
            </a:endParaRPr>
          </a:p>
        </p:txBody>
      </p:sp>
      <p:sp>
        <p:nvSpPr>
          <p:cNvPr id="126" name="Google Shape;126;p27"/>
          <p:cNvSpPr txBox="1"/>
          <p:nvPr/>
        </p:nvSpPr>
        <p:spPr>
          <a:xfrm>
            <a:off x="331875" y="1526875"/>
            <a:ext cx="4659900" cy="26634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sz="1800">
                <a:latin typeface="Wix Madefor Text"/>
                <a:ea typeface="Wix Madefor Text"/>
                <a:cs typeface="Wix Madefor Text"/>
                <a:sym typeface="Wix Madefor Text"/>
              </a:rPr>
              <a:t>Computers can check </a:t>
            </a:r>
            <a:r>
              <a:rPr b="1" lang="en" sz="1800">
                <a:latin typeface="Wix Madefor Text"/>
                <a:ea typeface="Wix Madefor Text"/>
                <a:cs typeface="Wix Madefor Text"/>
                <a:sym typeface="Wix Madefor Text"/>
              </a:rPr>
              <a:t>conditions</a:t>
            </a:r>
            <a:r>
              <a:rPr lang="en" sz="1800">
                <a:latin typeface="Wix Madefor Text"/>
                <a:ea typeface="Wix Madefor Text"/>
                <a:cs typeface="Wix Madefor Text"/>
                <a:sym typeface="Wix Madefor Text"/>
              </a:rPr>
              <a:t> to decide if the condition is true or false, and use that information to decide what to do next. </a:t>
            </a:r>
            <a:endParaRPr sz="1800">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rPr lang="en" sz="1800">
                <a:latin typeface="Wix Madefor Text"/>
                <a:ea typeface="Wix Madefor Text"/>
                <a:cs typeface="Wix Madefor Text"/>
                <a:sym typeface="Wix Madefor Text"/>
              </a:rPr>
              <a:t>In the statement “If you have brown hair, then stand up” the condition is whether or not you have brown hair. </a:t>
            </a:r>
            <a:endParaRPr sz="1800">
              <a:latin typeface="Wix Madefor Text"/>
              <a:ea typeface="Wix Madefor Text"/>
              <a:cs typeface="Wix Madefor Text"/>
              <a:sym typeface="Wix Madefor Text"/>
            </a:endParaRPr>
          </a:p>
        </p:txBody>
      </p:sp>
      <p:pic>
        <p:nvPicPr>
          <p:cNvPr id="127" name="Google Shape;127;p27">
            <a:hlinkClick r:id="rId3"/>
          </p:cNvPr>
          <p:cNvPicPr preferRelativeResize="0"/>
          <p:nvPr/>
        </p:nvPicPr>
        <p:blipFill rotWithShape="1">
          <a:blip r:embed="rId4">
            <a:alphaModFix/>
          </a:blip>
          <a:srcRect b="0" l="20777" r="36452" t="0"/>
          <a:stretch/>
        </p:blipFill>
        <p:spPr>
          <a:xfrm>
            <a:off x="5258833" y="0"/>
            <a:ext cx="3300567" cy="514350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31" name="Shape 131"/>
        <p:cNvGrpSpPr/>
        <p:nvPr/>
      </p:nvGrpSpPr>
      <p:grpSpPr>
        <a:xfrm>
          <a:off x="0" y="0"/>
          <a:ext cx="0" cy="0"/>
          <a:chOff x="0" y="0"/>
          <a:chExt cx="0" cy="0"/>
        </a:xfrm>
      </p:grpSpPr>
      <p:sp>
        <p:nvSpPr>
          <p:cNvPr id="132" name="Google Shape;132;p28"/>
          <p:cNvSpPr txBox="1"/>
          <p:nvPr>
            <p:ph type="title"/>
          </p:nvPr>
        </p:nvSpPr>
        <p:spPr>
          <a:xfrm>
            <a:off x="557552" y="523725"/>
            <a:ext cx="44727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Conditionals</a:t>
            </a:r>
            <a:endParaRPr b="1" sz="3200">
              <a:latin typeface="Wix Madefor Text"/>
              <a:ea typeface="Wix Madefor Text"/>
              <a:cs typeface="Wix Madefor Text"/>
              <a:sym typeface="Wix Madefor Text"/>
            </a:endParaRPr>
          </a:p>
        </p:txBody>
      </p:sp>
      <p:sp>
        <p:nvSpPr>
          <p:cNvPr id="133" name="Google Shape;133;p28"/>
          <p:cNvSpPr txBox="1"/>
          <p:nvPr/>
        </p:nvSpPr>
        <p:spPr>
          <a:xfrm>
            <a:off x="560475" y="1298275"/>
            <a:ext cx="4659900" cy="26634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sz="1800">
                <a:latin typeface="Wix Madefor Text"/>
                <a:ea typeface="Wix Madefor Text"/>
                <a:cs typeface="Wix Madefor Text"/>
                <a:sym typeface="Wix Madefor Text"/>
              </a:rPr>
              <a:t>Conditionals (sometimes called “conditional expressions”) are coding expressions which execute different code based on the value of a condition.</a:t>
            </a:r>
            <a:endParaRPr sz="1800">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rPr lang="en" sz="1800">
                <a:latin typeface="Wix Madefor Text"/>
                <a:ea typeface="Wix Madefor Text"/>
                <a:cs typeface="Wix Madefor Text"/>
                <a:sym typeface="Wix Madefor Text"/>
              </a:rPr>
              <a:t>The most common one is an “if statement” which we practiced in the intro. An “if statement” is simply a statement that says “If x happens, then y will happen.”</a:t>
            </a:r>
            <a:endParaRPr sz="1800">
              <a:latin typeface="Wix Madefor Text"/>
              <a:ea typeface="Wix Madefor Text"/>
              <a:cs typeface="Wix Madefor Text"/>
              <a:sym typeface="Wix Madefor Text"/>
            </a:endParaRPr>
          </a:p>
        </p:txBody>
      </p:sp>
      <p:sp>
        <p:nvSpPr>
          <p:cNvPr id="134" name="Google Shape;134;p28"/>
          <p:cNvSpPr/>
          <p:nvPr/>
        </p:nvSpPr>
        <p:spPr>
          <a:xfrm>
            <a:off x="5604825" y="-39275"/>
            <a:ext cx="2954700" cy="5192700"/>
          </a:xfrm>
          <a:prstGeom prst="rect">
            <a:avLst/>
          </a:prstGeom>
          <a:solidFill>
            <a:srgbClr val="6C48E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p28"/>
          <p:cNvSpPr txBox="1"/>
          <p:nvPr/>
        </p:nvSpPr>
        <p:spPr>
          <a:xfrm>
            <a:off x="5918925" y="628175"/>
            <a:ext cx="2326500" cy="16077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b="1" lang="en" sz="4300">
                <a:solidFill>
                  <a:schemeClr val="lt1"/>
                </a:solidFill>
                <a:latin typeface="Wix Madefor Text"/>
                <a:ea typeface="Wix Madefor Text"/>
                <a:cs typeface="Wix Madefor Text"/>
                <a:sym typeface="Wix Madefor Text"/>
              </a:rPr>
              <a:t>If x,</a:t>
            </a:r>
            <a:endParaRPr b="1" sz="4300">
              <a:solidFill>
                <a:schemeClr val="lt1"/>
              </a:solidFill>
              <a:latin typeface="Wix Madefor Text"/>
              <a:ea typeface="Wix Madefor Text"/>
              <a:cs typeface="Wix Madefor Text"/>
              <a:sym typeface="Wix Madefor Text"/>
            </a:endParaRPr>
          </a:p>
          <a:p>
            <a:pPr indent="0" lvl="0" marL="0" rtl="0" algn="l">
              <a:lnSpc>
                <a:spcPct val="115000"/>
              </a:lnSpc>
              <a:spcBef>
                <a:spcPts val="0"/>
              </a:spcBef>
              <a:spcAft>
                <a:spcPts val="0"/>
              </a:spcAft>
              <a:buNone/>
            </a:pPr>
            <a:r>
              <a:rPr b="1" lang="en" sz="4300">
                <a:solidFill>
                  <a:schemeClr val="lt1"/>
                </a:solidFill>
                <a:latin typeface="Wix Madefor Text"/>
                <a:ea typeface="Wix Madefor Text"/>
                <a:cs typeface="Wix Madefor Text"/>
                <a:sym typeface="Wix Madefor Text"/>
              </a:rPr>
              <a:t>then y</a:t>
            </a:r>
            <a:endParaRPr b="1" sz="4300">
              <a:solidFill>
                <a:schemeClr val="lt1"/>
              </a:solidFill>
              <a:latin typeface="Wix Madefor Text"/>
              <a:ea typeface="Wix Madefor Text"/>
              <a:cs typeface="Wix Madefor Text"/>
              <a:sym typeface="Wix Madefor Text"/>
            </a:endParaRPr>
          </a:p>
        </p:txBody>
      </p:sp>
      <p:sp>
        <p:nvSpPr>
          <p:cNvPr id="136" name="Google Shape;136;p28"/>
          <p:cNvSpPr txBox="1"/>
          <p:nvPr/>
        </p:nvSpPr>
        <p:spPr>
          <a:xfrm>
            <a:off x="5850225" y="2494325"/>
            <a:ext cx="2463900" cy="1329900"/>
          </a:xfrm>
          <a:prstGeom prst="rect">
            <a:avLst/>
          </a:prstGeom>
          <a:noFill/>
          <a:ln>
            <a:noFill/>
          </a:ln>
        </p:spPr>
        <p:txBody>
          <a:bodyPr anchorCtr="0" anchor="t" bIns="91425" lIns="91425" spcFirstLastPara="1" rIns="91425" wrap="square" tIns="91425">
            <a:spAutoFit/>
          </a:bodyPr>
          <a:lstStyle/>
          <a:p>
            <a:pPr indent="-304800" lvl="0" marL="457200" rtl="0" algn="l">
              <a:lnSpc>
                <a:spcPct val="130000"/>
              </a:lnSpc>
              <a:spcBef>
                <a:spcPts val="1000"/>
              </a:spcBef>
              <a:spcAft>
                <a:spcPts val="0"/>
              </a:spcAft>
              <a:buClr>
                <a:schemeClr val="lt1"/>
              </a:buClr>
              <a:buSzPts val="1200"/>
              <a:buFont typeface="Wix Madefor Text"/>
              <a:buChar char="●"/>
            </a:pPr>
            <a:r>
              <a:rPr lang="en" sz="1200">
                <a:solidFill>
                  <a:schemeClr val="lt1"/>
                </a:solidFill>
                <a:latin typeface="Wix Madefor Text"/>
                <a:ea typeface="Wix Madefor Text"/>
                <a:cs typeface="Wix Madefor Text"/>
                <a:sym typeface="Wix Madefor Text"/>
              </a:rPr>
              <a:t>If happy, then sing a song</a:t>
            </a:r>
            <a:endParaRPr sz="1200">
              <a:solidFill>
                <a:schemeClr val="lt1"/>
              </a:solidFill>
              <a:latin typeface="Wix Madefor Text"/>
              <a:ea typeface="Wix Madefor Text"/>
              <a:cs typeface="Wix Madefor Text"/>
              <a:sym typeface="Wix Madefor Text"/>
            </a:endParaRPr>
          </a:p>
          <a:p>
            <a:pPr indent="-304800" lvl="0" marL="457200" rtl="0" algn="l">
              <a:lnSpc>
                <a:spcPct val="130000"/>
              </a:lnSpc>
              <a:spcBef>
                <a:spcPts val="0"/>
              </a:spcBef>
              <a:spcAft>
                <a:spcPts val="0"/>
              </a:spcAft>
              <a:buClr>
                <a:schemeClr val="lt1"/>
              </a:buClr>
              <a:buSzPts val="1200"/>
              <a:buFont typeface="Wix Madefor Text"/>
              <a:buChar char="●"/>
            </a:pPr>
            <a:r>
              <a:rPr lang="en" sz="1200">
                <a:solidFill>
                  <a:schemeClr val="lt1"/>
                </a:solidFill>
                <a:latin typeface="Wix Madefor Text"/>
                <a:ea typeface="Wix Madefor Text"/>
                <a:cs typeface="Wix Madefor Text"/>
                <a:sym typeface="Wix Madefor Text"/>
              </a:rPr>
              <a:t>If sad, then eat ice cream</a:t>
            </a:r>
            <a:endParaRPr sz="1200">
              <a:solidFill>
                <a:schemeClr val="lt1"/>
              </a:solidFill>
              <a:latin typeface="Wix Madefor Text"/>
              <a:ea typeface="Wix Madefor Text"/>
              <a:cs typeface="Wix Madefor Text"/>
              <a:sym typeface="Wix Madefor Text"/>
            </a:endParaRPr>
          </a:p>
          <a:p>
            <a:pPr indent="-304800" lvl="0" marL="457200" rtl="0" algn="l">
              <a:lnSpc>
                <a:spcPct val="130000"/>
              </a:lnSpc>
              <a:spcBef>
                <a:spcPts val="0"/>
              </a:spcBef>
              <a:spcAft>
                <a:spcPts val="0"/>
              </a:spcAft>
              <a:buClr>
                <a:schemeClr val="lt1"/>
              </a:buClr>
              <a:buSzPts val="1200"/>
              <a:buFont typeface="Wix Madefor Text"/>
              <a:buChar char="●"/>
            </a:pPr>
            <a:r>
              <a:rPr lang="en" sz="1200">
                <a:solidFill>
                  <a:schemeClr val="lt1"/>
                </a:solidFill>
                <a:latin typeface="Wix Madefor Text"/>
                <a:ea typeface="Wix Madefor Text"/>
                <a:cs typeface="Wix Madefor Text"/>
                <a:sym typeface="Wix Madefor Text"/>
              </a:rPr>
              <a:t>If likeMusic, then dance</a:t>
            </a:r>
            <a:endParaRPr sz="1200">
              <a:solidFill>
                <a:schemeClr val="lt1"/>
              </a:solidFill>
              <a:latin typeface="Wix Madefor Text"/>
              <a:ea typeface="Wix Madefor Text"/>
              <a:cs typeface="Wix Madefor Text"/>
              <a:sym typeface="Wix Madefor Text"/>
            </a:endParaRPr>
          </a:p>
          <a:p>
            <a:pPr indent="-304800" lvl="0" marL="457200" rtl="0" algn="l">
              <a:lnSpc>
                <a:spcPct val="130000"/>
              </a:lnSpc>
              <a:spcBef>
                <a:spcPts val="0"/>
              </a:spcBef>
              <a:spcAft>
                <a:spcPts val="0"/>
              </a:spcAft>
              <a:buClr>
                <a:schemeClr val="lt1"/>
              </a:buClr>
              <a:buSzPts val="1200"/>
              <a:buFont typeface="Wix Madefor Text"/>
              <a:buChar char="●"/>
            </a:pPr>
            <a:r>
              <a:rPr lang="en" sz="1200">
                <a:solidFill>
                  <a:schemeClr val="lt1"/>
                </a:solidFill>
                <a:latin typeface="Wix Madefor Text"/>
                <a:ea typeface="Wix Madefor Text"/>
                <a:cs typeface="Wix Madefor Text"/>
                <a:sym typeface="Wix Madefor Text"/>
              </a:rPr>
              <a:t>If loggedIn, then say “welcome back!”</a:t>
            </a:r>
            <a:endParaRPr sz="1600">
              <a:solidFill>
                <a:schemeClr val="lt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6C48EF"/>
        </a:solidFill>
      </p:bgPr>
    </p:bg>
    <p:spTree>
      <p:nvGrpSpPr>
        <p:cNvPr id="140" name="Shape 140"/>
        <p:cNvGrpSpPr/>
        <p:nvPr/>
      </p:nvGrpSpPr>
      <p:grpSpPr>
        <a:xfrm>
          <a:off x="0" y="0"/>
          <a:ext cx="0" cy="0"/>
          <a:chOff x="0" y="0"/>
          <a:chExt cx="0" cy="0"/>
        </a:xfrm>
      </p:grpSpPr>
      <p:sp>
        <p:nvSpPr>
          <p:cNvPr id="141" name="Google Shape;141;p29"/>
          <p:cNvSpPr txBox="1"/>
          <p:nvPr>
            <p:ph type="title"/>
          </p:nvPr>
        </p:nvSpPr>
        <p:spPr>
          <a:xfrm>
            <a:off x="677100" y="0"/>
            <a:ext cx="7371900" cy="5143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1000"/>
              </a:spcAft>
              <a:buClr>
                <a:schemeClr val="dk1"/>
              </a:buClr>
              <a:buSzPts val="1100"/>
              <a:buFont typeface="Arial"/>
              <a:buNone/>
            </a:pPr>
            <a:r>
              <a:rPr lang="en" sz="4800">
                <a:solidFill>
                  <a:srgbClr val="FFFFFF"/>
                </a:solidFill>
                <a:latin typeface="Wix Madefor Text"/>
                <a:ea typeface="Wix Madefor Text"/>
                <a:cs typeface="Wix Madefor Text"/>
                <a:sym typeface="Wix Madefor Text"/>
              </a:rPr>
              <a:t>Conditionals in Code</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45" name="Shape 145"/>
        <p:cNvGrpSpPr/>
        <p:nvPr/>
      </p:nvGrpSpPr>
      <p:grpSpPr>
        <a:xfrm>
          <a:off x="0" y="0"/>
          <a:ext cx="0" cy="0"/>
          <a:chOff x="0" y="0"/>
          <a:chExt cx="0" cy="0"/>
        </a:xfrm>
      </p:grpSpPr>
      <p:sp>
        <p:nvSpPr>
          <p:cNvPr id="146" name="Google Shape;146;p30"/>
          <p:cNvSpPr txBox="1"/>
          <p:nvPr>
            <p:ph type="title"/>
          </p:nvPr>
        </p:nvSpPr>
        <p:spPr>
          <a:xfrm>
            <a:off x="557552" y="436400"/>
            <a:ext cx="44727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If Statements</a:t>
            </a:r>
            <a:endParaRPr b="1" sz="3200">
              <a:latin typeface="Wix Madefor Text"/>
              <a:ea typeface="Wix Madefor Text"/>
              <a:cs typeface="Wix Madefor Text"/>
              <a:sym typeface="Wix Madefor Text"/>
            </a:endParaRPr>
          </a:p>
        </p:txBody>
      </p:sp>
      <p:sp>
        <p:nvSpPr>
          <p:cNvPr id="147" name="Google Shape;147;p30"/>
          <p:cNvSpPr txBox="1"/>
          <p:nvPr/>
        </p:nvSpPr>
        <p:spPr>
          <a:xfrm>
            <a:off x="560475" y="1210950"/>
            <a:ext cx="7380600" cy="26634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100"/>
              </a:spcAft>
              <a:buNone/>
            </a:pPr>
            <a:r>
              <a:rPr lang="en" sz="1800">
                <a:latin typeface="Wix Madefor Text"/>
                <a:ea typeface="Wix Madefor Text"/>
                <a:cs typeface="Wix Madefor Text"/>
                <a:sym typeface="Wix Madefor Text"/>
              </a:rPr>
              <a:t>With if statements, the code will run (be “executed”) only if the condition is true.</a:t>
            </a:r>
            <a:endParaRPr sz="1800">
              <a:latin typeface="Wix Madefor Text"/>
              <a:ea typeface="Wix Madefor Text"/>
              <a:cs typeface="Wix Madefor Text"/>
              <a:sym typeface="Wix Madefor Text"/>
            </a:endParaRPr>
          </a:p>
        </p:txBody>
      </p:sp>
      <p:sp>
        <p:nvSpPr>
          <p:cNvPr id="148" name="Google Shape;148;p30"/>
          <p:cNvSpPr txBox="1"/>
          <p:nvPr/>
        </p:nvSpPr>
        <p:spPr>
          <a:xfrm>
            <a:off x="670150" y="1367750"/>
            <a:ext cx="6331800" cy="2426100"/>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t/>
            </a:r>
            <a:endParaRPr sz="2400">
              <a:solidFill>
                <a:srgbClr val="162D3D"/>
              </a:solidFill>
              <a:latin typeface="Courier New"/>
              <a:ea typeface="Courier New"/>
              <a:cs typeface="Courier New"/>
              <a:sym typeface="Courier New"/>
            </a:endParaRPr>
          </a:p>
          <a:p>
            <a:pPr indent="0" lvl="0" marL="0" rtl="0" algn="l">
              <a:lnSpc>
                <a:spcPct val="150000"/>
              </a:lnSpc>
              <a:spcBef>
                <a:spcPts val="0"/>
              </a:spcBef>
              <a:spcAft>
                <a:spcPts val="1100"/>
              </a:spcAft>
              <a:buNone/>
            </a:pPr>
            <a:r>
              <a:t/>
            </a:r>
            <a:endParaRPr sz="1200">
              <a:solidFill>
                <a:srgbClr val="11418C"/>
              </a:solidFill>
              <a:latin typeface="Helvetica Neue"/>
              <a:ea typeface="Helvetica Neue"/>
              <a:cs typeface="Helvetica Neue"/>
              <a:sym typeface="Helvetica Neue"/>
            </a:endParaRPr>
          </a:p>
        </p:txBody>
      </p:sp>
      <p:sp>
        <p:nvSpPr>
          <p:cNvPr id="149" name="Google Shape;149;p30"/>
          <p:cNvSpPr txBox="1"/>
          <p:nvPr/>
        </p:nvSpPr>
        <p:spPr>
          <a:xfrm>
            <a:off x="0" y="2454100"/>
            <a:ext cx="8539800" cy="2689800"/>
          </a:xfrm>
          <a:prstGeom prst="rect">
            <a:avLst/>
          </a:prstGeom>
          <a:solidFill>
            <a:srgbClr val="F3F3F3"/>
          </a:solidFill>
          <a:ln>
            <a:noFill/>
          </a:ln>
        </p:spPr>
        <p:txBody>
          <a:bodyPr anchorCtr="0" anchor="ctr" bIns="91425" lIns="91425" spcFirstLastPara="1" rIns="91425" wrap="square" tIns="91425">
            <a:noAutofit/>
          </a:bodyPr>
          <a:lstStyle/>
          <a:p>
            <a:pPr indent="0" lvl="0" marL="647700" rtl="0" algn="l">
              <a:lnSpc>
                <a:spcPct val="150000"/>
              </a:lnSpc>
              <a:spcBef>
                <a:spcPts val="0"/>
              </a:spcBef>
              <a:spcAft>
                <a:spcPts val="0"/>
              </a:spcAft>
              <a:buNone/>
            </a:pPr>
            <a:r>
              <a:rPr lang="en" sz="2200">
                <a:solidFill>
                  <a:srgbClr val="162D3D"/>
                </a:solidFill>
                <a:latin typeface="Courier New"/>
                <a:ea typeface="Courier New"/>
                <a:cs typeface="Courier New"/>
                <a:sym typeface="Courier New"/>
              </a:rPr>
              <a:t>if (condition) {</a:t>
            </a:r>
            <a:endParaRPr sz="2200">
              <a:solidFill>
                <a:srgbClr val="162D3D"/>
              </a:solidFill>
              <a:latin typeface="Courier New"/>
              <a:ea typeface="Courier New"/>
              <a:cs typeface="Courier New"/>
              <a:sym typeface="Courier New"/>
            </a:endParaRPr>
          </a:p>
          <a:p>
            <a:pPr indent="0" lvl="0" marL="647700" rtl="0" algn="l">
              <a:lnSpc>
                <a:spcPct val="150000"/>
              </a:lnSpc>
              <a:spcBef>
                <a:spcPts val="0"/>
              </a:spcBef>
              <a:spcAft>
                <a:spcPts val="0"/>
              </a:spcAft>
              <a:buNone/>
            </a:pPr>
            <a:r>
              <a:rPr lang="en" sz="2200">
                <a:solidFill>
                  <a:srgbClr val="162D3D"/>
                </a:solidFill>
                <a:latin typeface="Courier New"/>
                <a:ea typeface="Courier New"/>
                <a:cs typeface="Courier New"/>
                <a:sym typeface="Courier New"/>
              </a:rPr>
              <a:t>  </a:t>
            </a:r>
            <a:r>
              <a:rPr lang="en" sz="2200">
                <a:solidFill>
                  <a:srgbClr val="999999"/>
                </a:solidFill>
                <a:latin typeface="Courier New"/>
                <a:ea typeface="Courier New"/>
                <a:cs typeface="Courier New"/>
                <a:sym typeface="Courier New"/>
              </a:rPr>
              <a:t>// Code to be executed - </a:t>
            </a:r>
            <a:endParaRPr sz="2200">
              <a:solidFill>
                <a:srgbClr val="999999"/>
              </a:solidFill>
              <a:latin typeface="Courier New"/>
              <a:ea typeface="Courier New"/>
              <a:cs typeface="Courier New"/>
              <a:sym typeface="Courier New"/>
            </a:endParaRPr>
          </a:p>
          <a:p>
            <a:pPr indent="0" lvl="0" marL="647700" rtl="0" algn="l">
              <a:lnSpc>
                <a:spcPct val="150000"/>
              </a:lnSpc>
              <a:spcBef>
                <a:spcPts val="0"/>
              </a:spcBef>
              <a:spcAft>
                <a:spcPts val="0"/>
              </a:spcAft>
              <a:buNone/>
            </a:pPr>
            <a:r>
              <a:rPr lang="en" sz="2200">
                <a:solidFill>
                  <a:srgbClr val="999999"/>
                </a:solidFill>
                <a:latin typeface="Courier New"/>
                <a:ea typeface="Courier New"/>
                <a:cs typeface="Courier New"/>
                <a:sym typeface="Courier New"/>
              </a:rPr>
              <a:t>  // only if condition  is </a:t>
            </a:r>
            <a:r>
              <a:rPr b="1" lang="en" sz="2200">
                <a:solidFill>
                  <a:srgbClr val="999999"/>
                </a:solidFill>
                <a:latin typeface="Courier New"/>
                <a:ea typeface="Courier New"/>
                <a:cs typeface="Courier New"/>
                <a:sym typeface="Courier New"/>
              </a:rPr>
              <a:t>true</a:t>
            </a:r>
            <a:endParaRPr b="1" sz="2200">
              <a:solidFill>
                <a:srgbClr val="999999"/>
              </a:solidFill>
              <a:latin typeface="Courier New"/>
              <a:ea typeface="Courier New"/>
              <a:cs typeface="Courier New"/>
              <a:sym typeface="Courier New"/>
            </a:endParaRPr>
          </a:p>
          <a:p>
            <a:pPr indent="0" lvl="0" marL="647700" rtl="0" algn="l">
              <a:lnSpc>
                <a:spcPct val="150000"/>
              </a:lnSpc>
              <a:spcBef>
                <a:spcPts val="0"/>
              </a:spcBef>
              <a:spcAft>
                <a:spcPts val="0"/>
              </a:spcAft>
              <a:buNone/>
            </a:pPr>
            <a:r>
              <a:rPr lang="en" sz="2200">
                <a:solidFill>
                  <a:srgbClr val="162D3D"/>
                </a:solidFill>
                <a:latin typeface="Courier New"/>
                <a:ea typeface="Courier New"/>
                <a:cs typeface="Courier New"/>
                <a:sym typeface="Courier New"/>
              </a:rPr>
              <a:t>}</a:t>
            </a:r>
            <a:endParaRPr sz="2200">
              <a:solidFill>
                <a:srgbClr val="162D3D"/>
              </a:solidFill>
              <a:latin typeface="Courier New"/>
              <a:ea typeface="Courier New"/>
              <a:cs typeface="Courier New"/>
              <a:sym typeface="Courier New"/>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53" name="Shape 153"/>
        <p:cNvGrpSpPr/>
        <p:nvPr/>
      </p:nvGrpSpPr>
      <p:grpSpPr>
        <a:xfrm>
          <a:off x="0" y="0"/>
          <a:ext cx="0" cy="0"/>
          <a:chOff x="0" y="0"/>
          <a:chExt cx="0" cy="0"/>
        </a:xfrm>
      </p:grpSpPr>
      <p:sp>
        <p:nvSpPr>
          <p:cNvPr id="154" name="Google Shape;154;p31"/>
          <p:cNvSpPr txBox="1"/>
          <p:nvPr>
            <p:ph type="title"/>
          </p:nvPr>
        </p:nvSpPr>
        <p:spPr>
          <a:xfrm>
            <a:off x="560477" y="82900"/>
            <a:ext cx="44727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Let’s break it down...</a:t>
            </a:r>
            <a:endParaRPr b="1" sz="3200">
              <a:latin typeface="Wix Madefor Text"/>
              <a:ea typeface="Wix Madefor Text"/>
              <a:cs typeface="Wix Madefor Text"/>
              <a:sym typeface="Wix Madefor Text"/>
            </a:endParaRPr>
          </a:p>
        </p:txBody>
      </p:sp>
      <p:sp>
        <p:nvSpPr>
          <p:cNvPr id="155" name="Google Shape;155;p31"/>
          <p:cNvSpPr txBox="1"/>
          <p:nvPr/>
        </p:nvSpPr>
        <p:spPr>
          <a:xfrm>
            <a:off x="579600" y="714500"/>
            <a:ext cx="7380600" cy="2663400"/>
          </a:xfrm>
          <a:prstGeom prst="rect">
            <a:avLst/>
          </a:prstGeom>
          <a:noFill/>
          <a:ln>
            <a:noFill/>
          </a:ln>
        </p:spPr>
        <p:txBody>
          <a:bodyPr anchorCtr="0" anchor="t" bIns="91425" lIns="91425" spcFirstLastPara="1" rIns="91425" wrap="square" tIns="91425">
            <a:noAutofit/>
          </a:bodyPr>
          <a:lstStyle/>
          <a:p>
            <a:pPr indent="-330200" lvl="0" marL="457200" rtl="0" algn="l">
              <a:lnSpc>
                <a:spcPct val="130000"/>
              </a:lnSpc>
              <a:spcBef>
                <a:spcPts val="0"/>
              </a:spcBef>
              <a:spcAft>
                <a:spcPts val="0"/>
              </a:spcAft>
              <a:buSzPts val="1600"/>
              <a:buFont typeface="Wix Madefor Text"/>
              <a:buChar char="●"/>
            </a:pPr>
            <a:r>
              <a:rPr lang="en" sz="1600">
                <a:latin typeface="Wix Madefor Text"/>
                <a:ea typeface="Wix Madefor Text"/>
                <a:cs typeface="Wix Madefor Text"/>
                <a:sym typeface="Wix Madefor Text"/>
              </a:rPr>
              <a:t>The word “if” followed by ()</a:t>
            </a:r>
            <a:endParaRPr sz="1600">
              <a:latin typeface="Wix Madefor Text"/>
              <a:ea typeface="Wix Madefor Text"/>
              <a:cs typeface="Wix Madefor Text"/>
              <a:sym typeface="Wix Madefor Text"/>
            </a:endParaRPr>
          </a:p>
          <a:p>
            <a:pPr indent="-330200" lvl="0" marL="457200" rtl="0" algn="l">
              <a:lnSpc>
                <a:spcPct val="130000"/>
              </a:lnSpc>
              <a:spcBef>
                <a:spcPts val="0"/>
              </a:spcBef>
              <a:spcAft>
                <a:spcPts val="0"/>
              </a:spcAft>
              <a:buSzPts val="1600"/>
              <a:buFont typeface="Wix Madefor Text"/>
              <a:buChar char="●"/>
            </a:pPr>
            <a:r>
              <a:rPr lang="en" sz="1600">
                <a:latin typeface="Wix Madefor Text"/>
                <a:ea typeface="Wix Madefor Text"/>
                <a:cs typeface="Wix Madefor Text"/>
                <a:sym typeface="Wix Madefor Text"/>
              </a:rPr>
              <a:t>Inside the (), we write the condition and end with an opening bracket {</a:t>
            </a:r>
            <a:endParaRPr sz="1600">
              <a:latin typeface="Wix Madefor Text"/>
              <a:ea typeface="Wix Madefor Text"/>
              <a:cs typeface="Wix Madefor Text"/>
              <a:sym typeface="Wix Madefor Text"/>
            </a:endParaRPr>
          </a:p>
          <a:p>
            <a:pPr indent="-330200" lvl="0" marL="457200" rtl="0" algn="l">
              <a:lnSpc>
                <a:spcPct val="130000"/>
              </a:lnSpc>
              <a:spcBef>
                <a:spcPts val="0"/>
              </a:spcBef>
              <a:spcAft>
                <a:spcPts val="0"/>
              </a:spcAft>
              <a:buSzPts val="1600"/>
              <a:buFont typeface="Wix Madefor Text"/>
              <a:buChar char="●"/>
            </a:pPr>
            <a:r>
              <a:rPr lang="en" sz="1600">
                <a:latin typeface="Wix Madefor Text"/>
                <a:ea typeface="Wix Madefor Text"/>
                <a:cs typeface="Wix Madefor Text"/>
                <a:sym typeface="Wix Madefor Text"/>
              </a:rPr>
              <a:t>In the next line, we add the code we want to execute only if the condition is true.</a:t>
            </a:r>
            <a:endParaRPr sz="1600">
              <a:latin typeface="Wix Madefor Text"/>
              <a:ea typeface="Wix Madefor Text"/>
              <a:cs typeface="Wix Madefor Text"/>
              <a:sym typeface="Wix Madefor Text"/>
            </a:endParaRPr>
          </a:p>
          <a:p>
            <a:pPr indent="-330200" lvl="0" marL="457200" rtl="0" algn="l">
              <a:lnSpc>
                <a:spcPct val="130000"/>
              </a:lnSpc>
              <a:spcBef>
                <a:spcPts val="0"/>
              </a:spcBef>
              <a:spcAft>
                <a:spcPts val="0"/>
              </a:spcAft>
              <a:buSzPts val="1600"/>
              <a:buFont typeface="Wix Madefor Text"/>
              <a:buChar char="●"/>
            </a:pPr>
            <a:r>
              <a:rPr lang="en" sz="1600">
                <a:latin typeface="Wix Madefor Text"/>
                <a:ea typeface="Wix Madefor Text"/>
                <a:cs typeface="Wix Madefor Text"/>
                <a:sym typeface="Wix Madefor Text"/>
              </a:rPr>
              <a:t>Closing bracket }</a:t>
            </a:r>
            <a:endParaRPr sz="1900">
              <a:latin typeface="Wix Madefor Text"/>
              <a:ea typeface="Wix Madefor Text"/>
              <a:cs typeface="Wix Madefor Text"/>
              <a:sym typeface="Wix Madefor Text"/>
            </a:endParaRPr>
          </a:p>
        </p:txBody>
      </p:sp>
      <p:sp>
        <p:nvSpPr>
          <p:cNvPr id="156" name="Google Shape;156;p31"/>
          <p:cNvSpPr txBox="1"/>
          <p:nvPr/>
        </p:nvSpPr>
        <p:spPr>
          <a:xfrm>
            <a:off x="0" y="2454100"/>
            <a:ext cx="8539800" cy="2689800"/>
          </a:xfrm>
          <a:prstGeom prst="rect">
            <a:avLst/>
          </a:prstGeom>
          <a:solidFill>
            <a:srgbClr val="F3F3F3"/>
          </a:solidFill>
          <a:ln>
            <a:noFill/>
          </a:ln>
        </p:spPr>
        <p:txBody>
          <a:bodyPr anchorCtr="0" anchor="ctr" bIns="91425" lIns="91425" spcFirstLastPara="1" rIns="91425" wrap="square" tIns="91425">
            <a:noAutofit/>
          </a:bodyPr>
          <a:lstStyle/>
          <a:p>
            <a:pPr indent="0" lvl="0" marL="647700" rtl="0" algn="l">
              <a:lnSpc>
                <a:spcPct val="150000"/>
              </a:lnSpc>
              <a:spcBef>
                <a:spcPts val="0"/>
              </a:spcBef>
              <a:spcAft>
                <a:spcPts val="0"/>
              </a:spcAft>
              <a:buNone/>
            </a:pPr>
            <a:r>
              <a:rPr lang="en" sz="2200">
                <a:solidFill>
                  <a:srgbClr val="162D3D"/>
                </a:solidFill>
                <a:latin typeface="Courier New"/>
                <a:ea typeface="Courier New"/>
                <a:cs typeface="Courier New"/>
                <a:sym typeface="Courier New"/>
              </a:rPr>
              <a:t>if (condition) {</a:t>
            </a:r>
            <a:endParaRPr sz="2200">
              <a:solidFill>
                <a:srgbClr val="162D3D"/>
              </a:solidFill>
              <a:latin typeface="Courier New"/>
              <a:ea typeface="Courier New"/>
              <a:cs typeface="Courier New"/>
              <a:sym typeface="Courier New"/>
            </a:endParaRPr>
          </a:p>
          <a:p>
            <a:pPr indent="0" lvl="0" marL="647700" rtl="0" algn="l">
              <a:lnSpc>
                <a:spcPct val="150000"/>
              </a:lnSpc>
              <a:spcBef>
                <a:spcPts val="0"/>
              </a:spcBef>
              <a:spcAft>
                <a:spcPts val="0"/>
              </a:spcAft>
              <a:buNone/>
            </a:pPr>
            <a:r>
              <a:rPr lang="en" sz="2200">
                <a:solidFill>
                  <a:srgbClr val="162D3D"/>
                </a:solidFill>
                <a:latin typeface="Courier New"/>
                <a:ea typeface="Courier New"/>
                <a:cs typeface="Courier New"/>
                <a:sym typeface="Courier New"/>
              </a:rPr>
              <a:t>  </a:t>
            </a:r>
            <a:r>
              <a:rPr lang="en" sz="2200">
                <a:solidFill>
                  <a:srgbClr val="999999"/>
                </a:solidFill>
                <a:latin typeface="Courier New"/>
                <a:ea typeface="Courier New"/>
                <a:cs typeface="Courier New"/>
                <a:sym typeface="Courier New"/>
              </a:rPr>
              <a:t>// Code to be executed - </a:t>
            </a:r>
            <a:endParaRPr sz="2200">
              <a:solidFill>
                <a:srgbClr val="999999"/>
              </a:solidFill>
              <a:latin typeface="Courier New"/>
              <a:ea typeface="Courier New"/>
              <a:cs typeface="Courier New"/>
              <a:sym typeface="Courier New"/>
            </a:endParaRPr>
          </a:p>
          <a:p>
            <a:pPr indent="0" lvl="0" marL="647700" rtl="0" algn="l">
              <a:lnSpc>
                <a:spcPct val="150000"/>
              </a:lnSpc>
              <a:spcBef>
                <a:spcPts val="0"/>
              </a:spcBef>
              <a:spcAft>
                <a:spcPts val="0"/>
              </a:spcAft>
              <a:buNone/>
            </a:pPr>
            <a:r>
              <a:rPr lang="en" sz="2200">
                <a:solidFill>
                  <a:srgbClr val="999999"/>
                </a:solidFill>
                <a:latin typeface="Courier New"/>
                <a:ea typeface="Courier New"/>
                <a:cs typeface="Courier New"/>
                <a:sym typeface="Courier New"/>
              </a:rPr>
              <a:t>  // only if condition  is </a:t>
            </a:r>
            <a:r>
              <a:rPr b="1" lang="en" sz="2200">
                <a:solidFill>
                  <a:srgbClr val="999999"/>
                </a:solidFill>
                <a:latin typeface="Courier New"/>
                <a:ea typeface="Courier New"/>
                <a:cs typeface="Courier New"/>
                <a:sym typeface="Courier New"/>
              </a:rPr>
              <a:t>true</a:t>
            </a:r>
            <a:endParaRPr b="1" sz="2200">
              <a:solidFill>
                <a:srgbClr val="999999"/>
              </a:solidFill>
              <a:latin typeface="Courier New"/>
              <a:ea typeface="Courier New"/>
              <a:cs typeface="Courier New"/>
              <a:sym typeface="Courier New"/>
            </a:endParaRPr>
          </a:p>
          <a:p>
            <a:pPr indent="0" lvl="0" marL="647700" rtl="0" algn="l">
              <a:lnSpc>
                <a:spcPct val="150000"/>
              </a:lnSpc>
              <a:spcBef>
                <a:spcPts val="0"/>
              </a:spcBef>
              <a:spcAft>
                <a:spcPts val="0"/>
              </a:spcAft>
              <a:buNone/>
            </a:pPr>
            <a:r>
              <a:rPr lang="en" sz="2200">
                <a:solidFill>
                  <a:srgbClr val="162D3D"/>
                </a:solidFill>
                <a:latin typeface="Courier New"/>
                <a:ea typeface="Courier New"/>
                <a:cs typeface="Courier New"/>
                <a:sym typeface="Courier New"/>
              </a:rPr>
              <a:t>}</a:t>
            </a:r>
            <a:endParaRPr sz="2200">
              <a:solidFill>
                <a:srgbClr val="162D3D"/>
              </a:solidFill>
              <a:latin typeface="Courier New"/>
              <a:ea typeface="Courier New"/>
              <a:cs typeface="Courier New"/>
              <a:sym typeface="Courier New"/>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60" name="Shape 160"/>
        <p:cNvGrpSpPr/>
        <p:nvPr/>
      </p:nvGrpSpPr>
      <p:grpSpPr>
        <a:xfrm>
          <a:off x="0" y="0"/>
          <a:ext cx="0" cy="0"/>
          <a:chOff x="0" y="0"/>
          <a:chExt cx="0" cy="0"/>
        </a:xfrm>
      </p:grpSpPr>
      <p:sp>
        <p:nvSpPr>
          <p:cNvPr id="161" name="Google Shape;161;p32"/>
          <p:cNvSpPr txBox="1"/>
          <p:nvPr>
            <p:ph type="title"/>
          </p:nvPr>
        </p:nvSpPr>
        <p:spPr>
          <a:xfrm>
            <a:off x="405149" y="175025"/>
            <a:ext cx="56583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If Statement (in code)</a:t>
            </a:r>
            <a:endParaRPr b="1" sz="3200">
              <a:latin typeface="Wix Madefor Text"/>
              <a:ea typeface="Wix Madefor Text"/>
              <a:cs typeface="Wix Madefor Text"/>
              <a:sym typeface="Wix Madefor Text"/>
            </a:endParaRPr>
          </a:p>
        </p:txBody>
      </p:sp>
      <p:sp>
        <p:nvSpPr>
          <p:cNvPr id="162" name="Google Shape;162;p32"/>
          <p:cNvSpPr txBox="1"/>
          <p:nvPr/>
        </p:nvSpPr>
        <p:spPr>
          <a:xfrm>
            <a:off x="670150" y="1367750"/>
            <a:ext cx="6331800" cy="2426100"/>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t/>
            </a:r>
            <a:endParaRPr sz="2400">
              <a:solidFill>
                <a:srgbClr val="162D3D"/>
              </a:solidFill>
              <a:latin typeface="Courier New"/>
              <a:ea typeface="Courier New"/>
              <a:cs typeface="Courier New"/>
              <a:sym typeface="Courier New"/>
            </a:endParaRPr>
          </a:p>
          <a:p>
            <a:pPr indent="0" lvl="0" marL="0" rtl="0" algn="l">
              <a:lnSpc>
                <a:spcPct val="150000"/>
              </a:lnSpc>
              <a:spcBef>
                <a:spcPts val="0"/>
              </a:spcBef>
              <a:spcAft>
                <a:spcPts val="1100"/>
              </a:spcAft>
              <a:buNone/>
            </a:pPr>
            <a:r>
              <a:t/>
            </a:r>
            <a:endParaRPr sz="1200">
              <a:solidFill>
                <a:srgbClr val="11418C"/>
              </a:solidFill>
              <a:latin typeface="Helvetica Neue"/>
              <a:ea typeface="Helvetica Neue"/>
              <a:cs typeface="Helvetica Neue"/>
              <a:sym typeface="Helvetica Neue"/>
            </a:endParaRPr>
          </a:p>
        </p:txBody>
      </p:sp>
      <p:sp>
        <p:nvSpPr>
          <p:cNvPr id="163" name="Google Shape;163;p32"/>
          <p:cNvSpPr txBox="1"/>
          <p:nvPr/>
        </p:nvSpPr>
        <p:spPr>
          <a:xfrm>
            <a:off x="0" y="2051500"/>
            <a:ext cx="8549700" cy="3092400"/>
          </a:xfrm>
          <a:prstGeom prst="rect">
            <a:avLst/>
          </a:prstGeom>
          <a:solidFill>
            <a:srgbClr val="F3F3F3"/>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2200">
                <a:latin typeface="Courier New"/>
                <a:ea typeface="Courier New"/>
                <a:cs typeface="Courier New"/>
                <a:sym typeface="Courier New"/>
              </a:rPr>
              <a:t>    let sunny = </a:t>
            </a:r>
            <a:r>
              <a:rPr b="1" lang="en" sz="2200">
                <a:latin typeface="Courier New"/>
                <a:ea typeface="Courier New"/>
                <a:cs typeface="Courier New"/>
                <a:sym typeface="Courier New"/>
              </a:rPr>
              <a:t>true</a:t>
            </a:r>
            <a:endParaRPr b="1" sz="2200">
              <a:latin typeface="Courier New"/>
              <a:ea typeface="Courier New"/>
              <a:cs typeface="Courier New"/>
              <a:sym typeface="Courier New"/>
            </a:endParaRPr>
          </a:p>
          <a:p>
            <a:pPr indent="0" lvl="0" marL="0" rtl="0" algn="l">
              <a:lnSpc>
                <a:spcPct val="115000"/>
              </a:lnSpc>
              <a:spcBef>
                <a:spcPts val="0"/>
              </a:spcBef>
              <a:spcAft>
                <a:spcPts val="0"/>
              </a:spcAft>
              <a:buNone/>
            </a:pPr>
            <a:r>
              <a:t/>
            </a:r>
            <a:endParaRPr b="1" sz="2200">
              <a:latin typeface="Courier New"/>
              <a:ea typeface="Courier New"/>
              <a:cs typeface="Courier New"/>
              <a:sym typeface="Courier New"/>
            </a:endParaRPr>
          </a:p>
          <a:p>
            <a:pPr indent="0" lvl="0" marL="0" rtl="0" algn="l">
              <a:lnSpc>
                <a:spcPct val="115000"/>
              </a:lnSpc>
              <a:spcBef>
                <a:spcPts val="0"/>
              </a:spcBef>
              <a:spcAft>
                <a:spcPts val="0"/>
              </a:spcAft>
              <a:buNone/>
            </a:pPr>
            <a:r>
              <a:rPr b="1" lang="en" sz="2200">
                <a:latin typeface="Courier New"/>
                <a:ea typeface="Courier New"/>
                <a:cs typeface="Courier New"/>
                <a:sym typeface="Courier New"/>
              </a:rPr>
              <a:t>    </a:t>
            </a:r>
            <a:r>
              <a:rPr lang="en" sz="2200">
                <a:latin typeface="Courier New"/>
                <a:ea typeface="Courier New"/>
                <a:cs typeface="Courier New"/>
                <a:sym typeface="Courier New"/>
              </a:rPr>
              <a:t>if (sunny) {</a:t>
            </a:r>
            <a:endParaRPr sz="2200">
              <a:latin typeface="Courier New"/>
              <a:ea typeface="Courier New"/>
              <a:cs typeface="Courier New"/>
              <a:sym typeface="Courier New"/>
            </a:endParaRPr>
          </a:p>
          <a:p>
            <a:pPr indent="0" lvl="0" marL="0" rtl="0" algn="l">
              <a:lnSpc>
                <a:spcPct val="115000"/>
              </a:lnSpc>
              <a:spcBef>
                <a:spcPts val="0"/>
              </a:spcBef>
              <a:spcAft>
                <a:spcPts val="0"/>
              </a:spcAft>
              <a:buNone/>
            </a:pPr>
            <a:r>
              <a:rPr lang="en" sz="2200">
                <a:latin typeface="Courier New"/>
                <a:ea typeface="Courier New"/>
                <a:cs typeface="Courier New"/>
                <a:sym typeface="Courier New"/>
              </a:rPr>
              <a:t>        $w(</a:t>
            </a:r>
            <a:r>
              <a:rPr lang="en" sz="2200">
                <a:solidFill>
                  <a:srgbClr val="A22EBF"/>
                </a:solidFill>
                <a:latin typeface="Courier New"/>
                <a:ea typeface="Courier New"/>
                <a:cs typeface="Courier New"/>
                <a:sym typeface="Courier New"/>
              </a:rPr>
              <a:t>'#hat'</a:t>
            </a:r>
            <a:r>
              <a:rPr lang="en" sz="2200">
                <a:latin typeface="Courier New"/>
                <a:ea typeface="Courier New"/>
                <a:cs typeface="Courier New"/>
                <a:sym typeface="Courier New"/>
              </a:rPr>
              <a:t>).show()</a:t>
            </a:r>
            <a:endParaRPr sz="2200">
              <a:latin typeface="Courier New"/>
              <a:ea typeface="Courier New"/>
              <a:cs typeface="Courier New"/>
              <a:sym typeface="Courier New"/>
            </a:endParaRPr>
          </a:p>
          <a:p>
            <a:pPr indent="0" lvl="0" marL="0" rtl="0" algn="l">
              <a:lnSpc>
                <a:spcPct val="115000"/>
              </a:lnSpc>
              <a:spcBef>
                <a:spcPts val="0"/>
              </a:spcBef>
              <a:spcAft>
                <a:spcPts val="0"/>
              </a:spcAft>
              <a:buNone/>
            </a:pPr>
            <a:r>
              <a:rPr lang="en" sz="2200">
                <a:latin typeface="Courier New"/>
                <a:ea typeface="Courier New"/>
                <a:cs typeface="Courier New"/>
                <a:sym typeface="Courier New"/>
              </a:rPr>
              <a:t>    }</a:t>
            </a:r>
            <a:endParaRPr sz="2200">
              <a:latin typeface="Courier New"/>
              <a:ea typeface="Courier New"/>
              <a:cs typeface="Courier New"/>
              <a:sym typeface="Courier New"/>
            </a:endParaRPr>
          </a:p>
          <a:p>
            <a:pPr indent="0" lvl="0" marL="647700" rtl="0" algn="l">
              <a:lnSpc>
                <a:spcPct val="150000"/>
              </a:lnSpc>
              <a:spcBef>
                <a:spcPts val="0"/>
              </a:spcBef>
              <a:spcAft>
                <a:spcPts val="0"/>
              </a:spcAft>
              <a:buNone/>
            </a:pPr>
            <a:r>
              <a:t/>
            </a:r>
            <a:endParaRPr sz="2200">
              <a:solidFill>
                <a:srgbClr val="D0427D"/>
              </a:solidFill>
              <a:latin typeface="Courier New"/>
              <a:ea typeface="Courier New"/>
              <a:cs typeface="Courier New"/>
              <a:sym typeface="Courier New"/>
            </a:endParaRPr>
          </a:p>
        </p:txBody>
      </p:sp>
      <p:pic>
        <p:nvPicPr>
          <p:cNvPr id="164" name="Google Shape;164;p32"/>
          <p:cNvPicPr preferRelativeResize="0"/>
          <p:nvPr/>
        </p:nvPicPr>
        <p:blipFill rotWithShape="1">
          <a:blip r:embed="rId3">
            <a:alphaModFix/>
          </a:blip>
          <a:srcRect b="6369" l="61255" r="0" t="6378"/>
          <a:stretch/>
        </p:blipFill>
        <p:spPr>
          <a:xfrm>
            <a:off x="5368475" y="2237325"/>
            <a:ext cx="2627551" cy="2543000"/>
          </a:xfrm>
          <a:prstGeom prst="rect">
            <a:avLst/>
          </a:prstGeom>
          <a:noFill/>
          <a:ln>
            <a:noFill/>
          </a:ln>
        </p:spPr>
      </p:pic>
      <p:sp>
        <p:nvSpPr>
          <p:cNvPr id="165" name="Google Shape;165;p32"/>
          <p:cNvSpPr txBox="1"/>
          <p:nvPr/>
        </p:nvSpPr>
        <p:spPr>
          <a:xfrm>
            <a:off x="316825" y="897963"/>
            <a:ext cx="7538700" cy="905100"/>
          </a:xfrm>
          <a:prstGeom prst="rect">
            <a:avLst/>
          </a:prstGeom>
          <a:noFill/>
          <a:ln>
            <a:noFill/>
          </a:ln>
        </p:spPr>
        <p:txBody>
          <a:bodyPr anchorCtr="0" anchor="t" bIns="91425" lIns="91425" spcFirstLastPara="1" rIns="91425" wrap="square" tIns="91425">
            <a:spAutoFit/>
          </a:bodyPr>
          <a:lstStyle/>
          <a:p>
            <a:pPr indent="0" lvl="0" marL="114300" rtl="0" algn="l">
              <a:lnSpc>
                <a:spcPct val="130000"/>
              </a:lnSpc>
              <a:spcBef>
                <a:spcPts val="0"/>
              </a:spcBef>
              <a:spcAft>
                <a:spcPts val="0"/>
              </a:spcAft>
              <a:buNone/>
            </a:pPr>
            <a:r>
              <a:rPr lang="en" sz="1300">
                <a:latin typeface="Wix Madefor Text"/>
                <a:ea typeface="Wix Madefor Text"/>
                <a:cs typeface="Wix Madefor Text"/>
                <a:sym typeface="Wix Madefor Text"/>
              </a:rPr>
              <a:t>We can check if it’s sunny outside, and if it is we’ll make sure the tiger wears a hat. </a:t>
            </a:r>
            <a:endParaRPr sz="1300">
              <a:latin typeface="Wix Madefor Text"/>
              <a:ea typeface="Wix Madefor Text"/>
              <a:cs typeface="Wix Madefor Text"/>
              <a:sym typeface="Wix Madefor Text"/>
            </a:endParaRPr>
          </a:p>
          <a:p>
            <a:pPr indent="0" lvl="0" marL="114300" rtl="0" algn="l">
              <a:lnSpc>
                <a:spcPct val="130000"/>
              </a:lnSpc>
              <a:spcBef>
                <a:spcPts val="0"/>
              </a:spcBef>
              <a:spcAft>
                <a:spcPts val="0"/>
              </a:spcAft>
              <a:buNone/>
            </a:pPr>
            <a:r>
              <a:rPr lang="en" sz="1300">
                <a:latin typeface="Wix Madefor Text"/>
                <a:ea typeface="Wix Madefor Text"/>
                <a:cs typeface="Wix Madefor Text"/>
                <a:sym typeface="Wix Madefor Text"/>
              </a:rPr>
              <a:t>The next two examples show that if </a:t>
            </a:r>
            <a:r>
              <a:rPr b="1" lang="en" sz="1300">
                <a:latin typeface="Wix Madefor Text"/>
                <a:ea typeface="Wix Madefor Text"/>
                <a:cs typeface="Wix Madefor Text"/>
                <a:sym typeface="Wix Madefor Text"/>
              </a:rPr>
              <a:t>it is</a:t>
            </a:r>
            <a:r>
              <a:rPr lang="en" sz="1300">
                <a:latin typeface="Wix Madefor Text"/>
                <a:ea typeface="Wix Madefor Text"/>
                <a:cs typeface="Wix Madefor Text"/>
                <a:sym typeface="Wix Madefor Text"/>
              </a:rPr>
              <a:t> sunny, once I click the button the tiger “wears” a hat, but if </a:t>
            </a:r>
            <a:r>
              <a:rPr b="1" lang="en" sz="1300">
                <a:latin typeface="Wix Madefor Text"/>
                <a:ea typeface="Wix Madefor Text"/>
                <a:cs typeface="Wix Madefor Text"/>
                <a:sym typeface="Wix Madefor Text"/>
              </a:rPr>
              <a:t>it is not</a:t>
            </a:r>
            <a:r>
              <a:rPr lang="en" sz="1300">
                <a:latin typeface="Wix Madefor Text"/>
                <a:ea typeface="Wix Madefor Text"/>
                <a:cs typeface="Wix Madefor Text"/>
                <a:sym typeface="Wix Madefor Text"/>
              </a:rPr>
              <a:t> sunny, nothing happens, because the code inside the if statement doesn’t run.</a:t>
            </a:r>
            <a:endParaRPr sz="17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69" name="Shape 169"/>
        <p:cNvGrpSpPr/>
        <p:nvPr/>
      </p:nvGrpSpPr>
      <p:grpSpPr>
        <a:xfrm>
          <a:off x="0" y="0"/>
          <a:ext cx="0" cy="0"/>
          <a:chOff x="0" y="0"/>
          <a:chExt cx="0" cy="0"/>
        </a:xfrm>
      </p:grpSpPr>
      <p:sp>
        <p:nvSpPr>
          <p:cNvPr id="170" name="Google Shape;170;p33"/>
          <p:cNvSpPr txBox="1"/>
          <p:nvPr>
            <p:ph type="title"/>
          </p:nvPr>
        </p:nvSpPr>
        <p:spPr>
          <a:xfrm>
            <a:off x="405149" y="175025"/>
            <a:ext cx="56583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If Statement (in code)</a:t>
            </a:r>
            <a:endParaRPr b="1" sz="3200">
              <a:latin typeface="Wix Madefor Text"/>
              <a:ea typeface="Wix Madefor Text"/>
              <a:cs typeface="Wix Madefor Text"/>
              <a:sym typeface="Wix Madefor Text"/>
            </a:endParaRPr>
          </a:p>
        </p:txBody>
      </p:sp>
      <p:sp>
        <p:nvSpPr>
          <p:cNvPr id="171" name="Google Shape;171;p33"/>
          <p:cNvSpPr txBox="1"/>
          <p:nvPr/>
        </p:nvSpPr>
        <p:spPr>
          <a:xfrm>
            <a:off x="670150" y="1367750"/>
            <a:ext cx="6331800" cy="2426100"/>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t/>
            </a:r>
            <a:endParaRPr sz="2400">
              <a:solidFill>
                <a:srgbClr val="162D3D"/>
              </a:solidFill>
              <a:latin typeface="Courier New"/>
              <a:ea typeface="Courier New"/>
              <a:cs typeface="Courier New"/>
              <a:sym typeface="Courier New"/>
            </a:endParaRPr>
          </a:p>
          <a:p>
            <a:pPr indent="0" lvl="0" marL="0" rtl="0" algn="l">
              <a:lnSpc>
                <a:spcPct val="150000"/>
              </a:lnSpc>
              <a:spcBef>
                <a:spcPts val="0"/>
              </a:spcBef>
              <a:spcAft>
                <a:spcPts val="1100"/>
              </a:spcAft>
              <a:buNone/>
            </a:pPr>
            <a:r>
              <a:t/>
            </a:r>
            <a:endParaRPr sz="1200">
              <a:solidFill>
                <a:srgbClr val="11418C"/>
              </a:solidFill>
              <a:latin typeface="Helvetica Neue"/>
              <a:ea typeface="Helvetica Neue"/>
              <a:cs typeface="Helvetica Neue"/>
              <a:sym typeface="Helvetica Neue"/>
            </a:endParaRPr>
          </a:p>
        </p:txBody>
      </p:sp>
      <p:sp>
        <p:nvSpPr>
          <p:cNvPr id="172" name="Google Shape;172;p33"/>
          <p:cNvSpPr txBox="1"/>
          <p:nvPr/>
        </p:nvSpPr>
        <p:spPr>
          <a:xfrm>
            <a:off x="0" y="2051500"/>
            <a:ext cx="8549700" cy="3092400"/>
          </a:xfrm>
          <a:prstGeom prst="rect">
            <a:avLst/>
          </a:prstGeom>
          <a:solidFill>
            <a:srgbClr val="F3F3F3"/>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2400">
                <a:latin typeface="Courier New"/>
                <a:ea typeface="Courier New"/>
                <a:cs typeface="Courier New"/>
                <a:sym typeface="Courier New"/>
              </a:rPr>
              <a:t>    let sunny = </a:t>
            </a:r>
            <a:r>
              <a:rPr b="1" lang="en" sz="2400">
                <a:latin typeface="Courier New"/>
                <a:ea typeface="Courier New"/>
                <a:cs typeface="Courier New"/>
                <a:sym typeface="Courier New"/>
              </a:rPr>
              <a:t>false</a:t>
            </a:r>
            <a:endParaRPr b="1" sz="2400">
              <a:latin typeface="Courier New"/>
              <a:ea typeface="Courier New"/>
              <a:cs typeface="Courier New"/>
              <a:sym typeface="Courier New"/>
            </a:endParaRPr>
          </a:p>
          <a:p>
            <a:pPr indent="0" lvl="0" marL="0" rtl="0" algn="l">
              <a:lnSpc>
                <a:spcPct val="115000"/>
              </a:lnSpc>
              <a:spcBef>
                <a:spcPts val="0"/>
              </a:spcBef>
              <a:spcAft>
                <a:spcPts val="0"/>
              </a:spcAft>
              <a:buNone/>
            </a:pPr>
            <a:r>
              <a:t/>
            </a:r>
            <a:endParaRPr b="1" sz="2400">
              <a:latin typeface="Courier New"/>
              <a:ea typeface="Courier New"/>
              <a:cs typeface="Courier New"/>
              <a:sym typeface="Courier New"/>
            </a:endParaRPr>
          </a:p>
          <a:p>
            <a:pPr indent="0" lvl="0" marL="0" rtl="0" algn="l">
              <a:lnSpc>
                <a:spcPct val="115000"/>
              </a:lnSpc>
              <a:spcBef>
                <a:spcPts val="0"/>
              </a:spcBef>
              <a:spcAft>
                <a:spcPts val="0"/>
              </a:spcAft>
              <a:buNone/>
            </a:pPr>
            <a:r>
              <a:rPr b="1" lang="en" sz="2400">
                <a:latin typeface="Courier New"/>
                <a:ea typeface="Courier New"/>
                <a:cs typeface="Courier New"/>
                <a:sym typeface="Courier New"/>
              </a:rPr>
              <a:t>    </a:t>
            </a:r>
            <a:r>
              <a:rPr lang="en" sz="2400">
                <a:latin typeface="Courier New"/>
                <a:ea typeface="Courier New"/>
                <a:cs typeface="Courier New"/>
                <a:sym typeface="Courier New"/>
              </a:rPr>
              <a:t>if (sunny) {</a:t>
            </a:r>
            <a:endParaRPr sz="2400">
              <a:latin typeface="Courier New"/>
              <a:ea typeface="Courier New"/>
              <a:cs typeface="Courier New"/>
              <a:sym typeface="Courier New"/>
            </a:endParaRPr>
          </a:p>
          <a:p>
            <a:pPr indent="0" lvl="0" marL="0" rtl="0" algn="l">
              <a:lnSpc>
                <a:spcPct val="115000"/>
              </a:lnSpc>
              <a:spcBef>
                <a:spcPts val="0"/>
              </a:spcBef>
              <a:spcAft>
                <a:spcPts val="0"/>
              </a:spcAft>
              <a:buNone/>
            </a:pPr>
            <a:r>
              <a:rPr lang="en" sz="2400">
                <a:latin typeface="Courier New"/>
                <a:ea typeface="Courier New"/>
                <a:cs typeface="Courier New"/>
                <a:sym typeface="Courier New"/>
              </a:rPr>
              <a:t>        $w(</a:t>
            </a:r>
            <a:r>
              <a:rPr lang="en" sz="2400">
                <a:solidFill>
                  <a:srgbClr val="A22EBF"/>
                </a:solidFill>
                <a:latin typeface="Courier New"/>
                <a:ea typeface="Courier New"/>
                <a:cs typeface="Courier New"/>
                <a:sym typeface="Courier New"/>
              </a:rPr>
              <a:t>'#hat'</a:t>
            </a:r>
            <a:r>
              <a:rPr lang="en" sz="2400">
                <a:latin typeface="Courier New"/>
                <a:ea typeface="Courier New"/>
                <a:cs typeface="Courier New"/>
                <a:sym typeface="Courier New"/>
              </a:rPr>
              <a:t>).show()</a:t>
            </a:r>
            <a:endParaRPr sz="2400">
              <a:latin typeface="Courier New"/>
              <a:ea typeface="Courier New"/>
              <a:cs typeface="Courier New"/>
              <a:sym typeface="Courier New"/>
            </a:endParaRPr>
          </a:p>
          <a:p>
            <a:pPr indent="0" lvl="0" marL="0" rtl="0" algn="l">
              <a:lnSpc>
                <a:spcPct val="115000"/>
              </a:lnSpc>
              <a:spcBef>
                <a:spcPts val="0"/>
              </a:spcBef>
              <a:spcAft>
                <a:spcPts val="0"/>
              </a:spcAft>
              <a:buNone/>
            </a:pPr>
            <a:r>
              <a:rPr lang="en" sz="2400">
                <a:latin typeface="Courier New"/>
                <a:ea typeface="Courier New"/>
                <a:cs typeface="Courier New"/>
                <a:sym typeface="Courier New"/>
              </a:rPr>
              <a:t>    }</a:t>
            </a:r>
            <a:endParaRPr sz="2200">
              <a:latin typeface="Courier New"/>
              <a:ea typeface="Courier New"/>
              <a:cs typeface="Courier New"/>
              <a:sym typeface="Courier New"/>
            </a:endParaRPr>
          </a:p>
        </p:txBody>
      </p:sp>
      <p:sp>
        <p:nvSpPr>
          <p:cNvPr id="173" name="Google Shape;173;p33"/>
          <p:cNvSpPr txBox="1"/>
          <p:nvPr/>
        </p:nvSpPr>
        <p:spPr>
          <a:xfrm>
            <a:off x="316825" y="1207150"/>
            <a:ext cx="7538700" cy="384900"/>
          </a:xfrm>
          <a:prstGeom prst="rect">
            <a:avLst/>
          </a:prstGeom>
          <a:noFill/>
          <a:ln>
            <a:noFill/>
          </a:ln>
        </p:spPr>
        <p:txBody>
          <a:bodyPr anchorCtr="0" anchor="t" bIns="91425" lIns="91425" spcFirstLastPara="1" rIns="91425" wrap="square" tIns="91425">
            <a:spAutoFit/>
          </a:bodyPr>
          <a:lstStyle/>
          <a:p>
            <a:pPr indent="0" lvl="0" marL="114300" rtl="0" algn="l">
              <a:lnSpc>
                <a:spcPct val="130000"/>
              </a:lnSpc>
              <a:spcBef>
                <a:spcPts val="0"/>
              </a:spcBef>
              <a:spcAft>
                <a:spcPts val="0"/>
              </a:spcAft>
              <a:buNone/>
            </a:pPr>
            <a:r>
              <a:rPr lang="en" sz="1300">
                <a:latin typeface="Wix Madefor Text"/>
                <a:ea typeface="Wix Madefor Text"/>
                <a:cs typeface="Wix Madefor Text"/>
                <a:sym typeface="Wix Madefor Text"/>
              </a:rPr>
              <a:t>[* nothing happens, because the condition is false, so the code doesn’t run]</a:t>
            </a:r>
            <a:endParaRPr sz="1300">
              <a:latin typeface="Wix Madefor Text"/>
              <a:ea typeface="Wix Madefor Text"/>
              <a:cs typeface="Wix Madefor Text"/>
              <a:sym typeface="Wix Madefor Text"/>
            </a:endParaRPr>
          </a:p>
        </p:txBody>
      </p:sp>
      <p:pic>
        <p:nvPicPr>
          <p:cNvPr id="174" name="Google Shape;174;p33"/>
          <p:cNvPicPr preferRelativeResize="0"/>
          <p:nvPr/>
        </p:nvPicPr>
        <p:blipFill rotWithShape="1">
          <a:blip r:embed="rId3">
            <a:alphaModFix/>
          </a:blip>
          <a:srcRect b="5555" l="0" r="0" t="5555"/>
          <a:stretch/>
        </p:blipFill>
        <p:spPr>
          <a:xfrm>
            <a:off x="5505900" y="2384650"/>
            <a:ext cx="2627550" cy="24261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78" name="Shape 178"/>
        <p:cNvGrpSpPr/>
        <p:nvPr/>
      </p:nvGrpSpPr>
      <p:grpSpPr>
        <a:xfrm>
          <a:off x="0" y="0"/>
          <a:ext cx="0" cy="0"/>
          <a:chOff x="0" y="0"/>
          <a:chExt cx="0" cy="0"/>
        </a:xfrm>
      </p:grpSpPr>
      <p:sp>
        <p:nvSpPr>
          <p:cNvPr id="179" name="Google Shape;179;p34"/>
          <p:cNvSpPr/>
          <p:nvPr/>
        </p:nvSpPr>
        <p:spPr>
          <a:xfrm>
            <a:off x="-9825" y="-19625"/>
            <a:ext cx="4103100" cy="5143500"/>
          </a:xfrm>
          <a:prstGeom prst="rect">
            <a:avLst/>
          </a:prstGeom>
          <a:solidFill>
            <a:srgbClr val="6C48E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p34"/>
          <p:cNvSpPr txBox="1"/>
          <p:nvPr>
            <p:ph type="title"/>
          </p:nvPr>
        </p:nvSpPr>
        <p:spPr>
          <a:xfrm>
            <a:off x="395350" y="463800"/>
            <a:ext cx="33741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solidFill>
                  <a:schemeClr val="lt1"/>
                </a:solidFill>
                <a:latin typeface="Wix Madefor Text"/>
                <a:ea typeface="Wix Madefor Text"/>
                <a:cs typeface="Wix Madefor Text"/>
                <a:sym typeface="Wix Madefor Text"/>
              </a:rPr>
              <a:t>If/Else Statement</a:t>
            </a:r>
            <a:endParaRPr b="1" sz="3200">
              <a:solidFill>
                <a:schemeClr val="lt1"/>
              </a:solidFill>
              <a:latin typeface="Wix Madefor Text"/>
              <a:ea typeface="Wix Madefor Text"/>
              <a:cs typeface="Wix Madefor Text"/>
              <a:sym typeface="Wix Madefor Text"/>
            </a:endParaRPr>
          </a:p>
        </p:txBody>
      </p:sp>
      <p:sp>
        <p:nvSpPr>
          <p:cNvPr id="181" name="Google Shape;181;p34"/>
          <p:cNvSpPr txBox="1"/>
          <p:nvPr/>
        </p:nvSpPr>
        <p:spPr>
          <a:xfrm>
            <a:off x="510425" y="1658875"/>
            <a:ext cx="47901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 </a:t>
            </a:r>
            <a:endParaRPr/>
          </a:p>
        </p:txBody>
      </p:sp>
      <p:sp>
        <p:nvSpPr>
          <p:cNvPr id="182" name="Google Shape;182;p34"/>
          <p:cNvSpPr txBox="1"/>
          <p:nvPr/>
        </p:nvSpPr>
        <p:spPr>
          <a:xfrm>
            <a:off x="4328800" y="1036500"/>
            <a:ext cx="3945900" cy="35196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lang="en" sz="1800">
                <a:latin typeface="Wix Madefor Text"/>
                <a:ea typeface="Wix Madefor Text"/>
                <a:cs typeface="Wix Madefor Text"/>
                <a:sym typeface="Wix Madefor Text"/>
              </a:rPr>
              <a:t>If happy, then sing a song. </a:t>
            </a:r>
            <a:endParaRPr sz="1800">
              <a:latin typeface="Wix Madefor Text"/>
              <a:ea typeface="Wix Madefor Text"/>
              <a:cs typeface="Wix Madefor Text"/>
              <a:sym typeface="Wix Madefor Text"/>
            </a:endParaRPr>
          </a:p>
          <a:p>
            <a:pPr indent="0" lvl="0" marL="0" rtl="0" algn="l">
              <a:lnSpc>
                <a:spcPct val="150000"/>
              </a:lnSpc>
              <a:spcBef>
                <a:spcPts val="1100"/>
              </a:spcBef>
              <a:spcAft>
                <a:spcPts val="0"/>
              </a:spcAft>
              <a:buNone/>
            </a:pPr>
            <a:r>
              <a:rPr lang="en" sz="1800">
                <a:latin typeface="Wix Madefor Text"/>
                <a:ea typeface="Wix Madefor Text"/>
                <a:cs typeface="Wix Madefor Text"/>
                <a:sym typeface="Wix Madefor Text"/>
              </a:rPr>
              <a:t>Else, eat ice cream.</a:t>
            </a:r>
            <a:endParaRPr b="1" sz="1800">
              <a:latin typeface="Wix Madefor Text"/>
              <a:ea typeface="Wix Madefor Text"/>
              <a:cs typeface="Wix Madefor Text"/>
              <a:sym typeface="Wix Madefor Text"/>
            </a:endParaRPr>
          </a:p>
          <a:p>
            <a:pPr indent="0" lvl="0" marL="0" rtl="0" algn="l">
              <a:lnSpc>
                <a:spcPct val="150000"/>
              </a:lnSpc>
              <a:spcBef>
                <a:spcPts val="1100"/>
              </a:spcBef>
              <a:spcAft>
                <a:spcPts val="0"/>
              </a:spcAft>
              <a:buNone/>
            </a:pPr>
            <a:r>
              <a:t/>
            </a:r>
            <a:endParaRPr b="1" sz="1800">
              <a:latin typeface="Wix Madefor Text"/>
              <a:ea typeface="Wix Madefor Text"/>
              <a:cs typeface="Wix Madefor Text"/>
              <a:sym typeface="Wix Madefor Text"/>
            </a:endParaRPr>
          </a:p>
          <a:p>
            <a:pPr indent="0" lvl="0" marL="0" rtl="0" algn="l">
              <a:lnSpc>
                <a:spcPct val="150000"/>
              </a:lnSpc>
              <a:spcBef>
                <a:spcPts val="1100"/>
              </a:spcBef>
              <a:spcAft>
                <a:spcPts val="0"/>
              </a:spcAft>
              <a:buNone/>
            </a:pPr>
            <a:r>
              <a:rPr b="1" lang="en" sz="1800">
                <a:latin typeface="Wix Madefor Text"/>
                <a:ea typeface="Wix Madefor Text"/>
                <a:cs typeface="Wix Madefor Text"/>
                <a:sym typeface="Wix Madefor Text"/>
              </a:rPr>
              <a:t>Am I happy? (Yes: will sing a song, No: will get ice cream)</a:t>
            </a:r>
            <a:endParaRPr b="1" sz="1800">
              <a:latin typeface="Wix Madefor Text"/>
              <a:ea typeface="Wix Madefor Text"/>
              <a:cs typeface="Wix Madefor Text"/>
              <a:sym typeface="Wix Madefor Text"/>
            </a:endParaRPr>
          </a:p>
          <a:p>
            <a:pPr indent="0" lvl="0" marL="0" rtl="0" algn="l">
              <a:lnSpc>
                <a:spcPct val="150000"/>
              </a:lnSpc>
              <a:spcBef>
                <a:spcPts val="1100"/>
              </a:spcBef>
              <a:spcAft>
                <a:spcPts val="0"/>
              </a:spcAft>
              <a:buNone/>
            </a:pPr>
            <a:r>
              <a:t/>
            </a:r>
            <a:endParaRPr sz="1800">
              <a:latin typeface="Wix Madefor Text"/>
              <a:ea typeface="Wix Madefor Text"/>
              <a:cs typeface="Wix Madefor Text"/>
              <a:sym typeface="Wix Madefor Text"/>
            </a:endParaRPr>
          </a:p>
          <a:p>
            <a:pPr indent="0" lvl="0" marL="0" rtl="0" algn="l">
              <a:lnSpc>
                <a:spcPct val="150000"/>
              </a:lnSpc>
              <a:spcBef>
                <a:spcPts val="0"/>
              </a:spcBef>
              <a:spcAft>
                <a:spcPts val="1100"/>
              </a:spcAft>
              <a:buNone/>
            </a:pPr>
            <a:r>
              <a:t/>
            </a:r>
            <a:endParaRPr sz="1800">
              <a:latin typeface="Wix Madefor Text"/>
              <a:ea typeface="Wix Madefor Text"/>
              <a:cs typeface="Wix Madefor Text"/>
              <a:sym typeface="Wix Madefor Text"/>
            </a:endParaRPr>
          </a:p>
        </p:txBody>
      </p:sp>
      <p:sp>
        <p:nvSpPr>
          <p:cNvPr id="183" name="Google Shape;183;p34"/>
          <p:cNvSpPr txBox="1"/>
          <p:nvPr/>
        </p:nvSpPr>
        <p:spPr>
          <a:xfrm>
            <a:off x="452475" y="1757225"/>
            <a:ext cx="3178500" cy="25398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1100"/>
              </a:spcAft>
              <a:buNone/>
            </a:pPr>
            <a:r>
              <a:rPr lang="en" sz="1800">
                <a:solidFill>
                  <a:schemeClr val="lt1"/>
                </a:solidFill>
                <a:latin typeface="Wix Madefor Text"/>
                <a:ea typeface="Wix Madefor Text"/>
                <a:cs typeface="Wix Madefor Text"/>
                <a:sym typeface="Wix Madefor Text"/>
              </a:rPr>
              <a:t>If/Else statements add another layer to conditionals. They follow this structure: If x happens, then y will happen. If not (else), z will happen.</a:t>
            </a:r>
            <a:endParaRPr>
              <a:solidFill>
                <a:schemeClr val="lt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87" name="Shape 187"/>
        <p:cNvGrpSpPr/>
        <p:nvPr/>
      </p:nvGrpSpPr>
      <p:grpSpPr>
        <a:xfrm>
          <a:off x="0" y="0"/>
          <a:ext cx="0" cy="0"/>
          <a:chOff x="0" y="0"/>
          <a:chExt cx="0" cy="0"/>
        </a:xfrm>
      </p:grpSpPr>
      <p:sp>
        <p:nvSpPr>
          <p:cNvPr id="188" name="Google Shape;188;p35"/>
          <p:cNvSpPr txBox="1"/>
          <p:nvPr>
            <p:ph type="title"/>
          </p:nvPr>
        </p:nvSpPr>
        <p:spPr>
          <a:xfrm>
            <a:off x="405149" y="371325"/>
            <a:ext cx="56583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i</a:t>
            </a:r>
            <a:r>
              <a:rPr b="1" lang="en" sz="3200">
                <a:latin typeface="Wix Madefor Text"/>
                <a:ea typeface="Wix Madefor Text"/>
                <a:cs typeface="Wix Madefor Text"/>
                <a:sym typeface="Wix Madefor Text"/>
              </a:rPr>
              <a:t>f/else statement (in code)</a:t>
            </a:r>
            <a:endParaRPr b="1" sz="3200">
              <a:latin typeface="Wix Madefor Text"/>
              <a:ea typeface="Wix Madefor Text"/>
              <a:cs typeface="Wix Madefor Text"/>
              <a:sym typeface="Wix Madefor Text"/>
            </a:endParaRPr>
          </a:p>
        </p:txBody>
      </p:sp>
      <p:sp>
        <p:nvSpPr>
          <p:cNvPr id="189" name="Google Shape;189;p35"/>
          <p:cNvSpPr txBox="1"/>
          <p:nvPr/>
        </p:nvSpPr>
        <p:spPr>
          <a:xfrm>
            <a:off x="0" y="1253225"/>
            <a:ext cx="8559300" cy="3890700"/>
          </a:xfrm>
          <a:prstGeom prst="rect">
            <a:avLst/>
          </a:prstGeom>
          <a:solidFill>
            <a:srgbClr val="F3F3F3"/>
          </a:solidFill>
          <a:ln>
            <a:noFill/>
          </a:ln>
        </p:spPr>
        <p:txBody>
          <a:bodyPr anchorCtr="0" anchor="ctr" bIns="91425" lIns="91425" spcFirstLastPara="1" rIns="91425" wrap="square" tIns="91425">
            <a:noAutofit/>
          </a:bodyPr>
          <a:lstStyle/>
          <a:p>
            <a:pPr indent="0" lvl="0" marL="647700" rtl="0" algn="l">
              <a:lnSpc>
                <a:spcPct val="150000"/>
              </a:lnSpc>
              <a:spcBef>
                <a:spcPts val="0"/>
              </a:spcBef>
              <a:spcAft>
                <a:spcPts val="0"/>
              </a:spcAft>
              <a:buNone/>
            </a:pPr>
            <a:r>
              <a:rPr lang="en" sz="2200">
                <a:solidFill>
                  <a:srgbClr val="162D3D"/>
                </a:solidFill>
                <a:latin typeface="Courier New"/>
                <a:ea typeface="Courier New"/>
                <a:cs typeface="Courier New"/>
                <a:sym typeface="Courier New"/>
              </a:rPr>
              <a:t>if (condition) {</a:t>
            </a:r>
            <a:endParaRPr sz="2200">
              <a:solidFill>
                <a:srgbClr val="162D3D"/>
              </a:solidFill>
              <a:latin typeface="Courier New"/>
              <a:ea typeface="Courier New"/>
              <a:cs typeface="Courier New"/>
              <a:sym typeface="Courier New"/>
            </a:endParaRPr>
          </a:p>
          <a:p>
            <a:pPr indent="0" lvl="0" marL="647700" rtl="0" algn="l">
              <a:lnSpc>
                <a:spcPct val="150000"/>
              </a:lnSpc>
              <a:spcBef>
                <a:spcPts val="0"/>
              </a:spcBef>
              <a:spcAft>
                <a:spcPts val="0"/>
              </a:spcAft>
              <a:buNone/>
            </a:pPr>
            <a:r>
              <a:rPr lang="en" sz="2200">
                <a:solidFill>
                  <a:srgbClr val="162D3D"/>
                </a:solidFill>
                <a:latin typeface="Courier New"/>
                <a:ea typeface="Courier New"/>
                <a:cs typeface="Courier New"/>
                <a:sym typeface="Courier New"/>
              </a:rPr>
              <a:t>  </a:t>
            </a:r>
            <a:r>
              <a:rPr lang="en" sz="2200">
                <a:solidFill>
                  <a:srgbClr val="999999"/>
                </a:solidFill>
                <a:latin typeface="Courier New"/>
                <a:ea typeface="Courier New"/>
                <a:cs typeface="Courier New"/>
                <a:sym typeface="Courier New"/>
              </a:rPr>
              <a:t>// Code to be executed - </a:t>
            </a:r>
            <a:endParaRPr sz="2200">
              <a:solidFill>
                <a:srgbClr val="999999"/>
              </a:solidFill>
              <a:latin typeface="Courier New"/>
              <a:ea typeface="Courier New"/>
              <a:cs typeface="Courier New"/>
              <a:sym typeface="Courier New"/>
            </a:endParaRPr>
          </a:p>
          <a:p>
            <a:pPr indent="0" lvl="0" marL="647700" rtl="0" algn="l">
              <a:lnSpc>
                <a:spcPct val="150000"/>
              </a:lnSpc>
              <a:spcBef>
                <a:spcPts val="0"/>
              </a:spcBef>
              <a:spcAft>
                <a:spcPts val="0"/>
              </a:spcAft>
              <a:buNone/>
            </a:pPr>
            <a:r>
              <a:rPr lang="en" sz="2200">
                <a:solidFill>
                  <a:srgbClr val="999999"/>
                </a:solidFill>
                <a:latin typeface="Courier New"/>
                <a:ea typeface="Courier New"/>
                <a:cs typeface="Courier New"/>
                <a:sym typeface="Courier New"/>
              </a:rPr>
              <a:t>  // when condition is </a:t>
            </a:r>
            <a:r>
              <a:rPr b="1" lang="en" sz="2200">
                <a:solidFill>
                  <a:srgbClr val="999999"/>
                </a:solidFill>
                <a:latin typeface="Courier New"/>
                <a:ea typeface="Courier New"/>
                <a:cs typeface="Courier New"/>
                <a:sym typeface="Courier New"/>
              </a:rPr>
              <a:t>true</a:t>
            </a:r>
            <a:endParaRPr b="1" sz="2200">
              <a:solidFill>
                <a:srgbClr val="999999"/>
              </a:solidFill>
              <a:latin typeface="Courier New"/>
              <a:ea typeface="Courier New"/>
              <a:cs typeface="Courier New"/>
              <a:sym typeface="Courier New"/>
            </a:endParaRPr>
          </a:p>
          <a:p>
            <a:pPr indent="0" lvl="0" marL="647700" rtl="0" algn="l">
              <a:lnSpc>
                <a:spcPct val="150000"/>
              </a:lnSpc>
              <a:spcBef>
                <a:spcPts val="0"/>
              </a:spcBef>
              <a:spcAft>
                <a:spcPts val="0"/>
              </a:spcAft>
              <a:buNone/>
            </a:pPr>
            <a:r>
              <a:rPr lang="en" sz="2200">
                <a:solidFill>
                  <a:srgbClr val="162D3D"/>
                </a:solidFill>
                <a:latin typeface="Courier New"/>
                <a:ea typeface="Courier New"/>
                <a:cs typeface="Courier New"/>
                <a:sym typeface="Courier New"/>
              </a:rPr>
              <a:t>} else {</a:t>
            </a:r>
            <a:endParaRPr sz="2200">
              <a:solidFill>
                <a:srgbClr val="162D3D"/>
              </a:solidFill>
              <a:latin typeface="Courier New"/>
              <a:ea typeface="Courier New"/>
              <a:cs typeface="Courier New"/>
              <a:sym typeface="Courier New"/>
            </a:endParaRPr>
          </a:p>
          <a:p>
            <a:pPr indent="0" lvl="0" marL="647700" rtl="0" algn="l">
              <a:lnSpc>
                <a:spcPct val="150000"/>
              </a:lnSpc>
              <a:spcBef>
                <a:spcPts val="0"/>
              </a:spcBef>
              <a:spcAft>
                <a:spcPts val="0"/>
              </a:spcAft>
              <a:buNone/>
            </a:pPr>
            <a:r>
              <a:rPr lang="en" sz="2200">
                <a:solidFill>
                  <a:srgbClr val="162D3D"/>
                </a:solidFill>
                <a:latin typeface="Courier New"/>
                <a:ea typeface="Courier New"/>
                <a:cs typeface="Courier New"/>
                <a:sym typeface="Courier New"/>
              </a:rPr>
              <a:t>  </a:t>
            </a:r>
            <a:r>
              <a:rPr lang="en" sz="2200">
                <a:solidFill>
                  <a:srgbClr val="999999"/>
                </a:solidFill>
                <a:latin typeface="Courier New"/>
                <a:ea typeface="Courier New"/>
                <a:cs typeface="Courier New"/>
                <a:sym typeface="Courier New"/>
              </a:rPr>
              <a:t>// Code to be executed - </a:t>
            </a:r>
            <a:endParaRPr sz="2200">
              <a:solidFill>
                <a:srgbClr val="999999"/>
              </a:solidFill>
              <a:latin typeface="Courier New"/>
              <a:ea typeface="Courier New"/>
              <a:cs typeface="Courier New"/>
              <a:sym typeface="Courier New"/>
            </a:endParaRPr>
          </a:p>
          <a:p>
            <a:pPr indent="0" lvl="0" marL="647700" rtl="0" algn="l">
              <a:lnSpc>
                <a:spcPct val="150000"/>
              </a:lnSpc>
              <a:spcBef>
                <a:spcPts val="0"/>
              </a:spcBef>
              <a:spcAft>
                <a:spcPts val="0"/>
              </a:spcAft>
              <a:buNone/>
            </a:pPr>
            <a:r>
              <a:rPr lang="en" sz="2200">
                <a:solidFill>
                  <a:srgbClr val="999999"/>
                </a:solidFill>
                <a:latin typeface="Courier New"/>
                <a:ea typeface="Courier New"/>
                <a:cs typeface="Courier New"/>
                <a:sym typeface="Courier New"/>
              </a:rPr>
              <a:t>  // when condition is </a:t>
            </a:r>
            <a:r>
              <a:rPr b="1" lang="en" sz="2200">
                <a:solidFill>
                  <a:srgbClr val="999999"/>
                </a:solidFill>
                <a:latin typeface="Courier New"/>
                <a:ea typeface="Courier New"/>
                <a:cs typeface="Courier New"/>
                <a:sym typeface="Courier New"/>
              </a:rPr>
              <a:t>false</a:t>
            </a:r>
            <a:endParaRPr b="1" sz="2200">
              <a:solidFill>
                <a:srgbClr val="999999"/>
              </a:solidFill>
              <a:latin typeface="Courier New"/>
              <a:ea typeface="Courier New"/>
              <a:cs typeface="Courier New"/>
              <a:sym typeface="Courier New"/>
            </a:endParaRPr>
          </a:p>
          <a:p>
            <a:pPr indent="0" lvl="0" marL="647700" rtl="0" algn="l">
              <a:lnSpc>
                <a:spcPct val="150000"/>
              </a:lnSpc>
              <a:spcBef>
                <a:spcPts val="0"/>
              </a:spcBef>
              <a:spcAft>
                <a:spcPts val="0"/>
              </a:spcAft>
              <a:buNone/>
            </a:pPr>
            <a:r>
              <a:rPr lang="en" sz="2200">
                <a:solidFill>
                  <a:srgbClr val="162D3D"/>
                </a:solidFill>
                <a:latin typeface="Courier New"/>
                <a:ea typeface="Courier New"/>
                <a:cs typeface="Courier New"/>
                <a:sym typeface="Courier New"/>
              </a:rPr>
              <a:t>}</a:t>
            </a:r>
            <a:endParaRPr sz="2200">
              <a:solidFill>
                <a:srgbClr val="999999"/>
              </a:solidFill>
              <a:latin typeface="Courier New"/>
              <a:ea typeface="Courier New"/>
              <a:cs typeface="Courier New"/>
              <a:sym typeface="Courier New"/>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93" name="Shape 193"/>
        <p:cNvGrpSpPr/>
        <p:nvPr/>
      </p:nvGrpSpPr>
      <p:grpSpPr>
        <a:xfrm>
          <a:off x="0" y="0"/>
          <a:ext cx="0" cy="0"/>
          <a:chOff x="0" y="0"/>
          <a:chExt cx="0" cy="0"/>
        </a:xfrm>
      </p:grpSpPr>
      <p:sp>
        <p:nvSpPr>
          <p:cNvPr id="194" name="Google Shape;194;p36"/>
          <p:cNvSpPr txBox="1"/>
          <p:nvPr>
            <p:ph type="title"/>
          </p:nvPr>
        </p:nvSpPr>
        <p:spPr>
          <a:xfrm>
            <a:off x="405149" y="371325"/>
            <a:ext cx="56583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if</a:t>
            </a:r>
            <a:r>
              <a:rPr b="1" lang="en" sz="3200">
                <a:latin typeface="Wix Madefor Text"/>
                <a:ea typeface="Wix Madefor Text"/>
                <a:cs typeface="Wix Madefor Text"/>
                <a:sym typeface="Wix Madefor Text"/>
              </a:rPr>
              <a:t>/else (in code)</a:t>
            </a:r>
            <a:endParaRPr b="1" sz="3200">
              <a:latin typeface="Wix Madefor Text"/>
              <a:ea typeface="Wix Madefor Text"/>
              <a:cs typeface="Wix Madefor Text"/>
              <a:sym typeface="Wix Madefor Text"/>
            </a:endParaRPr>
          </a:p>
        </p:txBody>
      </p:sp>
      <p:pic>
        <p:nvPicPr>
          <p:cNvPr id="195" name="Google Shape;195;p36"/>
          <p:cNvPicPr preferRelativeResize="0"/>
          <p:nvPr/>
        </p:nvPicPr>
        <p:blipFill>
          <a:blip r:embed="rId3">
            <a:alphaModFix/>
          </a:blip>
          <a:stretch>
            <a:fillRect/>
          </a:stretch>
        </p:blipFill>
        <p:spPr>
          <a:xfrm>
            <a:off x="0" y="1393850"/>
            <a:ext cx="8520150" cy="37496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9" name="Shape 79"/>
        <p:cNvGrpSpPr/>
        <p:nvPr/>
      </p:nvGrpSpPr>
      <p:grpSpPr>
        <a:xfrm>
          <a:off x="0" y="0"/>
          <a:ext cx="0" cy="0"/>
          <a:chOff x="0" y="0"/>
          <a:chExt cx="0" cy="0"/>
        </a:xfrm>
      </p:grpSpPr>
      <p:sp>
        <p:nvSpPr>
          <p:cNvPr id="80" name="Google Shape;80;p19"/>
          <p:cNvSpPr txBox="1"/>
          <p:nvPr>
            <p:ph type="title"/>
          </p:nvPr>
        </p:nvSpPr>
        <p:spPr>
          <a:xfrm>
            <a:off x="521238" y="43193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chemeClr val="accent1"/>
                </a:solidFill>
                <a:latin typeface="Wix Madefor Text"/>
                <a:ea typeface="Wix Madefor Text"/>
                <a:cs typeface="Wix Madefor Text"/>
                <a:sym typeface="Wix Madefor Text"/>
              </a:rPr>
              <a:t>Big Ideas</a:t>
            </a:r>
            <a:endParaRPr b="1" sz="3200">
              <a:solidFill>
                <a:schemeClr val="accent1"/>
              </a:solidFill>
              <a:latin typeface="Wix Madefor Text"/>
              <a:ea typeface="Wix Madefor Text"/>
              <a:cs typeface="Wix Madefor Text"/>
              <a:sym typeface="Wix Madefor Text"/>
            </a:endParaRPr>
          </a:p>
        </p:txBody>
      </p:sp>
      <p:sp>
        <p:nvSpPr>
          <p:cNvPr id="81" name="Google Shape;81;p19"/>
          <p:cNvSpPr txBox="1"/>
          <p:nvPr/>
        </p:nvSpPr>
        <p:spPr>
          <a:xfrm>
            <a:off x="521250" y="1269500"/>
            <a:ext cx="7581600" cy="29019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Clr>
                <a:srgbClr val="000000"/>
              </a:buClr>
              <a:buSzPts val="1400"/>
              <a:buFont typeface="Wix Madefor Text"/>
              <a:buChar char="●"/>
            </a:pPr>
            <a:r>
              <a:rPr lang="en">
                <a:latin typeface="Wix Madefor Text"/>
                <a:ea typeface="Wix Madefor Text"/>
                <a:cs typeface="Wix Madefor Text"/>
                <a:sym typeface="Wix Madefor Text"/>
              </a:rPr>
              <a:t>Code can evaluate Boolean Expressions to a value of True or False. </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Clr>
                <a:srgbClr val="000000"/>
              </a:buClr>
              <a:buSzPts val="1400"/>
              <a:buFont typeface="Wix Madefor Text"/>
              <a:buChar char="●"/>
            </a:pPr>
            <a:r>
              <a:rPr lang="en">
                <a:latin typeface="Wix Madefor Text"/>
                <a:ea typeface="Wix Madefor Text"/>
                <a:cs typeface="Wix Madefor Text"/>
                <a:sym typeface="Wix Madefor Text"/>
              </a:rPr>
              <a:t>Conditionals (if statements) allow making decisions in your code, and performing different instructions based on the result.</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Clr>
                <a:srgbClr val="000000"/>
              </a:buClr>
              <a:buSzPts val="1400"/>
              <a:buFont typeface="Wix Madefor Text"/>
              <a:buChar char="●"/>
            </a:pPr>
            <a:r>
              <a:rPr lang="en">
                <a:latin typeface="Wix Madefor Text"/>
                <a:ea typeface="Wix Madefor Text"/>
                <a:cs typeface="Wix Madefor Text"/>
                <a:sym typeface="Wix Madefor Text"/>
              </a:rPr>
              <a:t>An if statement has a condition (what to check) and a set of instructions (what to do).</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Clr>
                <a:srgbClr val="000000"/>
              </a:buClr>
              <a:buSzPts val="1400"/>
              <a:buFont typeface="Wix Madefor Text"/>
              <a:buChar char="●"/>
            </a:pPr>
            <a:r>
              <a:rPr lang="en">
                <a:latin typeface="Wix Madefor Text"/>
                <a:ea typeface="Wix Madefor Text"/>
                <a:cs typeface="Wix Madefor Text"/>
                <a:sym typeface="Wix Madefor Text"/>
              </a:rPr>
              <a:t>Comparison operators create boolean expressions (===, &lt;, &gt;)</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Clr>
                <a:srgbClr val="000000"/>
              </a:buClr>
              <a:buSzPts val="1400"/>
              <a:buFont typeface="Wix Madefor Text"/>
              <a:buChar char="●"/>
            </a:pPr>
            <a:r>
              <a:rPr lang="en">
                <a:latin typeface="Wix Madefor Text"/>
                <a:ea typeface="Wix Madefor Text"/>
                <a:cs typeface="Wix Madefor Text"/>
                <a:sym typeface="Wix Madefor Text"/>
              </a:rPr>
              <a:t>A Switch and a Slider are new Input Elements.</a:t>
            </a:r>
            <a:endParaRPr>
              <a:latin typeface="Wix Madefor Text"/>
              <a:ea typeface="Wix Madefor Text"/>
              <a:cs typeface="Wix Madefor Text"/>
              <a:sym typeface="Wix Madefor Text"/>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6C48EF"/>
        </a:solidFill>
      </p:bgPr>
    </p:bg>
    <p:spTree>
      <p:nvGrpSpPr>
        <p:cNvPr id="199" name="Shape 199"/>
        <p:cNvGrpSpPr/>
        <p:nvPr/>
      </p:nvGrpSpPr>
      <p:grpSpPr>
        <a:xfrm>
          <a:off x="0" y="0"/>
          <a:ext cx="0" cy="0"/>
          <a:chOff x="0" y="0"/>
          <a:chExt cx="0" cy="0"/>
        </a:xfrm>
      </p:grpSpPr>
      <p:sp>
        <p:nvSpPr>
          <p:cNvPr id="200" name="Google Shape;200;p37"/>
          <p:cNvSpPr txBox="1"/>
          <p:nvPr>
            <p:ph type="title"/>
          </p:nvPr>
        </p:nvSpPr>
        <p:spPr>
          <a:xfrm>
            <a:off x="677100" y="0"/>
            <a:ext cx="7371900" cy="5143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1000"/>
              </a:spcAft>
              <a:buClr>
                <a:schemeClr val="dk1"/>
              </a:buClr>
              <a:buSzPts val="1100"/>
              <a:buFont typeface="Arial"/>
              <a:buNone/>
            </a:pPr>
            <a:r>
              <a:rPr lang="en" sz="4800">
                <a:solidFill>
                  <a:srgbClr val="FFFFFF"/>
                </a:solidFill>
                <a:latin typeface="Wix Madefor Text"/>
                <a:ea typeface="Wix Madefor Text"/>
                <a:cs typeface="Wix Madefor Text"/>
                <a:sym typeface="Wix Madefor Text"/>
              </a:rPr>
              <a:t>Switches</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04" name="Shape 204"/>
        <p:cNvGrpSpPr/>
        <p:nvPr/>
      </p:nvGrpSpPr>
      <p:grpSpPr>
        <a:xfrm>
          <a:off x="0" y="0"/>
          <a:ext cx="0" cy="0"/>
          <a:chOff x="0" y="0"/>
          <a:chExt cx="0" cy="0"/>
        </a:xfrm>
      </p:grpSpPr>
      <p:pic>
        <p:nvPicPr>
          <p:cNvPr id="205" name="Google Shape;205;p38"/>
          <p:cNvPicPr preferRelativeResize="0"/>
          <p:nvPr/>
        </p:nvPicPr>
        <p:blipFill>
          <a:blip r:embed="rId3">
            <a:alphaModFix/>
          </a:blip>
          <a:stretch>
            <a:fillRect/>
          </a:stretch>
        </p:blipFill>
        <p:spPr>
          <a:xfrm>
            <a:off x="4495026" y="810051"/>
            <a:ext cx="3795025" cy="3353450"/>
          </a:xfrm>
          <a:prstGeom prst="rect">
            <a:avLst/>
          </a:prstGeom>
          <a:noFill/>
          <a:ln>
            <a:noFill/>
          </a:ln>
        </p:spPr>
      </p:pic>
      <p:sp>
        <p:nvSpPr>
          <p:cNvPr id="206" name="Google Shape;206;p38"/>
          <p:cNvSpPr txBox="1"/>
          <p:nvPr>
            <p:ph type="title"/>
          </p:nvPr>
        </p:nvSpPr>
        <p:spPr>
          <a:xfrm>
            <a:off x="331877" y="654775"/>
            <a:ext cx="44727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Switch</a:t>
            </a:r>
            <a:endParaRPr b="1" sz="3200">
              <a:latin typeface="Wix Madefor Text"/>
              <a:ea typeface="Wix Madefor Text"/>
              <a:cs typeface="Wix Madefor Text"/>
              <a:sym typeface="Wix Madefor Text"/>
            </a:endParaRPr>
          </a:p>
          <a:p>
            <a:pPr indent="0" lvl="0" marL="0" rtl="0" algn="l">
              <a:spcBef>
                <a:spcPts val="0"/>
              </a:spcBef>
              <a:spcAft>
                <a:spcPts val="0"/>
              </a:spcAft>
              <a:buNone/>
            </a:pPr>
            <a:r>
              <a:rPr b="1" lang="en" sz="3200">
                <a:latin typeface="Wix Madefor Text"/>
                <a:ea typeface="Wix Madefor Text"/>
                <a:cs typeface="Wix Madefor Text"/>
                <a:sym typeface="Wix Madefor Text"/>
              </a:rPr>
              <a:t>In the editor</a:t>
            </a:r>
            <a:endParaRPr b="1" sz="3200">
              <a:latin typeface="Wix Madefor Text"/>
              <a:ea typeface="Wix Madefor Text"/>
              <a:cs typeface="Wix Madefor Text"/>
              <a:sym typeface="Wix Madefor Text"/>
            </a:endParaRPr>
          </a:p>
          <a:p>
            <a:pPr indent="0" lvl="0" marL="0" rtl="0" algn="l">
              <a:spcBef>
                <a:spcPts val="0"/>
              </a:spcBef>
              <a:spcAft>
                <a:spcPts val="0"/>
              </a:spcAft>
              <a:buNone/>
            </a:pPr>
            <a:r>
              <a:t/>
            </a:r>
            <a:endParaRPr b="1" sz="3200">
              <a:latin typeface="Wix Madefor Text"/>
              <a:ea typeface="Wix Madefor Text"/>
              <a:cs typeface="Wix Madefor Text"/>
              <a:sym typeface="Wix Madefor Text"/>
            </a:endParaRPr>
          </a:p>
          <a:p>
            <a:pPr indent="0" lvl="0" marL="0" rtl="0" algn="l">
              <a:spcBef>
                <a:spcPts val="0"/>
              </a:spcBef>
              <a:spcAft>
                <a:spcPts val="0"/>
              </a:spcAft>
              <a:buNone/>
            </a:pPr>
            <a:r>
              <a:t/>
            </a:r>
            <a:endParaRPr b="1" sz="3200">
              <a:latin typeface="Wix Madefor Text"/>
              <a:ea typeface="Wix Madefor Text"/>
              <a:cs typeface="Wix Madefor Text"/>
              <a:sym typeface="Wix Madefor Text"/>
            </a:endParaRPr>
          </a:p>
        </p:txBody>
      </p:sp>
      <p:sp>
        <p:nvSpPr>
          <p:cNvPr id="207" name="Google Shape;207;p38"/>
          <p:cNvSpPr txBox="1"/>
          <p:nvPr/>
        </p:nvSpPr>
        <p:spPr>
          <a:xfrm>
            <a:off x="331875" y="2003200"/>
            <a:ext cx="3967500" cy="26634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sz="1800">
                <a:latin typeface="Wix Madefor Text"/>
                <a:ea typeface="Wix Madefor Text"/>
                <a:cs typeface="Wix Madefor Text"/>
                <a:sym typeface="Wix Madefor Text"/>
              </a:rPr>
              <a:t>In the + Add Panel, under the Input category. </a:t>
            </a:r>
            <a:endParaRPr sz="1800">
              <a:latin typeface="Wix Madefor Text"/>
              <a:ea typeface="Wix Madefor Text"/>
              <a:cs typeface="Wix Madefor Text"/>
              <a:sym typeface="Wix Madefor Text"/>
            </a:endParaRPr>
          </a:p>
          <a:p>
            <a:pPr indent="0" lvl="0" marL="0" rtl="0" algn="l">
              <a:lnSpc>
                <a:spcPct val="130000"/>
              </a:lnSpc>
              <a:spcBef>
                <a:spcPts val="1100"/>
              </a:spcBef>
              <a:spcAft>
                <a:spcPts val="0"/>
              </a:spcAft>
              <a:buNone/>
            </a:pPr>
            <a:r>
              <a:rPr lang="en" sz="1800">
                <a:latin typeface="Wix Madefor Text"/>
                <a:ea typeface="Wix Madefor Text"/>
                <a:cs typeface="Wix Madefor Text"/>
                <a:sym typeface="Wix Madefor Text"/>
              </a:rPr>
              <a:t>Drag and drop to your site, and use Settings, Layout and Design to customize. </a:t>
            </a:r>
            <a:endParaRPr sz="1800">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t/>
            </a:r>
            <a:endParaRPr sz="1800">
              <a:latin typeface="Wix Madefor Text"/>
              <a:ea typeface="Wix Madefor Text"/>
              <a:cs typeface="Wix Madefor Text"/>
              <a:sym typeface="Wix Madefor Text"/>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11" name="Shape 211"/>
        <p:cNvGrpSpPr/>
        <p:nvPr/>
      </p:nvGrpSpPr>
      <p:grpSpPr>
        <a:xfrm>
          <a:off x="0" y="0"/>
          <a:ext cx="0" cy="0"/>
          <a:chOff x="0" y="0"/>
          <a:chExt cx="0" cy="0"/>
        </a:xfrm>
      </p:grpSpPr>
      <p:sp>
        <p:nvSpPr>
          <p:cNvPr id="212" name="Google Shape;212;p39"/>
          <p:cNvSpPr txBox="1"/>
          <p:nvPr>
            <p:ph type="title"/>
          </p:nvPr>
        </p:nvSpPr>
        <p:spPr>
          <a:xfrm>
            <a:off x="405149" y="371325"/>
            <a:ext cx="56583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Switch</a:t>
            </a:r>
            <a:endParaRPr b="1" sz="3200">
              <a:latin typeface="Wix Madefor Text"/>
              <a:ea typeface="Wix Madefor Text"/>
              <a:cs typeface="Wix Madefor Text"/>
              <a:sym typeface="Wix Madefor Text"/>
            </a:endParaRPr>
          </a:p>
        </p:txBody>
      </p:sp>
      <p:sp>
        <p:nvSpPr>
          <p:cNvPr id="213" name="Google Shape;213;p39"/>
          <p:cNvSpPr txBox="1"/>
          <p:nvPr/>
        </p:nvSpPr>
        <p:spPr>
          <a:xfrm>
            <a:off x="0" y="2051500"/>
            <a:ext cx="8549700" cy="3092400"/>
          </a:xfrm>
          <a:prstGeom prst="rect">
            <a:avLst/>
          </a:prstGeom>
          <a:solidFill>
            <a:srgbClr val="F3F3F3"/>
          </a:solidFill>
          <a:ln>
            <a:noFill/>
          </a:ln>
        </p:spPr>
        <p:txBody>
          <a:bodyPr anchorCtr="0" anchor="ctr" bIns="91425" lIns="91425" spcFirstLastPara="1" rIns="91425" wrap="square" tIns="91425">
            <a:noAutofit/>
          </a:bodyPr>
          <a:lstStyle/>
          <a:p>
            <a:pPr indent="0" lvl="0" marL="647700" rtl="0" algn="l">
              <a:lnSpc>
                <a:spcPct val="150000"/>
              </a:lnSpc>
              <a:spcBef>
                <a:spcPts val="0"/>
              </a:spcBef>
              <a:spcAft>
                <a:spcPts val="0"/>
              </a:spcAft>
              <a:buNone/>
            </a:pPr>
            <a:r>
              <a:rPr lang="en" sz="1800">
                <a:solidFill>
                  <a:srgbClr val="162D3D"/>
                </a:solidFill>
                <a:latin typeface="Courier New"/>
                <a:ea typeface="Courier New"/>
                <a:cs typeface="Courier New"/>
                <a:sym typeface="Courier New"/>
              </a:rPr>
              <a:t>$w(</a:t>
            </a:r>
            <a:r>
              <a:rPr lang="en" sz="1800">
                <a:solidFill>
                  <a:srgbClr val="D0427D"/>
                </a:solidFill>
                <a:latin typeface="Courier New"/>
                <a:ea typeface="Courier New"/>
                <a:cs typeface="Courier New"/>
                <a:sym typeface="Courier New"/>
              </a:rPr>
              <a:t>“#sunnySwitch”</a:t>
            </a:r>
            <a:r>
              <a:rPr lang="en" sz="1800">
                <a:solidFill>
                  <a:srgbClr val="162D3D"/>
                </a:solidFill>
                <a:latin typeface="Courier New"/>
                <a:ea typeface="Courier New"/>
                <a:cs typeface="Courier New"/>
                <a:sym typeface="Courier New"/>
              </a:rPr>
              <a:t>)        // Switch element</a:t>
            </a:r>
            <a:endParaRPr sz="1800">
              <a:solidFill>
                <a:srgbClr val="162D3D"/>
              </a:solidFill>
              <a:latin typeface="Courier New"/>
              <a:ea typeface="Courier New"/>
              <a:cs typeface="Courier New"/>
              <a:sym typeface="Courier New"/>
            </a:endParaRPr>
          </a:p>
          <a:p>
            <a:pPr indent="0" lvl="0" marL="647700" rtl="0" algn="l">
              <a:lnSpc>
                <a:spcPct val="150000"/>
              </a:lnSpc>
              <a:spcBef>
                <a:spcPts val="0"/>
              </a:spcBef>
              <a:spcAft>
                <a:spcPts val="0"/>
              </a:spcAft>
              <a:buNone/>
            </a:pPr>
            <a:r>
              <a:t/>
            </a:r>
            <a:endParaRPr sz="1800">
              <a:solidFill>
                <a:srgbClr val="162D3D"/>
              </a:solidFill>
              <a:latin typeface="Courier New"/>
              <a:ea typeface="Courier New"/>
              <a:cs typeface="Courier New"/>
              <a:sym typeface="Courier New"/>
            </a:endParaRPr>
          </a:p>
          <a:p>
            <a:pPr indent="0" lvl="0" marL="647700" rtl="0" algn="l">
              <a:lnSpc>
                <a:spcPct val="150000"/>
              </a:lnSpc>
              <a:spcBef>
                <a:spcPts val="0"/>
              </a:spcBef>
              <a:spcAft>
                <a:spcPts val="0"/>
              </a:spcAft>
              <a:buNone/>
            </a:pPr>
            <a:r>
              <a:rPr lang="en" sz="1800">
                <a:solidFill>
                  <a:srgbClr val="162D3D"/>
                </a:solidFill>
                <a:latin typeface="Courier New"/>
                <a:ea typeface="Courier New"/>
                <a:cs typeface="Courier New"/>
                <a:sym typeface="Courier New"/>
              </a:rPr>
              <a:t>// Main Property:</a:t>
            </a:r>
            <a:endParaRPr sz="1800">
              <a:solidFill>
                <a:srgbClr val="162D3D"/>
              </a:solidFill>
              <a:latin typeface="Courier New"/>
              <a:ea typeface="Courier New"/>
              <a:cs typeface="Courier New"/>
              <a:sym typeface="Courier New"/>
            </a:endParaRPr>
          </a:p>
          <a:p>
            <a:pPr indent="0" lvl="0" marL="647700" rtl="0" algn="l">
              <a:lnSpc>
                <a:spcPct val="150000"/>
              </a:lnSpc>
              <a:spcBef>
                <a:spcPts val="0"/>
              </a:spcBef>
              <a:spcAft>
                <a:spcPts val="0"/>
              </a:spcAft>
              <a:buNone/>
            </a:pPr>
            <a:r>
              <a:rPr lang="en" sz="1800">
                <a:solidFill>
                  <a:srgbClr val="162D3D"/>
                </a:solidFill>
                <a:latin typeface="Courier New"/>
                <a:ea typeface="Courier New"/>
                <a:cs typeface="Courier New"/>
                <a:sym typeface="Courier New"/>
              </a:rPr>
              <a:t>$w(</a:t>
            </a:r>
            <a:r>
              <a:rPr lang="en" sz="1800">
                <a:solidFill>
                  <a:srgbClr val="D0427D"/>
                </a:solidFill>
                <a:latin typeface="Courier New"/>
                <a:ea typeface="Courier New"/>
                <a:cs typeface="Courier New"/>
                <a:sym typeface="Courier New"/>
              </a:rPr>
              <a:t>“#sunnySwitch”</a:t>
            </a:r>
            <a:r>
              <a:rPr lang="en" sz="1800">
                <a:solidFill>
                  <a:srgbClr val="162D3D"/>
                </a:solidFill>
                <a:latin typeface="Courier New"/>
                <a:ea typeface="Courier New"/>
                <a:cs typeface="Courier New"/>
                <a:sym typeface="Courier New"/>
              </a:rPr>
              <a:t>).checked      // Is the switch on?</a:t>
            </a:r>
            <a:endParaRPr sz="1800">
              <a:latin typeface="Courier New"/>
              <a:ea typeface="Courier New"/>
              <a:cs typeface="Courier New"/>
              <a:sym typeface="Courier New"/>
            </a:endParaRPr>
          </a:p>
        </p:txBody>
      </p:sp>
      <p:pic>
        <p:nvPicPr>
          <p:cNvPr id="214" name="Google Shape;214;p39"/>
          <p:cNvPicPr preferRelativeResize="0"/>
          <p:nvPr/>
        </p:nvPicPr>
        <p:blipFill>
          <a:blip r:embed="rId3">
            <a:alphaModFix/>
          </a:blip>
          <a:stretch>
            <a:fillRect/>
          </a:stretch>
        </p:blipFill>
        <p:spPr>
          <a:xfrm>
            <a:off x="6288600" y="206700"/>
            <a:ext cx="1866900" cy="2057400"/>
          </a:xfrm>
          <a:prstGeom prst="rect">
            <a:avLst/>
          </a:prstGeom>
          <a:noFill/>
          <a:ln>
            <a:noFill/>
          </a:ln>
        </p:spPr>
      </p:pic>
      <p:pic>
        <p:nvPicPr>
          <p:cNvPr id="215" name="Google Shape;215;p39"/>
          <p:cNvPicPr preferRelativeResize="0"/>
          <p:nvPr/>
        </p:nvPicPr>
        <p:blipFill>
          <a:blip r:embed="rId4">
            <a:alphaModFix/>
          </a:blip>
          <a:stretch>
            <a:fillRect/>
          </a:stretch>
        </p:blipFill>
        <p:spPr>
          <a:xfrm>
            <a:off x="3678400" y="1692600"/>
            <a:ext cx="1657350" cy="5715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19" name="Shape 219"/>
        <p:cNvGrpSpPr/>
        <p:nvPr/>
      </p:nvGrpSpPr>
      <p:grpSpPr>
        <a:xfrm>
          <a:off x="0" y="0"/>
          <a:ext cx="0" cy="0"/>
          <a:chOff x="0" y="0"/>
          <a:chExt cx="0" cy="0"/>
        </a:xfrm>
      </p:grpSpPr>
      <p:sp>
        <p:nvSpPr>
          <p:cNvPr id="220" name="Google Shape;220;p40"/>
          <p:cNvSpPr txBox="1"/>
          <p:nvPr>
            <p:ph type="title"/>
          </p:nvPr>
        </p:nvSpPr>
        <p:spPr>
          <a:xfrm>
            <a:off x="405149" y="371325"/>
            <a:ext cx="56583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Switch</a:t>
            </a:r>
            <a:endParaRPr b="1" sz="3200">
              <a:latin typeface="Wix Madefor Text"/>
              <a:ea typeface="Wix Madefor Text"/>
              <a:cs typeface="Wix Madefor Text"/>
              <a:sym typeface="Wix Madefor Text"/>
            </a:endParaRPr>
          </a:p>
        </p:txBody>
      </p:sp>
      <p:sp>
        <p:nvSpPr>
          <p:cNvPr id="221" name="Google Shape;221;p40"/>
          <p:cNvSpPr txBox="1"/>
          <p:nvPr/>
        </p:nvSpPr>
        <p:spPr>
          <a:xfrm>
            <a:off x="0" y="2051500"/>
            <a:ext cx="8549700" cy="3092400"/>
          </a:xfrm>
          <a:prstGeom prst="rect">
            <a:avLst/>
          </a:prstGeom>
          <a:solidFill>
            <a:srgbClr val="F3F3F3"/>
          </a:solidFill>
          <a:ln>
            <a:noFill/>
          </a:ln>
        </p:spPr>
        <p:txBody>
          <a:bodyPr anchorCtr="0" anchor="ctr" bIns="91425" lIns="91425" spcFirstLastPara="1" rIns="91425" wrap="square" tIns="91425">
            <a:noAutofit/>
          </a:bodyPr>
          <a:lstStyle/>
          <a:p>
            <a:pPr indent="0" lvl="0" marL="647700" rtl="0" algn="l">
              <a:lnSpc>
                <a:spcPct val="150000"/>
              </a:lnSpc>
              <a:spcBef>
                <a:spcPts val="0"/>
              </a:spcBef>
              <a:spcAft>
                <a:spcPts val="0"/>
              </a:spcAft>
              <a:buNone/>
            </a:pPr>
            <a:r>
              <a:rPr lang="en" sz="1900">
                <a:solidFill>
                  <a:srgbClr val="162D3D"/>
                </a:solidFill>
                <a:latin typeface="Courier New"/>
                <a:ea typeface="Courier New"/>
                <a:cs typeface="Courier New"/>
                <a:sym typeface="Courier New"/>
              </a:rPr>
              <a:t>// Main Property:</a:t>
            </a:r>
            <a:endParaRPr sz="1900">
              <a:solidFill>
                <a:srgbClr val="162D3D"/>
              </a:solidFill>
              <a:latin typeface="Courier New"/>
              <a:ea typeface="Courier New"/>
              <a:cs typeface="Courier New"/>
              <a:sym typeface="Courier New"/>
            </a:endParaRPr>
          </a:p>
          <a:p>
            <a:pPr indent="0" lvl="0" marL="647700" rtl="0" algn="l">
              <a:lnSpc>
                <a:spcPct val="150000"/>
              </a:lnSpc>
              <a:spcBef>
                <a:spcPts val="0"/>
              </a:spcBef>
              <a:spcAft>
                <a:spcPts val="0"/>
              </a:spcAft>
              <a:buNone/>
            </a:pPr>
            <a:r>
              <a:rPr lang="en" sz="1900">
                <a:solidFill>
                  <a:srgbClr val="162D3D"/>
                </a:solidFill>
                <a:latin typeface="Courier New"/>
                <a:ea typeface="Courier New"/>
                <a:cs typeface="Courier New"/>
                <a:sym typeface="Courier New"/>
              </a:rPr>
              <a:t>$w(</a:t>
            </a:r>
            <a:r>
              <a:rPr lang="en" sz="1900">
                <a:solidFill>
                  <a:srgbClr val="D0427D"/>
                </a:solidFill>
                <a:latin typeface="Courier New"/>
                <a:ea typeface="Courier New"/>
                <a:cs typeface="Courier New"/>
                <a:sym typeface="Courier New"/>
              </a:rPr>
              <a:t>“#sunnySwitch”</a:t>
            </a:r>
            <a:r>
              <a:rPr lang="en" sz="1900">
                <a:solidFill>
                  <a:srgbClr val="162D3D"/>
                </a:solidFill>
                <a:latin typeface="Courier New"/>
                <a:ea typeface="Courier New"/>
                <a:cs typeface="Courier New"/>
                <a:sym typeface="Courier New"/>
              </a:rPr>
              <a:t>).checked      // Is the switch on?</a:t>
            </a:r>
            <a:endParaRPr sz="1800">
              <a:solidFill>
                <a:srgbClr val="162D3D"/>
              </a:solidFill>
              <a:latin typeface="Courier New"/>
              <a:ea typeface="Courier New"/>
              <a:cs typeface="Courier New"/>
              <a:sym typeface="Courier New"/>
            </a:endParaRPr>
          </a:p>
        </p:txBody>
      </p:sp>
      <p:pic>
        <p:nvPicPr>
          <p:cNvPr id="222" name="Google Shape;222;p40"/>
          <p:cNvPicPr preferRelativeResize="0"/>
          <p:nvPr/>
        </p:nvPicPr>
        <p:blipFill>
          <a:blip r:embed="rId3">
            <a:alphaModFix/>
          </a:blip>
          <a:stretch>
            <a:fillRect/>
          </a:stretch>
        </p:blipFill>
        <p:spPr>
          <a:xfrm>
            <a:off x="4661513" y="511988"/>
            <a:ext cx="638175" cy="447675"/>
          </a:xfrm>
          <a:prstGeom prst="rect">
            <a:avLst/>
          </a:prstGeom>
          <a:noFill/>
          <a:ln>
            <a:noFill/>
          </a:ln>
        </p:spPr>
      </p:pic>
      <p:pic>
        <p:nvPicPr>
          <p:cNvPr id="223" name="Google Shape;223;p40"/>
          <p:cNvPicPr preferRelativeResize="0"/>
          <p:nvPr/>
        </p:nvPicPr>
        <p:blipFill>
          <a:blip r:embed="rId4">
            <a:alphaModFix/>
          </a:blip>
          <a:stretch>
            <a:fillRect/>
          </a:stretch>
        </p:blipFill>
        <p:spPr>
          <a:xfrm>
            <a:off x="4671038" y="1195613"/>
            <a:ext cx="619125" cy="457200"/>
          </a:xfrm>
          <a:prstGeom prst="rect">
            <a:avLst/>
          </a:prstGeom>
          <a:noFill/>
          <a:ln>
            <a:noFill/>
          </a:ln>
        </p:spPr>
      </p:pic>
      <p:cxnSp>
        <p:nvCxnSpPr>
          <p:cNvPr id="224" name="Google Shape;224;p40"/>
          <p:cNvCxnSpPr/>
          <p:nvPr/>
        </p:nvCxnSpPr>
        <p:spPr>
          <a:xfrm flipH="1" rot="10800000">
            <a:off x="5299688" y="725325"/>
            <a:ext cx="902400" cy="10500"/>
          </a:xfrm>
          <a:prstGeom prst="straightConnector1">
            <a:avLst/>
          </a:prstGeom>
          <a:noFill/>
          <a:ln cap="flat" cmpd="sng" w="9525">
            <a:solidFill>
              <a:srgbClr val="1F77FF"/>
            </a:solidFill>
            <a:prstDash val="solid"/>
            <a:round/>
            <a:headEnd len="med" w="med" type="none"/>
            <a:tailEnd len="med" w="med" type="triangle"/>
          </a:ln>
        </p:spPr>
      </p:cxnSp>
      <p:cxnSp>
        <p:nvCxnSpPr>
          <p:cNvPr id="225" name="Google Shape;225;p40"/>
          <p:cNvCxnSpPr/>
          <p:nvPr/>
        </p:nvCxnSpPr>
        <p:spPr>
          <a:xfrm flipH="1" rot="10800000">
            <a:off x="5299688" y="1418950"/>
            <a:ext cx="902400" cy="10500"/>
          </a:xfrm>
          <a:prstGeom prst="straightConnector1">
            <a:avLst/>
          </a:prstGeom>
          <a:noFill/>
          <a:ln cap="flat" cmpd="sng" w="9525">
            <a:solidFill>
              <a:srgbClr val="1F77FF"/>
            </a:solidFill>
            <a:prstDash val="solid"/>
            <a:round/>
            <a:headEnd len="med" w="med" type="none"/>
            <a:tailEnd len="med" w="med" type="triangle"/>
          </a:ln>
        </p:spPr>
      </p:cxnSp>
      <p:sp>
        <p:nvSpPr>
          <p:cNvPr id="226" name="Google Shape;226;p40"/>
          <p:cNvSpPr txBox="1"/>
          <p:nvPr/>
        </p:nvSpPr>
        <p:spPr>
          <a:xfrm>
            <a:off x="6375550" y="497338"/>
            <a:ext cx="902400" cy="4770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lang="en" sz="1900">
                <a:solidFill>
                  <a:srgbClr val="162D3D"/>
                </a:solidFill>
                <a:latin typeface="Courier New"/>
                <a:ea typeface="Courier New"/>
                <a:cs typeface="Courier New"/>
                <a:sym typeface="Courier New"/>
              </a:rPr>
              <a:t>true</a:t>
            </a:r>
            <a:endParaRPr/>
          </a:p>
        </p:txBody>
      </p:sp>
      <p:sp>
        <p:nvSpPr>
          <p:cNvPr id="227" name="Google Shape;227;p40"/>
          <p:cNvSpPr txBox="1"/>
          <p:nvPr/>
        </p:nvSpPr>
        <p:spPr>
          <a:xfrm>
            <a:off x="6375550" y="1175813"/>
            <a:ext cx="1271700" cy="4770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lang="en" sz="1900">
                <a:solidFill>
                  <a:srgbClr val="162D3D"/>
                </a:solidFill>
                <a:latin typeface="Courier New"/>
                <a:ea typeface="Courier New"/>
                <a:cs typeface="Courier New"/>
                <a:sym typeface="Courier New"/>
              </a:rPr>
              <a:t>false</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31" name="Shape 231"/>
        <p:cNvGrpSpPr/>
        <p:nvPr/>
      </p:nvGrpSpPr>
      <p:grpSpPr>
        <a:xfrm>
          <a:off x="0" y="0"/>
          <a:ext cx="0" cy="0"/>
          <a:chOff x="0" y="0"/>
          <a:chExt cx="0" cy="0"/>
        </a:xfrm>
      </p:grpSpPr>
      <p:sp>
        <p:nvSpPr>
          <p:cNvPr id="232" name="Google Shape;232;p41"/>
          <p:cNvSpPr txBox="1"/>
          <p:nvPr>
            <p:ph type="title"/>
          </p:nvPr>
        </p:nvSpPr>
        <p:spPr>
          <a:xfrm>
            <a:off x="405149" y="371325"/>
            <a:ext cx="56583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Switch</a:t>
            </a:r>
            <a:endParaRPr b="1" sz="3200">
              <a:latin typeface="Wix Madefor Text"/>
              <a:ea typeface="Wix Madefor Text"/>
              <a:cs typeface="Wix Madefor Text"/>
              <a:sym typeface="Wix Madefor Text"/>
            </a:endParaRPr>
          </a:p>
        </p:txBody>
      </p:sp>
      <p:sp>
        <p:nvSpPr>
          <p:cNvPr id="233" name="Google Shape;233;p41"/>
          <p:cNvSpPr txBox="1"/>
          <p:nvPr/>
        </p:nvSpPr>
        <p:spPr>
          <a:xfrm>
            <a:off x="0" y="2051500"/>
            <a:ext cx="8549700" cy="3092400"/>
          </a:xfrm>
          <a:prstGeom prst="rect">
            <a:avLst/>
          </a:prstGeom>
          <a:solidFill>
            <a:srgbClr val="F3F3F3"/>
          </a:solidFill>
          <a:ln>
            <a:noFill/>
          </a:ln>
        </p:spPr>
        <p:txBody>
          <a:bodyPr anchorCtr="0" anchor="ctr" bIns="91425" lIns="91425" spcFirstLastPara="1" rIns="91425" wrap="square" tIns="91425">
            <a:noAutofit/>
          </a:bodyPr>
          <a:lstStyle/>
          <a:p>
            <a:pPr indent="0" lvl="0" marL="457200" rtl="0" algn="l">
              <a:lnSpc>
                <a:spcPct val="150000"/>
              </a:lnSpc>
              <a:spcBef>
                <a:spcPts val="0"/>
              </a:spcBef>
              <a:spcAft>
                <a:spcPts val="0"/>
              </a:spcAft>
              <a:buNone/>
            </a:pPr>
            <a:r>
              <a:rPr lang="en" sz="1800">
                <a:solidFill>
                  <a:srgbClr val="162D3D"/>
                </a:solidFill>
                <a:latin typeface="Courier New"/>
                <a:ea typeface="Courier New"/>
                <a:cs typeface="Courier New"/>
                <a:sym typeface="Courier New"/>
              </a:rPr>
              <a:t>// Main event handler:</a:t>
            </a:r>
            <a:endParaRPr sz="1800">
              <a:solidFill>
                <a:srgbClr val="162D3D"/>
              </a:solidFill>
              <a:latin typeface="Courier New"/>
              <a:ea typeface="Courier New"/>
              <a:cs typeface="Courier New"/>
              <a:sym typeface="Courier New"/>
            </a:endParaRPr>
          </a:p>
          <a:p>
            <a:pPr indent="0" lvl="0" marL="457200" rtl="0" algn="l">
              <a:lnSpc>
                <a:spcPct val="150000"/>
              </a:lnSpc>
              <a:spcBef>
                <a:spcPts val="0"/>
              </a:spcBef>
              <a:spcAft>
                <a:spcPts val="0"/>
              </a:spcAft>
              <a:buNone/>
            </a:pPr>
            <a:r>
              <a:rPr lang="en" sz="1800">
                <a:solidFill>
                  <a:srgbClr val="162D3D"/>
                </a:solidFill>
                <a:latin typeface="Courier New"/>
                <a:ea typeface="Courier New"/>
                <a:cs typeface="Courier New"/>
                <a:sym typeface="Courier New"/>
              </a:rPr>
              <a:t>$w(</a:t>
            </a:r>
            <a:r>
              <a:rPr lang="en" sz="1800">
                <a:solidFill>
                  <a:srgbClr val="D0427D"/>
                </a:solidFill>
                <a:latin typeface="Courier New"/>
                <a:ea typeface="Courier New"/>
                <a:cs typeface="Courier New"/>
                <a:sym typeface="Courier New"/>
              </a:rPr>
              <a:t>“#sunnySwitch”</a:t>
            </a:r>
            <a:r>
              <a:rPr lang="en" sz="1800">
                <a:solidFill>
                  <a:srgbClr val="162D3D"/>
                </a:solidFill>
                <a:latin typeface="Courier New"/>
                <a:ea typeface="Courier New"/>
                <a:cs typeface="Courier New"/>
                <a:sym typeface="Courier New"/>
              </a:rPr>
              <a:t>).onChange()  // Called on every change     </a:t>
            </a:r>
            <a:endParaRPr sz="1800">
              <a:solidFill>
                <a:srgbClr val="162D3D"/>
              </a:solidFill>
              <a:latin typeface="Courier New"/>
              <a:ea typeface="Courier New"/>
              <a:cs typeface="Courier New"/>
              <a:sym typeface="Courier New"/>
            </a:endParaRPr>
          </a:p>
        </p:txBody>
      </p:sp>
      <p:pic>
        <p:nvPicPr>
          <p:cNvPr id="234" name="Google Shape;234;p41"/>
          <p:cNvPicPr preferRelativeResize="0"/>
          <p:nvPr/>
        </p:nvPicPr>
        <p:blipFill>
          <a:blip r:embed="rId3">
            <a:alphaModFix/>
          </a:blip>
          <a:stretch>
            <a:fillRect/>
          </a:stretch>
        </p:blipFill>
        <p:spPr>
          <a:xfrm>
            <a:off x="4190625" y="371325"/>
            <a:ext cx="1866900" cy="2057400"/>
          </a:xfrm>
          <a:prstGeom prst="rect">
            <a:avLst/>
          </a:prstGeom>
          <a:noFill/>
          <a:ln>
            <a:noFill/>
          </a:ln>
        </p:spPr>
      </p:pic>
      <p:pic>
        <p:nvPicPr>
          <p:cNvPr id="235" name="Google Shape;235;p41"/>
          <p:cNvPicPr preferRelativeResize="0"/>
          <p:nvPr/>
        </p:nvPicPr>
        <p:blipFill>
          <a:blip r:embed="rId4">
            <a:alphaModFix/>
          </a:blip>
          <a:stretch>
            <a:fillRect/>
          </a:stretch>
        </p:blipFill>
        <p:spPr>
          <a:xfrm>
            <a:off x="6345950" y="1857225"/>
            <a:ext cx="1657350" cy="5715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39" name="Shape 239"/>
        <p:cNvGrpSpPr/>
        <p:nvPr/>
      </p:nvGrpSpPr>
      <p:grpSpPr>
        <a:xfrm>
          <a:off x="0" y="0"/>
          <a:ext cx="0" cy="0"/>
          <a:chOff x="0" y="0"/>
          <a:chExt cx="0" cy="0"/>
        </a:xfrm>
      </p:grpSpPr>
      <p:sp>
        <p:nvSpPr>
          <p:cNvPr id="240" name="Google Shape;240;p42"/>
          <p:cNvSpPr txBox="1"/>
          <p:nvPr/>
        </p:nvSpPr>
        <p:spPr>
          <a:xfrm>
            <a:off x="554400" y="405775"/>
            <a:ext cx="6027000" cy="669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solidFill>
                  <a:srgbClr val="162D3D"/>
                </a:solidFill>
                <a:latin typeface="Wix Madefor Text"/>
                <a:ea typeface="Wix Madefor Text"/>
                <a:cs typeface="Wix Madefor Text"/>
                <a:sym typeface="Wix Madefor Text"/>
              </a:rPr>
              <a:t>Let’s Revisit the Example</a:t>
            </a:r>
            <a:endParaRPr b="1" sz="3200">
              <a:solidFill>
                <a:srgbClr val="162D3D"/>
              </a:solidFill>
              <a:latin typeface="Wix Madefor Text"/>
              <a:ea typeface="Wix Madefor Text"/>
              <a:cs typeface="Wix Madefor Text"/>
              <a:sym typeface="Wix Madefor Text"/>
            </a:endParaRPr>
          </a:p>
        </p:txBody>
      </p:sp>
      <p:sp>
        <p:nvSpPr>
          <p:cNvPr id="241" name="Google Shape;241;p42"/>
          <p:cNvSpPr txBox="1"/>
          <p:nvPr/>
        </p:nvSpPr>
        <p:spPr>
          <a:xfrm>
            <a:off x="670150" y="1367750"/>
            <a:ext cx="6331800" cy="2426100"/>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t/>
            </a:r>
            <a:endParaRPr sz="2400">
              <a:solidFill>
                <a:srgbClr val="162D3D"/>
              </a:solidFill>
              <a:latin typeface="Courier New"/>
              <a:ea typeface="Courier New"/>
              <a:cs typeface="Courier New"/>
              <a:sym typeface="Courier New"/>
            </a:endParaRPr>
          </a:p>
          <a:p>
            <a:pPr indent="0" lvl="0" marL="0" rtl="0" algn="l">
              <a:lnSpc>
                <a:spcPct val="150000"/>
              </a:lnSpc>
              <a:spcBef>
                <a:spcPts val="0"/>
              </a:spcBef>
              <a:spcAft>
                <a:spcPts val="1100"/>
              </a:spcAft>
              <a:buNone/>
            </a:pPr>
            <a:r>
              <a:t/>
            </a:r>
            <a:endParaRPr sz="1200">
              <a:solidFill>
                <a:srgbClr val="11418C"/>
              </a:solidFill>
              <a:latin typeface="Helvetica Neue"/>
              <a:ea typeface="Helvetica Neue"/>
              <a:cs typeface="Helvetica Neue"/>
              <a:sym typeface="Helvetica Neue"/>
            </a:endParaRPr>
          </a:p>
        </p:txBody>
      </p:sp>
      <p:pic>
        <p:nvPicPr>
          <p:cNvPr id="242" name="Google Shape;242;p42"/>
          <p:cNvPicPr preferRelativeResize="0"/>
          <p:nvPr/>
        </p:nvPicPr>
        <p:blipFill>
          <a:blip r:embed="rId3">
            <a:alphaModFix/>
          </a:blip>
          <a:stretch>
            <a:fillRect/>
          </a:stretch>
        </p:blipFill>
        <p:spPr>
          <a:xfrm>
            <a:off x="0" y="1367750"/>
            <a:ext cx="8483175" cy="37053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246" name="Shape 246"/>
        <p:cNvGrpSpPr/>
        <p:nvPr/>
      </p:nvGrpSpPr>
      <p:grpSpPr>
        <a:xfrm>
          <a:off x="0" y="0"/>
          <a:ext cx="0" cy="0"/>
          <a:chOff x="0" y="0"/>
          <a:chExt cx="0" cy="0"/>
        </a:xfrm>
      </p:grpSpPr>
      <p:sp>
        <p:nvSpPr>
          <p:cNvPr id="247" name="Google Shape;247;p43"/>
          <p:cNvSpPr txBox="1"/>
          <p:nvPr>
            <p:ph type="title"/>
          </p:nvPr>
        </p:nvSpPr>
        <p:spPr>
          <a:xfrm>
            <a:off x="677100" y="0"/>
            <a:ext cx="57009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Create (part 1)</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400">
                <a:solidFill>
                  <a:srgbClr val="FFFFFF"/>
                </a:solidFill>
                <a:latin typeface="Wix Madefor Text"/>
                <a:ea typeface="Wix Madefor Text"/>
                <a:cs typeface="Wix Madefor Text"/>
                <a:sym typeface="Wix Madefor Text"/>
              </a:rPr>
              <a:t>Logic &amp; Conditionals</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51" name="Shape 251"/>
        <p:cNvGrpSpPr/>
        <p:nvPr/>
      </p:nvGrpSpPr>
      <p:grpSpPr>
        <a:xfrm>
          <a:off x="0" y="0"/>
          <a:ext cx="0" cy="0"/>
          <a:chOff x="0" y="0"/>
          <a:chExt cx="0" cy="0"/>
        </a:xfrm>
      </p:grpSpPr>
      <p:sp>
        <p:nvSpPr>
          <p:cNvPr id="252" name="Google Shape;252;p44"/>
          <p:cNvSpPr txBox="1"/>
          <p:nvPr>
            <p:ph type="title"/>
          </p:nvPr>
        </p:nvSpPr>
        <p:spPr>
          <a:xfrm>
            <a:off x="404924" y="298650"/>
            <a:ext cx="75357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SbS Activity: Japan Japan</a:t>
            </a:r>
            <a:endParaRPr b="1" sz="3200">
              <a:latin typeface="Wix Madefor Text"/>
              <a:ea typeface="Wix Madefor Text"/>
              <a:cs typeface="Wix Madefor Text"/>
              <a:sym typeface="Wix Madefor Text"/>
            </a:endParaRPr>
          </a:p>
        </p:txBody>
      </p:sp>
      <p:pic>
        <p:nvPicPr>
          <p:cNvPr id="253" name="Google Shape;253;p44"/>
          <p:cNvPicPr preferRelativeResize="0"/>
          <p:nvPr/>
        </p:nvPicPr>
        <p:blipFill rotWithShape="1">
          <a:blip r:embed="rId3">
            <a:alphaModFix/>
          </a:blip>
          <a:srcRect b="1117" l="0" r="0" t="0"/>
          <a:stretch/>
        </p:blipFill>
        <p:spPr>
          <a:xfrm>
            <a:off x="509475" y="1216250"/>
            <a:ext cx="5757225" cy="3356350"/>
          </a:xfrm>
          <a:prstGeom prst="rect">
            <a:avLst/>
          </a:prstGeom>
          <a:noFill/>
          <a:ln>
            <a:noFill/>
          </a:ln>
          <a:effectLst>
            <a:outerShdw blurRad="142875" rotWithShape="0" algn="bl" dir="6960000" dist="76200">
              <a:srgbClr val="666666">
                <a:alpha val="19000"/>
              </a:srgbClr>
            </a:outerShdw>
          </a:effectLst>
        </p:spPr>
      </p:pic>
      <p:pic>
        <p:nvPicPr>
          <p:cNvPr id="254" name="Google Shape;254;p44"/>
          <p:cNvPicPr preferRelativeResize="0"/>
          <p:nvPr/>
        </p:nvPicPr>
        <p:blipFill>
          <a:blip r:embed="rId4">
            <a:alphaModFix/>
          </a:blip>
          <a:stretch>
            <a:fillRect/>
          </a:stretch>
        </p:blipFill>
        <p:spPr>
          <a:xfrm>
            <a:off x="509471" y="1373501"/>
            <a:ext cx="5757235" cy="3199100"/>
          </a:xfrm>
          <a:prstGeom prst="rect">
            <a:avLst/>
          </a:prstGeom>
          <a:noFill/>
          <a:ln>
            <a:noFill/>
          </a:ln>
        </p:spPr>
      </p:pic>
      <p:sp>
        <p:nvSpPr>
          <p:cNvPr id="255" name="Google Shape;255;p44"/>
          <p:cNvSpPr txBox="1"/>
          <p:nvPr/>
        </p:nvSpPr>
        <p:spPr>
          <a:xfrm>
            <a:off x="6537350" y="2571750"/>
            <a:ext cx="1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Wix Madefor Text"/>
                <a:ea typeface="Wix Madefor Text"/>
                <a:cs typeface="Wix Madefor Text"/>
                <a:sym typeface="Wix Madefor Text"/>
              </a:rPr>
              <a:t>Try out Steps 1-5!</a:t>
            </a:r>
            <a:endParaRPr b="1">
              <a:latin typeface="Wix Madefor Text"/>
              <a:ea typeface="Wix Madefor Text"/>
              <a:cs typeface="Wix Madefor Text"/>
              <a:sym typeface="Wix Madefor Text"/>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259" name="Shape 259"/>
        <p:cNvGrpSpPr/>
        <p:nvPr/>
      </p:nvGrpSpPr>
      <p:grpSpPr>
        <a:xfrm>
          <a:off x="0" y="0"/>
          <a:ext cx="0" cy="0"/>
          <a:chOff x="0" y="0"/>
          <a:chExt cx="0" cy="0"/>
        </a:xfrm>
      </p:grpSpPr>
      <p:sp>
        <p:nvSpPr>
          <p:cNvPr id="260" name="Google Shape;260;p45"/>
          <p:cNvSpPr txBox="1"/>
          <p:nvPr>
            <p:ph type="title"/>
          </p:nvPr>
        </p:nvSpPr>
        <p:spPr>
          <a:xfrm>
            <a:off x="677100" y="0"/>
            <a:ext cx="63510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100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Explore (part 2)</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6C48EF"/>
        </a:solidFill>
      </p:bgPr>
    </p:bg>
    <p:spTree>
      <p:nvGrpSpPr>
        <p:cNvPr id="264" name="Shape 264"/>
        <p:cNvGrpSpPr/>
        <p:nvPr/>
      </p:nvGrpSpPr>
      <p:grpSpPr>
        <a:xfrm>
          <a:off x="0" y="0"/>
          <a:ext cx="0" cy="0"/>
          <a:chOff x="0" y="0"/>
          <a:chExt cx="0" cy="0"/>
        </a:xfrm>
      </p:grpSpPr>
      <p:sp>
        <p:nvSpPr>
          <p:cNvPr id="265" name="Google Shape;265;p46"/>
          <p:cNvSpPr txBox="1"/>
          <p:nvPr>
            <p:ph type="title"/>
          </p:nvPr>
        </p:nvSpPr>
        <p:spPr>
          <a:xfrm>
            <a:off x="677100" y="0"/>
            <a:ext cx="7371900" cy="5143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1000"/>
              </a:spcAft>
              <a:buClr>
                <a:schemeClr val="dk1"/>
              </a:buClr>
              <a:buSzPts val="1100"/>
              <a:buFont typeface="Arial"/>
              <a:buNone/>
            </a:pPr>
            <a:r>
              <a:rPr lang="en" sz="4800">
                <a:solidFill>
                  <a:srgbClr val="FFFFFF"/>
                </a:solidFill>
                <a:latin typeface="Wix Madefor Text"/>
                <a:ea typeface="Wix Madefor Text"/>
                <a:cs typeface="Wix Madefor Text"/>
                <a:sym typeface="Wix Madefor Text"/>
              </a:rPr>
              <a:t>Comparison Operators</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5" name="Shape 85"/>
        <p:cNvGrpSpPr/>
        <p:nvPr/>
      </p:nvGrpSpPr>
      <p:grpSpPr>
        <a:xfrm>
          <a:off x="0" y="0"/>
          <a:ext cx="0" cy="0"/>
          <a:chOff x="0" y="0"/>
          <a:chExt cx="0" cy="0"/>
        </a:xfrm>
      </p:grpSpPr>
      <p:sp>
        <p:nvSpPr>
          <p:cNvPr id="86" name="Google Shape;86;p20"/>
          <p:cNvSpPr txBox="1"/>
          <p:nvPr>
            <p:ph type="title"/>
          </p:nvPr>
        </p:nvSpPr>
        <p:spPr>
          <a:xfrm>
            <a:off x="673654" y="584325"/>
            <a:ext cx="42723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chemeClr val="accent1"/>
                </a:solidFill>
                <a:latin typeface="Wix Madefor Text"/>
                <a:ea typeface="Wix Madefor Text"/>
                <a:cs typeface="Wix Madefor Text"/>
                <a:sym typeface="Wix Madefor Text"/>
              </a:rPr>
              <a:t>Coding Concepts</a:t>
            </a:r>
            <a:endParaRPr b="1" sz="3200">
              <a:solidFill>
                <a:schemeClr val="accent1"/>
              </a:solidFill>
              <a:latin typeface="Wix Madefor Text"/>
              <a:ea typeface="Wix Madefor Text"/>
              <a:cs typeface="Wix Madefor Text"/>
              <a:sym typeface="Wix Madefor Text"/>
            </a:endParaRPr>
          </a:p>
        </p:txBody>
      </p:sp>
      <p:sp>
        <p:nvSpPr>
          <p:cNvPr id="87" name="Google Shape;87;p20"/>
          <p:cNvSpPr txBox="1"/>
          <p:nvPr/>
        </p:nvSpPr>
        <p:spPr>
          <a:xfrm>
            <a:off x="673650" y="1421900"/>
            <a:ext cx="6059400" cy="29019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Clr>
                <a:srgbClr val="000000"/>
              </a:buClr>
              <a:buSzPts val="1400"/>
              <a:buFont typeface="Wix Madefor Text"/>
              <a:buChar char="●"/>
            </a:pPr>
            <a:r>
              <a:rPr lang="en">
                <a:latin typeface="Wix Madefor Text"/>
                <a:ea typeface="Wix Madefor Text"/>
                <a:cs typeface="Wix Madefor Text"/>
                <a:sym typeface="Wix Madefor Text"/>
              </a:rPr>
              <a:t>Boolean data type (JS)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Clr>
                <a:srgbClr val="000000"/>
              </a:buClr>
              <a:buSzPts val="1400"/>
              <a:buFont typeface="Wix Madefor Text"/>
              <a:buChar char="●"/>
            </a:pPr>
            <a:r>
              <a:rPr lang="en">
                <a:latin typeface="Wix Madefor Text"/>
                <a:ea typeface="Wix Madefor Text"/>
                <a:cs typeface="Wix Madefor Text"/>
                <a:sym typeface="Wix Madefor Text"/>
              </a:rPr>
              <a:t>Simple Conditional (if) (JS)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Clr>
                <a:srgbClr val="000000"/>
              </a:buClr>
              <a:buSzPts val="1400"/>
              <a:buFont typeface="Wix Madefor Text"/>
              <a:buChar char="●"/>
            </a:pPr>
            <a:r>
              <a:rPr lang="en">
                <a:latin typeface="Wix Madefor Text"/>
                <a:ea typeface="Wix Madefor Text"/>
                <a:cs typeface="Wix Madefor Text"/>
                <a:sym typeface="Wix Madefor Text"/>
              </a:rPr>
              <a:t>Else command (JS)</a:t>
            </a:r>
            <a:endParaRPr>
              <a:latin typeface="Wix Madefor Text"/>
              <a:ea typeface="Wix Madefor Text"/>
              <a:cs typeface="Wix Madefor Text"/>
              <a:sym typeface="Wix Madefor Text"/>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69" name="Shape 269"/>
        <p:cNvGrpSpPr/>
        <p:nvPr/>
      </p:nvGrpSpPr>
      <p:grpSpPr>
        <a:xfrm>
          <a:off x="0" y="0"/>
          <a:ext cx="0" cy="0"/>
          <a:chOff x="0" y="0"/>
          <a:chExt cx="0" cy="0"/>
        </a:xfrm>
      </p:grpSpPr>
      <p:sp>
        <p:nvSpPr>
          <p:cNvPr id="270" name="Google Shape;270;p47"/>
          <p:cNvSpPr txBox="1"/>
          <p:nvPr>
            <p:ph type="title"/>
          </p:nvPr>
        </p:nvSpPr>
        <p:spPr>
          <a:xfrm>
            <a:off x="557549" y="523725"/>
            <a:ext cx="58425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Comparison</a:t>
            </a:r>
            <a:r>
              <a:rPr b="1" lang="en" sz="3200">
                <a:latin typeface="Wix Madefor Text"/>
                <a:ea typeface="Wix Madefor Text"/>
                <a:cs typeface="Wix Madefor Text"/>
                <a:sym typeface="Wix Madefor Text"/>
              </a:rPr>
              <a:t> Operators</a:t>
            </a:r>
            <a:endParaRPr b="1" sz="3200">
              <a:latin typeface="Wix Madefor Text"/>
              <a:ea typeface="Wix Madefor Text"/>
              <a:cs typeface="Wix Madefor Text"/>
              <a:sym typeface="Wix Madefor Text"/>
            </a:endParaRPr>
          </a:p>
        </p:txBody>
      </p:sp>
      <p:sp>
        <p:nvSpPr>
          <p:cNvPr id="271" name="Google Shape;271;p47"/>
          <p:cNvSpPr txBox="1"/>
          <p:nvPr/>
        </p:nvSpPr>
        <p:spPr>
          <a:xfrm>
            <a:off x="560475" y="1298275"/>
            <a:ext cx="7576800" cy="26634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sz="1800">
                <a:latin typeface="Wix Madefor Text"/>
                <a:ea typeface="Wix Madefor Text"/>
                <a:cs typeface="Wix Madefor Text"/>
                <a:sym typeface="Wix Madefor Text"/>
              </a:rPr>
              <a:t>How do we extend our use of Booleans? We use comparison operators, which compare two values, such as:</a:t>
            </a:r>
            <a:endParaRPr sz="1800">
              <a:latin typeface="Wix Madefor Text"/>
              <a:ea typeface="Wix Madefor Text"/>
              <a:cs typeface="Wix Madefor Text"/>
              <a:sym typeface="Wix Madefor Text"/>
            </a:endParaRPr>
          </a:p>
          <a:p>
            <a:pPr indent="-342900" lvl="0" marL="457200" rtl="0" algn="l">
              <a:lnSpc>
                <a:spcPct val="130000"/>
              </a:lnSpc>
              <a:spcBef>
                <a:spcPts val="1100"/>
              </a:spcBef>
              <a:spcAft>
                <a:spcPts val="0"/>
              </a:spcAft>
              <a:buSzPts val="1800"/>
              <a:buFont typeface="Wix Madefor Text"/>
              <a:buChar char="●"/>
            </a:pPr>
            <a:r>
              <a:rPr lang="en" sz="1800">
                <a:latin typeface="Wix Madefor Text"/>
                <a:ea typeface="Wix Madefor Text"/>
                <a:cs typeface="Wix Madefor Text"/>
                <a:sym typeface="Wix Madefor Text"/>
              </a:rPr>
              <a:t>Are two values the same? Use this symbol:  		===</a:t>
            </a:r>
            <a:endParaRPr sz="1800">
              <a:latin typeface="Wix Madefor Text"/>
              <a:ea typeface="Wix Madefor Text"/>
              <a:cs typeface="Wix Madefor Text"/>
              <a:sym typeface="Wix Madefor Text"/>
            </a:endParaRPr>
          </a:p>
          <a:p>
            <a:pPr indent="-342900" lvl="0" marL="457200" rtl="0" algn="l">
              <a:lnSpc>
                <a:spcPct val="130000"/>
              </a:lnSpc>
              <a:spcBef>
                <a:spcPts val="0"/>
              </a:spcBef>
              <a:spcAft>
                <a:spcPts val="0"/>
              </a:spcAft>
              <a:buSzPts val="1800"/>
              <a:buFont typeface="Wix Madefor Text"/>
              <a:buChar char="●"/>
            </a:pPr>
            <a:r>
              <a:rPr lang="en" sz="1800">
                <a:latin typeface="Wix Madefor Text"/>
                <a:ea typeface="Wix Madefor Text"/>
                <a:cs typeface="Wix Madefor Text"/>
                <a:sym typeface="Wix Madefor Text"/>
              </a:rPr>
              <a:t>Is the first bigger than the second? Use this symbol: 	&gt;</a:t>
            </a:r>
            <a:endParaRPr sz="1800">
              <a:latin typeface="Wix Madefor Text"/>
              <a:ea typeface="Wix Madefor Text"/>
              <a:cs typeface="Wix Madefor Text"/>
              <a:sym typeface="Wix Madefor Text"/>
            </a:endParaRPr>
          </a:p>
          <a:p>
            <a:pPr indent="-342900" lvl="0" marL="457200" rtl="0" algn="l">
              <a:lnSpc>
                <a:spcPct val="130000"/>
              </a:lnSpc>
              <a:spcBef>
                <a:spcPts val="0"/>
              </a:spcBef>
              <a:spcAft>
                <a:spcPts val="0"/>
              </a:spcAft>
              <a:buSzPts val="1800"/>
              <a:buFont typeface="Wix Madefor Text"/>
              <a:buChar char="●"/>
            </a:pPr>
            <a:r>
              <a:rPr lang="en" sz="1800">
                <a:latin typeface="Wix Madefor Text"/>
                <a:ea typeface="Wix Madefor Text"/>
                <a:cs typeface="Wix Madefor Text"/>
                <a:sym typeface="Wix Madefor Text"/>
              </a:rPr>
              <a:t>Is the first smaller than the second? Use this symbol:	&lt;  </a:t>
            </a:r>
            <a:endParaRPr sz="1800">
              <a:latin typeface="Wix Madefor Text"/>
              <a:ea typeface="Wix Madefor Text"/>
              <a:cs typeface="Wix Madefor Text"/>
              <a:sym typeface="Wix Madefor Text"/>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75" name="Shape 275"/>
        <p:cNvGrpSpPr/>
        <p:nvPr/>
      </p:nvGrpSpPr>
      <p:grpSpPr>
        <a:xfrm>
          <a:off x="0" y="0"/>
          <a:ext cx="0" cy="0"/>
          <a:chOff x="0" y="0"/>
          <a:chExt cx="0" cy="0"/>
        </a:xfrm>
      </p:grpSpPr>
      <p:sp>
        <p:nvSpPr>
          <p:cNvPr id="276" name="Google Shape;276;p48"/>
          <p:cNvSpPr txBox="1"/>
          <p:nvPr>
            <p:ph type="title"/>
          </p:nvPr>
        </p:nvSpPr>
        <p:spPr>
          <a:xfrm>
            <a:off x="557549" y="523725"/>
            <a:ext cx="58425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Comparison Operators</a:t>
            </a:r>
            <a:endParaRPr b="1" sz="3200">
              <a:latin typeface="Wix Madefor Text"/>
              <a:ea typeface="Wix Madefor Text"/>
              <a:cs typeface="Wix Madefor Text"/>
              <a:sym typeface="Wix Madefor Text"/>
            </a:endParaRPr>
          </a:p>
        </p:txBody>
      </p:sp>
      <p:sp>
        <p:nvSpPr>
          <p:cNvPr id="277" name="Google Shape;277;p48"/>
          <p:cNvSpPr txBox="1"/>
          <p:nvPr/>
        </p:nvSpPr>
        <p:spPr>
          <a:xfrm>
            <a:off x="560475" y="1298275"/>
            <a:ext cx="7576800" cy="1405500"/>
          </a:xfrm>
          <a:prstGeom prst="rect">
            <a:avLst/>
          </a:prstGeom>
          <a:noFill/>
          <a:ln>
            <a:noFill/>
          </a:ln>
        </p:spPr>
        <p:txBody>
          <a:bodyPr anchorCtr="0" anchor="t" bIns="91425" lIns="91425" spcFirstLastPara="1" rIns="91425" wrap="square" tIns="91425">
            <a:noAutofit/>
          </a:bodyPr>
          <a:lstStyle/>
          <a:p>
            <a:pPr indent="-342900" lvl="0" marL="457200" rtl="0" algn="l">
              <a:lnSpc>
                <a:spcPct val="130000"/>
              </a:lnSpc>
              <a:spcBef>
                <a:spcPts val="1000"/>
              </a:spcBef>
              <a:spcAft>
                <a:spcPts val="0"/>
              </a:spcAft>
              <a:buSzPts val="1800"/>
              <a:buFont typeface="Wix Madefor Text"/>
              <a:buChar char="●"/>
            </a:pPr>
            <a:r>
              <a:rPr lang="en" sz="1800">
                <a:latin typeface="Wix Madefor Text"/>
                <a:ea typeface="Wix Madefor Text"/>
                <a:cs typeface="Wix Madefor Text"/>
                <a:sym typeface="Wix Madefor Text"/>
              </a:rPr>
              <a:t>Are two values the same? Use this symbol:  		===</a:t>
            </a:r>
            <a:endParaRPr sz="1800">
              <a:latin typeface="Wix Madefor Text"/>
              <a:ea typeface="Wix Madefor Text"/>
              <a:cs typeface="Wix Madefor Text"/>
              <a:sym typeface="Wix Madefor Text"/>
            </a:endParaRPr>
          </a:p>
          <a:p>
            <a:pPr indent="-342900" lvl="0" marL="457200" rtl="0" algn="l">
              <a:lnSpc>
                <a:spcPct val="130000"/>
              </a:lnSpc>
              <a:spcBef>
                <a:spcPts val="0"/>
              </a:spcBef>
              <a:spcAft>
                <a:spcPts val="0"/>
              </a:spcAft>
              <a:buSzPts val="1800"/>
              <a:buFont typeface="Wix Madefor Text"/>
              <a:buChar char="●"/>
            </a:pPr>
            <a:r>
              <a:rPr lang="en" sz="1800">
                <a:latin typeface="Wix Madefor Text"/>
                <a:ea typeface="Wix Madefor Text"/>
                <a:cs typeface="Wix Madefor Text"/>
                <a:sym typeface="Wix Madefor Text"/>
              </a:rPr>
              <a:t>Is the first bigger than the second? Use this symbol: 	&gt;</a:t>
            </a:r>
            <a:endParaRPr sz="1800">
              <a:latin typeface="Wix Madefor Text"/>
              <a:ea typeface="Wix Madefor Text"/>
              <a:cs typeface="Wix Madefor Text"/>
              <a:sym typeface="Wix Madefor Text"/>
            </a:endParaRPr>
          </a:p>
          <a:p>
            <a:pPr indent="-342900" lvl="0" marL="457200" rtl="0" algn="l">
              <a:lnSpc>
                <a:spcPct val="130000"/>
              </a:lnSpc>
              <a:spcBef>
                <a:spcPts val="0"/>
              </a:spcBef>
              <a:spcAft>
                <a:spcPts val="0"/>
              </a:spcAft>
              <a:buSzPts val="1800"/>
              <a:buFont typeface="Wix Madefor Text"/>
              <a:buChar char="●"/>
            </a:pPr>
            <a:r>
              <a:rPr lang="en" sz="1800">
                <a:latin typeface="Wix Madefor Text"/>
                <a:ea typeface="Wix Madefor Text"/>
                <a:cs typeface="Wix Madefor Text"/>
                <a:sym typeface="Wix Madefor Text"/>
              </a:rPr>
              <a:t>Is the first smaller than the second? Use this symbol:	&lt;  </a:t>
            </a:r>
            <a:endParaRPr sz="1800">
              <a:latin typeface="Wix Madefor Text"/>
              <a:ea typeface="Wix Madefor Text"/>
              <a:cs typeface="Wix Madefor Text"/>
              <a:sym typeface="Wix Madefor Text"/>
            </a:endParaRPr>
          </a:p>
        </p:txBody>
      </p:sp>
      <p:sp>
        <p:nvSpPr>
          <p:cNvPr id="278" name="Google Shape;278;p48"/>
          <p:cNvSpPr txBox="1"/>
          <p:nvPr/>
        </p:nvSpPr>
        <p:spPr>
          <a:xfrm>
            <a:off x="0" y="2919975"/>
            <a:ext cx="9000300" cy="2223900"/>
          </a:xfrm>
          <a:prstGeom prst="rect">
            <a:avLst/>
          </a:prstGeom>
          <a:solidFill>
            <a:srgbClr val="F3F3F3"/>
          </a:solidFill>
          <a:ln>
            <a:noFill/>
          </a:ln>
        </p:spPr>
        <p:txBody>
          <a:bodyPr anchorCtr="0" anchor="ctr" bIns="91425" lIns="91425" spcFirstLastPara="1" rIns="91425" wrap="square" tIns="91425">
            <a:noAutofit/>
          </a:bodyPr>
          <a:lstStyle/>
          <a:p>
            <a:pPr indent="0" lvl="0" marL="647700" rtl="0" algn="l">
              <a:lnSpc>
                <a:spcPct val="150000"/>
              </a:lnSpc>
              <a:spcBef>
                <a:spcPts val="0"/>
              </a:spcBef>
              <a:spcAft>
                <a:spcPts val="0"/>
              </a:spcAft>
              <a:buNone/>
            </a:pPr>
            <a:r>
              <a:rPr lang="en" sz="2400">
                <a:solidFill>
                  <a:srgbClr val="32B777"/>
                </a:solidFill>
                <a:latin typeface="Courier New"/>
                <a:ea typeface="Courier New"/>
                <a:cs typeface="Courier New"/>
                <a:sym typeface="Courier New"/>
              </a:rPr>
              <a:t>10 &gt; 5</a:t>
            </a:r>
            <a:r>
              <a:rPr lang="en" sz="2400">
                <a:solidFill>
                  <a:srgbClr val="D0427D"/>
                </a:solidFill>
                <a:latin typeface="Courier New"/>
                <a:ea typeface="Courier New"/>
                <a:cs typeface="Courier New"/>
                <a:sym typeface="Courier New"/>
              </a:rPr>
              <a:t>							</a:t>
            </a:r>
            <a:r>
              <a:rPr lang="en" sz="2400">
                <a:solidFill>
                  <a:srgbClr val="E06666"/>
                </a:solidFill>
                <a:latin typeface="Courier New"/>
                <a:ea typeface="Courier New"/>
                <a:cs typeface="Courier New"/>
                <a:sym typeface="Courier New"/>
              </a:rPr>
              <a:t>0 &gt; 4</a:t>
            </a:r>
            <a:endParaRPr sz="2400">
              <a:solidFill>
                <a:srgbClr val="E06666"/>
              </a:solidFill>
              <a:latin typeface="Courier New"/>
              <a:ea typeface="Courier New"/>
              <a:cs typeface="Courier New"/>
              <a:sym typeface="Courier New"/>
            </a:endParaRPr>
          </a:p>
          <a:p>
            <a:pPr indent="0" lvl="0" marL="647700" rtl="0" algn="l">
              <a:lnSpc>
                <a:spcPct val="150000"/>
              </a:lnSpc>
              <a:spcBef>
                <a:spcPts val="0"/>
              </a:spcBef>
              <a:spcAft>
                <a:spcPts val="0"/>
              </a:spcAft>
              <a:buNone/>
            </a:pPr>
            <a:r>
              <a:rPr lang="en" sz="2400">
                <a:solidFill>
                  <a:srgbClr val="32B777"/>
                </a:solidFill>
                <a:latin typeface="Courier New"/>
                <a:ea typeface="Courier New"/>
                <a:cs typeface="Courier New"/>
                <a:sym typeface="Courier New"/>
              </a:rPr>
              <a:t>-4 &lt; 8	</a:t>
            </a:r>
            <a:r>
              <a:rPr lang="en" sz="2400">
                <a:solidFill>
                  <a:srgbClr val="162D3D"/>
                </a:solidFill>
                <a:latin typeface="Courier New"/>
                <a:ea typeface="Courier New"/>
                <a:cs typeface="Courier New"/>
                <a:sym typeface="Courier New"/>
              </a:rPr>
              <a:t>						</a:t>
            </a:r>
            <a:r>
              <a:rPr lang="en" sz="2400">
                <a:solidFill>
                  <a:srgbClr val="E06666"/>
                </a:solidFill>
                <a:latin typeface="Courier New"/>
                <a:ea typeface="Courier New"/>
                <a:cs typeface="Courier New"/>
                <a:sym typeface="Courier New"/>
              </a:rPr>
              <a:t>8 &lt; 8</a:t>
            </a:r>
            <a:endParaRPr sz="2400">
              <a:solidFill>
                <a:srgbClr val="E06666"/>
              </a:solidFill>
              <a:latin typeface="Courier New"/>
              <a:ea typeface="Courier New"/>
              <a:cs typeface="Courier New"/>
              <a:sym typeface="Courier New"/>
            </a:endParaRPr>
          </a:p>
          <a:p>
            <a:pPr indent="0" lvl="0" marL="647700" rtl="0" algn="l">
              <a:lnSpc>
                <a:spcPct val="150000"/>
              </a:lnSpc>
              <a:spcBef>
                <a:spcPts val="0"/>
              </a:spcBef>
              <a:spcAft>
                <a:spcPts val="0"/>
              </a:spcAft>
              <a:buNone/>
            </a:pPr>
            <a:r>
              <a:rPr lang="en" sz="2400">
                <a:solidFill>
                  <a:srgbClr val="32B777"/>
                </a:solidFill>
                <a:latin typeface="Courier New"/>
                <a:ea typeface="Courier New"/>
                <a:cs typeface="Courier New"/>
                <a:sym typeface="Courier New"/>
              </a:rPr>
              <a:t>10 === 10</a:t>
            </a:r>
            <a:r>
              <a:rPr lang="en" sz="2400">
                <a:solidFill>
                  <a:srgbClr val="162D3D"/>
                </a:solidFill>
                <a:latin typeface="Courier New"/>
                <a:ea typeface="Courier New"/>
                <a:cs typeface="Courier New"/>
                <a:sym typeface="Courier New"/>
              </a:rPr>
              <a:t>					</a:t>
            </a:r>
            <a:r>
              <a:rPr lang="en" sz="2400">
                <a:solidFill>
                  <a:srgbClr val="E06666"/>
                </a:solidFill>
                <a:latin typeface="Courier New"/>
                <a:ea typeface="Courier New"/>
                <a:cs typeface="Courier New"/>
                <a:sym typeface="Courier New"/>
              </a:rPr>
              <a:t>5 === 7</a:t>
            </a:r>
            <a:endParaRPr sz="2400">
              <a:solidFill>
                <a:srgbClr val="E06666"/>
              </a:solidFill>
              <a:latin typeface="Courier New"/>
              <a:ea typeface="Courier New"/>
              <a:cs typeface="Courier New"/>
              <a:sym typeface="Courier New"/>
            </a:endParaRPr>
          </a:p>
          <a:p>
            <a:pPr indent="0" lvl="0" marL="647700" rtl="0" algn="l">
              <a:lnSpc>
                <a:spcPct val="150000"/>
              </a:lnSpc>
              <a:spcBef>
                <a:spcPts val="0"/>
              </a:spcBef>
              <a:spcAft>
                <a:spcPts val="0"/>
              </a:spcAft>
              <a:buNone/>
            </a:pPr>
            <a:r>
              <a:rPr lang="en" sz="2400">
                <a:solidFill>
                  <a:srgbClr val="32B777"/>
                </a:solidFill>
                <a:latin typeface="Courier New"/>
                <a:ea typeface="Courier New"/>
                <a:cs typeface="Courier New"/>
                <a:sym typeface="Courier New"/>
              </a:rPr>
              <a:t>“fun” === “fun”</a:t>
            </a:r>
            <a:r>
              <a:rPr lang="en" sz="2400">
                <a:solidFill>
                  <a:srgbClr val="162D3D"/>
                </a:solidFill>
                <a:latin typeface="Courier New"/>
                <a:ea typeface="Courier New"/>
                <a:cs typeface="Courier New"/>
                <a:sym typeface="Courier New"/>
              </a:rPr>
              <a:t>			</a:t>
            </a:r>
            <a:r>
              <a:rPr lang="en" sz="2400">
                <a:solidFill>
                  <a:srgbClr val="E06666"/>
                </a:solidFill>
                <a:latin typeface="Courier New"/>
                <a:ea typeface="Courier New"/>
                <a:cs typeface="Courier New"/>
                <a:sym typeface="Courier New"/>
              </a:rPr>
              <a:t>“fun” === “happy”</a:t>
            </a:r>
            <a:endParaRPr sz="2400">
              <a:solidFill>
                <a:srgbClr val="E06666"/>
              </a:solidFill>
              <a:latin typeface="Courier New"/>
              <a:ea typeface="Courier New"/>
              <a:cs typeface="Courier New"/>
              <a:sym typeface="Courier New"/>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82" name="Shape 282"/>
        <p:cNvGrpSpPr/>
        <p:nvPr/>
      </p:nvGrpSpPr>
      <p:grpSpPr>
        <a:xfrm>
          <a:off x="0" y="0"/>
          <a:ext cx="0" cy="0"/>
          <a:chOff x="0" y="0"/>
          <a:chExt cx="0" cy="0"/>
        </a:xfrm>
      </p:grpSpPr>
      <p:sp>
        <p:nvSpPr>
          <p:cNvPr id="283" name="Google Shape;283;p49"/>
          <p:cNvSpPr txBox="1"/>
          <p:nvPr>
            <p:ph type="title"/>
          </p:nvPr>
        </p:nvSpPr>
        <p:spPr>
          <a:xfrm>
            <a:off x="547724" y="351675"/>
            <a:ext cx="58425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Bigger / Smaller Than</a:t>
            </a:r>
            <a:endParaRPr b="1" sz="3200">
              <a:latin typeface="Wix Madefor Text"/>
              <a:ea typeface="Wix Madefor Text"/>
              <a:cs typeface="Wix Madefor Text"/>
              <a:sym typeface="Wix Madefor Text"/>
            </a:endParaRPr>
          </a:p>
        </p:txBody>
      </p:sp>
      <p:pic>
        <p:nvPicPr>
          <p:cNvPr id="284" name="Google Shape;284;p49"/>
          <p:cNvPicPr preferRelativeResize="0"/>
          <p:nvPr/>
        </p:nvPicPr>
        <p:blipFill>
          <a:blip r:embed="rId3">
            <a:alphaModFix/>
          </a:blip>
          <a:stretch>
            <a:fillRect/>
          </a:stretch>
        </p:blipFill>
        <p:spPr>
          <a:xfrm>
            <a:off x="2792150" y="1403475"/>
            <a:ext cx="5706950" cy="3033275"/>
          </a:xfrm>
          <a:prstGeom prst="rect">
            <a:avLst/>
          </a:prstGeom>
          <a:noFill/>
          <a:ln>
            <a:noFill/>
          </a:ln>
        </p:spPr>
      </p:pic>
      <p:sp>
        <p:nvSpPr>
          <p:cNvPr id="285" name="Google Shape;285;p49"/>
          <p:cNvSpPr txBox="1"/>
          <p:nvPr/>
        </p:nvSpPr>
        <p:spPr>
          <a:xfrm>
            <a:off x="407475" y="1295505"/>
            <a:ext cx="2184000" cy="3506400"/>
          </a:xfrm>
          <a:prstGeom prst="rect">
            <a:avLst/>
          </a:prstGeom>
          <a:noFill/>
          <a:ln>
            <a:noFill/>
          </a:ln>
        </p:spPr>
        <p:txBody>
          <a:bodyPr anchorCtr="0" anchor="t" bIns="91425" lIns="91425" spcFirstLastPara="1" rIns="91425" wrap="square" tIns="91425">
            <a:spAutoFit/>
          </a:bodyPr>
          <a:lstStyle/>
          <a:p>
            <a:pPr indent="0" lvl="0" marL="114300" rtl="0" algn="l">
              <a:lnSpc>
                <a:spcPct val="130000"/>
              </a:lnSpc>
              <a:spcBef>
                <a:spcPts val="0"/>
              </a:spcBef>
              <a:spcAft>
                <a:spcPts val="0"/>
              </a:spcAft>
              <a:buNone/>
            </a:pPr>
            <a:r>
              <a:rPr lang="en" sz="1300">
                <a:latin typeface="Wix Madefor Text"/>
                <a:ea typeface="Wix Madefor Text"/>
                <a:cs typeface="Wix Madefor Text"/>
                <a:sym typeface="Wix Madefor Text"/>
              </a:rPr>
              <a:t>In this example, the tiger’s accessories change based on the inputted temperature. We use a button to change the temperature. It starts at 80 degrees, and every time the button is clicked it goes down 10 degrees, and then the conditional is being evaluated. </a:t>
            </a:r>
            <a:endParaRPr sz="1700"/>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89" name="Shape 289"/>
        <p:cNvGrpSpPr/>
        <p:nvPr/>
      </p:nvGrpSpPr>
      <p:grpSpPr>
        <a:xfrm>
          <a:off x="0" y="0"/>
          <a:ext cx="0" cy="0"/>
          <a:chOff x="0" y="0"/>
          <a:chExt cx="0" cy="0"/>
        </a:xfrm>
      </p:grpSpPr>
      <p:sp>
        <p:nvSpPr>
          <p:cNvPr id="290" name="Google Shape;290;p50"/>
          <p:cNvSpPr txBox="1"/>
          <p:nvPr>
            <p:ph type="title"/>
          </p:nvPr>
        </p:nvSpPr>
        <p:spPr>
          <a:xfrm>
            <a:off x="547724" y="351675"/>
            <a:ext cx="58425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Equal Numbers</a:t>
            </a:r>
            <a:endParaRPr b="1" sz="3200">
              <a:latin typeface="Wix Madefor Text"/>
              <a:ea typeface="Wix Madefor Text"/>
              <a:cs typeface="Wix Madefor Text"/>
              <a:sym typeface="Wix Madefor Text"/>
            </a:endParaRPr>
          </a:p>
        </p:txBody>
      </p:sp>
      <p:sp>
        <p:nvSpPr>
          <p:cNvPr id="291" name="Google Shape;291;p50"/>
          <p:cNvSpPr txBox="1"/>
          <p:nvPr/>
        </p:nvSpPr>
        <p:spPr>
          <a:xfrm>
            <a:off x="417275" y="1151525"/>
            <a:ext cx="5285700" cy="384900"/>
          </a:xfrm>
          <a:prstGeom prst="rect">
            <a:avLst/>
          </a:prstGeom>
          <a:noFill/>
          <a:ln>
            <a:noFill/>
          </a:ln>
        </p:spPr>
        <p:txBody>
          <a:bodyPr anchorCtr="0" anchor="t" bIns="91425" lIns="91425" spcFirstLastPara="1" rIns="91425" wrap="square" tIns="91425">
            <a:spAutoFit/>
          </a:bodyPr>
          <a:lstStyle/>
          <a:p>
            <a:pPr indent="0" lvl="0" marL="114300" rtl="0" algn="l">
              <a:lnSpc>
                <a:spcPct val="130000"/>
              </a:lnSpc>
              <a:spcBef>
                <a:spcPts val="0"/>
              </a:spcBef>
              <a:spcAft>
                <a:spcPts val="0"/>
              </a:spcAft>
              <a:buNone/>
            </a:pPr>
            <a:r>
              <a:rPr lang="en" sz="1300">
                <a:latin typeface="Wix Madefor Text"/>
                <a:ea typeface="Wix Madefor Text"/>
                <a:cs typeface="Wix Madefor Text"/>
                <a:sym typeface="Wix Madefor Text"/>
              </a:rPr>
              <a:t>We can also make things happen when the numbers are exact.</a:t>
            </a:r>
            <a:endParaRPr sz="1700"/>
          </a:p>
        </p:txBody>
      </p:sp>
      <p:pic>
        <p:nvPicPr>
          <p:cNvPr id="292" name="Google Shape;292;p50"/>
          <p:cNvPicPr preferRelativeResize="0"/>
          <p:nvPr/>
        </p:nvPicPr>
        <p:blipFill>
          <a:blip r:embed="rId3">
            <a:alphaModFix/>
          </a:blip>
          <a:stretch>
            <a:fillRect/>
          </a:stretch>
        </p:blipFill>
        <p:spPr>
          <a:xfrm>
            <a:off x="593975" y="1714500"/>
            <a:ext cx="6935942" cy="3097075"/>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96" name="Shape 296"/>
        <p:cNvGrpSpPr/>
        <p:nvPr/>
      </p:nvGrpSpPr>
      <p:grpSpPr>
        <a:xfrm>
          <a:off x="0" y="0"/>
          <a:ext cx="0" cy="0"/>
          <a:chOff x="0" y="0"/>
          <a:chExt cx="0" cy="0"/>
        </a:xfrm>
      </p:grpSpPr>
      <p:sp>
        <p:nvSpPr>
          <p:cNvPr id="297" name="Google Shape;297;p51"/>
          <p:cNvSpPr txBox="1"/>
          <p:nvPr>
            <p:ph type="title"/>
          </p:nvPr>
        </p:nvSpPr>
        <p:spPr>
          <a:xfrm>
            <a:off x="547724" y="351675"/>
            <a:ext cx="58425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Equal Strings</a:t>
            </a:r>
            <a:endParaRPr b="1" sz="3200">
              <a:latin typeface="Wix Madefor Text"/>
              <a:ea typeface="Wix Madefor Text"/>
              <a:cs typeface="Wix Madefor Text"/>
              <a:sym typeface="Wix Madefor Text"/>
            </a:endParaRPr>
          </a:p>
        </p:txBody>
      </p:sp>
      <p:sp>
        <p:nvSpPr>
          <p:cNvPr id="298" name="Google Shape;298;p51"/>
          <p:cNvSpPr txBox="1"/>
          <p:nvPr/>
        </p:nvSpPr>
        <p:spPr>
          <a:xfrm>
            <a:off x="417275" y="1075075"/>
            <a:ext cx="7327500" cy="1165200"/>
          </a:xfrm>
          <a:prstGeom prst="rect">
            <a:avLst/>
          </a:prstGeom>
          <a:noFill/>
          <a:ln>
            <a:noFill/>
          </a:ln>
        </p:spPr>
        <p:txBody>
          <a:bodyPr anchorCtr="0" anchor="t" bIns="91425" lIns="91425" spcFirstLastPara="1" rIns="91425" wrap="square" tIns="91425">
            <a:spAutoFit/>
          </a:bodyPr>
          <a:lstStyle/>
          <a:p>
            <a:pPr indent="0" lvl="0" marL="114300" rtl="0" algn="l">
              <a:lnSpc>
                <a:spcPct val="130000"/>
              </a:lnSpc>
              <a:spcBef>
                <a:spcPts val="0"/>
              </a:spcBef>
              <a:spcAft>
                <a:spcPts val="0"/>
              </a:spcAft>
              <a:buNone/>
            </a:pPr>
            <a:r>
              <a:rPr lang="en" sz="1300">
                <a:latin typeface="Wix Madefor Text"/>
                <a:ea typeface="Wix Madefor Text"/>
                <a:cs typeface="Wix Madefor Text"/>
                <a:sym typeface="Wix Madefor Text"/>
              </a:rPr>
              <a:t>What about text? We can also code things to happen if we input certain text:</a:t>
            </a:r>
            <a:endParaRPr sz="1300">
              <a:latin typeface="Wix Madefor Text"/>
              <a:ea typeface="Wix Madefor Text"/>
              <a:cs typeface="Wix Madefor Text"/>
              <a:sym typeface="Wix Madefor Text"/>
            </a:endParaRPr>
          </a:p>
          <a:p>
            <a:pPr indent="0" lvl="0" marL="114300" rtl="0" algn="l">
              <a:lnSpc>
                <a:spcPct val="130000"/>
              </a:lnSpc>
              <a:spcBef>
                <a:spcPts val="0"/>
              </a:spcBef>
              <a:spcAft>
                <a:spcPts val="0"/>
              </a:spcAft>
              <a:buNone/>
            </a:pPr>
            <a:r>
              <a:rPr lang="en" sz="1300">
                <a:latin typeface="Wix Madefor Text"/>
                <a:ea typeface="Wix Madefor Text"/>
                <a:cs typeface="Wix Madefor Text"/>
                <a:sym typeface="Wix Madefor Text"/>
              </a:rPr>
              <a:t>Every time a letter is added or deleted, the code checks if the value of the input element is exactly the string ‘hat’. Only if it is, it shows the hat. Otherwise, it makes sure it’s hidden. </a:t>
            </a:r>
            <a:endParaRPr sz="1300">
              <a:latin typeface="Wix Madefor Text"/>
              <a:ea typeface="Wix Madefor Text"/>
              <a:cs typeface="Wix Madefor Text"/>
              <a:sym typeface="Wix Madefor Text"/>
            </a:endParaRPr>
          </a:p>
          <a:p>
            <a:pPr indent="0" lvl="0" marL="114300" rtl="0" algn="l">
              <a:lnSpc>
                <a:spcPct val="130000"/>
              </a:lnSpc>
              <a:spcBef>
                <a:spcPts val="0"/>
              </a:spcBef>
              <a:spcAft>
                <a:spcPts val="0"/>
              </a:spcAft>
              <a:buNone/>
            </a:pPr>
            <a:r>
              <a:t/>
            </a:r>
            <a:endParaRPr sz="1300">
              <a:latin typeface="Wix Madefor Text"/>
              <a:ea typeface="Wix Madefor Text"/>
              <a:cs typeface="Wix Madefor Text"/>
              <a:sym typeface="Wix Madefor Text"/>
            </a:endParaRPr>
          </a:p>
        </p:txBody>
      </p:sp>
      <p:pic>
        <p:nvPicPr>
          <p:cNvPr id="299" name="Google Shape;299;p51"/>
          <p:cNvPicPr preferRelativeResize="0"/>
          <p:nvPr/>
        </p:nvPicPr>
        <p:blipFill>
          <a:blip r:embed="rId3">
            <a:alphaModFix/>
          </a:blip>
          <a:stretch>
            <a:fillRect/>
          </a:stretch>
        </p:blipFill>
        <p:spPr>
          <a:xfrm>
            <a:off x="547725" y="2181825"/>
            <a:ext cx="6017650" cy="2707925"/>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6C48EF"/>
        </a:solidFill>
      </p:bgPr>
    </p:bg>
    <p:spTree>
      <p:nvGrpSpPr>
        <p:cNvPr id="303" name="Shape 303"/>
        <p:cNvGrpSpPr/>
        <p:nvPr/>
      </p:nvGrpSpPr>
      <p:grpSpPr>
        <a:xfrm>
          <a:off x="0" y="0"/>
          <a:ext cx="0" cy="0"/>
          <a:chOff x="0" y="0"/>
          <a:chExt cx="0" cy="0"/>
        </a:xfrm>
      </p:grpSpPr>
      <p:sp>
        <p:nvSpPr>
          <p:cNvPr id="304" name="Google Shape;304;p52"/>
          <p:cNvSpPr txBox="1"/>
          <p:nvPr>
            <p:ph type="title"/>
          </p:nvPr>
        </p:nvSpPr>
        <p:spPr>
          <a:xfrm>
            <a:off x="677100" y="0"/>
            <a:ext cx="7371900" cy="5143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1000"/>
              </a:spcAft>
              <a:buClr>
                <a:schemeClr val="dk1"/>
              </a:buClr>
              <a:buSzPts val="1100"/>
              <a:buFont typeface="Arial"/>
              <a:buNone/>
            </a:pPr>
            <a:r>
              <a:rPr lang="en" sz="4800">
                <a:solidFill>
                  <a:srgbClr val="FFFFFF"/>
                </a:solidFill>
                <a:latin typeface="Wix Madefor Text"/>
                <a:ea typeface="Wix Madefor Text"/>
                <a:cs typeface="Wix Madefor Text"/>
                <a:sym typeface="Wix Madefor Text"/>
              </a:rPr>
              <a:t>Sliders</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08" name="Shape 308"/>
        <p:cNvGrpSpPr/>
        <p:nvPr/>
      </p:nvGrpSpPr>
      <p:grpSpPr>
        <a:xfrm>
          <a:off x="0" y="0"/>
          <a:ext cx="0" cy="0"/>
          <a:chOff x="0" y="0"/>
          <a:chExt cx="0" cy="0"/>
        </a:xfrm>
      </p:grpSpPr>
      <p:sp>
        <p:nvSpPr>
          <p:cNvPr id="309" name="Google Shape;309;p53"/>
          <p:cNvSpPr txBox="1"/>
          <p:nvPr>
            <p:ph type="title"/>
          </p:nvPr>
        </p:nvSpPr>
        <p:spPr>
          <a:xfrm>
            <a:off x="331877" y="654775"/>
            <a:ext cx="44727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Slider</a:t>
            </a:r>
            <a:endParaRPr b="1" sz="3200">
              <a:latin typeface="Wix Madefor Text"/>
              <a:ea typeface="Wix Madefor Text"/>
              <a:cs typeface="Wix Madefor Text"/>
              <a:sym typeface="Wix Madefor Text"/>
            </a:endParaRPr>
          </a:p>
          <a:p>
            <a:pPr indent="0" lvl="0" marL="0" rtl="0" algn="l">
              <a:spcBef>
                <a:spcPts val="0"/>
              </a:spcBef>
              <a:spcAft>
                <a:spcPts val="0"/>
              </a:spcAft>
              <a:buNone/>
            </a:pPr>
            <a:r>
              <a:rPr b="1" lang="en" sz="3200">
                <a:latin typeface="Wix Madefor Text"/>
                <a:ea typeface="Wix Madefor Text"/>
                <a:cs typeface="Wix Madefor Text"/>
                <a:sym typeface="Wix Madefor Text"/>
              </a:rPr>
              <a:t>In the editor</a:t>
            </a:r>
            <a:endParaRPr b="1" sz="3200">
              <a:latin typeface="Wix Madefor Text"/>
              <a:ea typeface="Wix Madefor Text"/>
              <a:cs typeface="Wix Madefor Text"/>
              <a:sym typeface="Wix Madefor Text"/>
            </a:endParaRPr>
          </a:p>
          <a:p>
            <a:pPr indent="0" lvl="0" marL="0" rtl="0" algn="l">
              <a:spcBef>
                <a:spcPts val="0"/>
              </a:spcBef>
              <a:spcAft>
                <a:spcPts val="0"/>
              </a:spcAft>
              <a:buNone/>
            </a:pPr>
            <a:r>
              <a:t/>
            </a:r>
            <a:endParaRPr b="1" sz="3200">
              <a:latin typeface="Wix Madefor Text"/>
              <a:ea typeface="Wix Madefor Text"/>
              <a:cs typeface="Wix Madefor Text"/>
              <a:sym typeface="Wix Madefor Text"/>
            </a:endParaRPr>
          </a:p>
          <a:p>
            <a:pPr indent="0" lvl="0" marL="0" rtl="0" algn="l">
              <a:spcBef>
                <a:spcPts val="0"/>
              </a:spcBef>
              <a:spcAft>
                <a:spcPts val="0"/>
              </a:spcAft>
              <a:buNone/>
            </a:pPr>
            <a:r>
              <a:t/>
            </a:r>
            <a:endParaRPr b="1" sz="3200">
              <a:latin typeface="Wix Madefor Text"/>
              <a:ea typeface="Wix Madefor Text"/>
              <a:cs typeface="Wix Madefor Text"/>
              <a:sym typeface="Wix Madefor Text"/>
            </a:endParaRPr>
          </a:p>
        </p:txBody>
      </p:sp>
      <p:sp>
        <p:nvSpPr>
          <p:cNvPr id="310" name="Google Shape;310;p53"/>
          <p:cNvSpPr txBox="1"/>
          <p:nvPr/>
        </p:nvSpPr>
        <p:spPr>
          <a:xfrm>
            <a:off x="331875" y="2003200"/>
            <a:ext cx="3967500" cy="26634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sz="1800">
                <a:latin typeface="Wix Madefor Text"/>
                <a:ea typeface="Wix Madefor Text"/>
                <a:cs typeface="Wix Madefor Text"/>
                <a:sym typeface="Wix Madefor Text"/>
              </a:rPr>
              <a:t>In the + Add Panel, under the Input category. </a:t>
            </a:r>
            <a:endParaRPr sz="1800">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rPr lang="en" sz="1800">
                <a:latin typeface="Wix Madefor Text"/>
                <a:ea typeface="Wix Madefor Text"/>
                <a:cs typeface="Wix Madefor Text"/>
                <a:sym typeface="Wix Madefor Text"/>
              </a:rPr>
              <a:t>Drag and drop to your site, and use Settings, Layout and Design to customize.</a:t>
            </a:r>
            <a:endParaRPr sz="1800">
              <a:latin typeface="Wix Madefor Text"/>
              <a:ea typeface="Wix Madefor Text"/>
              <a:cs typeface="Wix Madefor Text"/>
              <a:sym typeface="Wix Madefor Text"/>
            </a:endParaRPr>
          </a:p>
        </p:txBody>
      </p:sp>
      <p:pic>
        <p:nvPicPr>
          <p:cNvPr id="311" name="Google Shape;311;p53"/>
          <p:cNvPicPr preferRelativeResize="0"/>
          <p:nvPr/>
        </p:nvPicPr>
        <p:blipFill>
          <a:blip r:embed="rId3">
            <a:alphaModFix/>
          </a:blip>
          <a:stretch>
            <a:fillRect/>
          </a:stretch>
        </p:blipFill>
        <p:spPr>
          <a:xfrm>
            <a:off x="4330654" y="654775"/>
            <a:ext cx="4062995" cy="3514625"/>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15" name="Shape 315"/>
        <p:cNvGrpSpPr/>
        <p:nvPr/>
      </p:nvGrpSpPr>
      <p:grpSpPr>
        <a:xfrm>
          <a:off x="0" y="0"/>
          <a:ext cx="0" cy="0"/>
          <a:chOff x="0" y="0"/>
          <a:chExt cx="0" cy="0"/>
        </a:xfrm>
      </p:grpSpPr>
      <p:sp>
        <p:nvSpPr>
          <p:cNvPr id="316" name="Google Shape;316;p54"/>
          <p:cNvSpPr txBox="1"/>
          <p:nvPr/>
        </p:nvSpPr>
        <p:spPr>
          <a:xfrm>
            <a:off x="0" y="2571750"/>
            <a:ext cx="8559300" cy="2571900"/>
          </a:xfrm>
          <a:prstGeom prst="rect">
            <a:avLst/>
          </a:prstGeom>
          <a:solidFill>
            <a:srgbClr val="F3F3F3"/>
          </a:solidFill>
          <a:ln>
            <a:noFill/>
          </a:ln>
        </p:spPr>
        <p:txBody>
          <a:bodyPr anchorCtr="0" anchor="ctr" bIns="91425" lIns="91425" spcFirstLastPara="1" rIns="91425" wrap="square" tIns="91425">
            <a:noAutofit/>
          </a:bodyPr>
          <a:lstStyle/>
          <a:p>
            <a:pPr indent="0" lvl="0" marL="647700" rtl="0" algn="l">
              <a:lnSpc>
                <a:spcPct val="150000"/>
              </a:lnSpc>
              <a:spcBef>
                <a:spcPts val="0"/>
              </a:spcBef>
              <a:spcAft>
                <a:spcPts val="0"/>
              </a:spcAft>
              <a:buNone/>
            </a:pPr>
            <a:r>
              <a:rPr lang="en" sz="1800">
                <a:solidFill>
                  <a:srgbClr val="162D3D"/>
                </a:solidFill>
                <a:latin typeface="Courier New"/>
                <a:ea typeface="Courier New"/>
                <a:cs typeface="Courier New"/>
                <a:sym typeface="Courier New"/>
              </a:rPr>
              <a:t>$w(</a:t>
            </a:r>
            <a:r>
              <a:rPr lang="en" sz="1800">
                <a:solidFill>
                  <a:srgbClr val="D0427D"/>
                </a:solidFill>
                <a:latin typeface="Courier New"/>
                <a:ea typeface="Courier New"/>
                <a:cs typeface="Courier New"/>
                <a:sym typeface="Courier New"/>
              </a:rPr>
              <a:t>“#slider1”</a:t>
            </a:r>
            <a:r>
              <a:rPr lang="en" sz="1800">
                <a:solidFill>
                  <a:srgbClr val="162D3D"/>
                </a:solidFill>
                <a:latin typeface="Courier New"/>
                <a:ea typeface="Courier New"/>
                <a:cs typeface="Courier New"/>
                <a:sym typeface="Courier New"/>
              </a:rPr>
              <a:t>)        // Slider element</a:t>
            </a:r>
            <a:endParaRPr sz="1800">
              <a:solidFill>
                <a:srgbClr val="162D3D"/>
              </a:solidFill>
              <a:latin typeface="Courier New"/>
              <a:ea typeface="Courier New"/>
              <a:cs typeface="Courier New"/>
              <a:sym typeface="Courier New"/>
            </a:endParaRPr>
          </a:p>
          <a:p>
            <a:pPr indent="0" lvl="0" marL="647700" rtl="0" algn="l">
              <a:lnSpc>
                <a:spcPct val="150000"/>
              </a:lnSpc>
              <a:spcBef>
                <a:spcPts val="0"/>
              </a:spcBef>
              <a:spcAft>
                <a:spcPts val="0"/>
              </a:spcAft>
              <a:buNone/>
            </a:pPr>
            <a:r>
              <a:t/>
            </a:r>
            <a:endParaRPr sz="1800">
              <a:solidFill>
                <a:srgbClr val="162D3D"/>
              </a:solidFill>
              <a:latin typeface="Courier New"/>
              <a:ea typeface="Courier New"/>
              <a:cs typeface="Courier New"/>
              <a:sym typeface="Courier New"/>
            </a:endParaRPr>
          </a:p>
          <a:p>
            <a:pPr indent="0" lvl="0" marL="647700" rtl="0" algn="l">
              <a:lnSpc>
                <a:spcPct val="150000"/>
              </a:lnSpc>
              <a:spcBef>
                <a:spcPts val="0"/>
              </a:spcBef>
              <a:spcAft>
                <a:spcPts val="0"/>
              </a:spcAft>
              <a:buNone/>
            </a:pPr>
            <a:r>
              <a:rPr lang="en" sz="1800">
                <a:solidFill>
                  <a:srgbClr val="162D3D"/>
                </a:solidFill>
                <a:latin typeface="Courier New"/>
                <a:ea typeface="Courier New"/>
                <a:cs typeface="Courier New"/>
                <a:sym typeface="Courier New"/>
              </a:rPr>
              <a:t>// Main Property:</a:t>
            </a:r>
            <a:endParaRPr sz="1800">
              <a:solidFill>
                <a:srgbClr val="162D3D"/>
              </a:solidFill>
              <a:latin typeface="Courier New"/>
              <a:ea typeface="Courier New"/>
              <a:cs typeface="Courier New"/>
              <a:sym typeface="Courier New"/>
            </a:endParaRPr>
          </a:p>
          <a:p>
            <a:pPr indent="0" lvl="0" marL="647700" rtl="0" algn="l">
              <a:lnSpc>
                <a:spcPct val="150000"/>
              </a:lnSpc>
              <a:spcBef>
                <a:spcPts val="0"/>
              </a:spcBef>
              <a:spcAft>
                <a:spcPts val="0"/>
              </a:spcAft>
              <a:buNone/>
            </a:pPr>
            <a:r>
              <a:rPr lang="en" sz="1800">
                <a:solidFill>
                  <a:srgbClr val="162D3D"/>
                </a:solidFill>
                <a:latin typeface="Courier New"/>
                <a:ea typeface="Courier New"/>
                <a:cs typeface="Courier New"/>
                <a:sym typeface="Courier New"/>
              </a:rPr>
              <a:t>$w(</a:t>
            </a:r>
            <a:r>
              <a:rPr lang="en" sz="1800">
                <a:solidFill>
                  <a:srgbClr val="D0427D"/>
                </a:solidFill>
                <a:latin typeface="Courier New"/>
                <a:ea typeface="Courier New"/>
                <a:cs typeface="Courier New"/>
                <a:sym typeface="Courier New"/>
              </a:rPr>
              <a:t>“#slider1”</a:t>
            </a:r>
            <a:r>
              <a:rPr lang="en" sz="1800">
                <a:solidFill>
                  <a:srgbClr val="162D3D"/>
                </a:solidFill>
                <a:latin typeface="Courier New"/>
                <a:ea typeface="Courier New"/>
                <a:cs typeface="Courier New"/>
                <a:sym typeface="Courier New"/>
              </a:rPr>
              <a:t>).value       // current value of slider</a:t>
            </a:r>
            <a:endParaRPr sz="1800">
              <a:solidFill>
                <a:srgbClr val="162D3D"/>
              </a:solidFill>
              <a:latin typeface="Courier New"/>
              <a:ea typeface="Courier New"/>
              <a:cs typeface="Courier New"/>
              <a:sym typeface="Courier New"/>
            </a:endParaRPr>
          </a:p>
        </p:txBody>
      </p:sp>
      <p:sp>
        <p:nvSpPr>
          <p:cNvPr id="317" name="Google Shape;317;p54"/>
          <p:cNvSpPr txBox="1"/>
          <p:nvPr/>
        </p:nvSpPr>
        <p:spPr>
          <a:xfrm>
            <a:off x="538000" y="1332000"/>
            <a:ext cx="3967500" cy="7650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100"/>
              </a:spcAft>
              <a:buNone/>
            </a:pPr>
            <a:r>
              <a:rPr lang="en" sz="1800">
                <a:latin typeface="Wix Madefor Text"/>
                <a:ea typeface="Wix Madefor Text"/>
                <a:cs typeface="Wix Madefor Text"/>
                <a:sym typeface="Wix Madefor Text"/>
              </a:rPr>
              <a:t>Here’s how to call sliders with $w.</a:t>
            </a:r>
            <a:endParaRPr sz="1800">
              <a:latin typeface="Wix Madefor Text"/>
              <a:ea typeface="Wix Madefor Text"/>
              <a:cs typeface="Wix Madefor Text"/>
              <a:sym typeface="Wix Madefor Text"/>
            </a:endParaRPr>
          </a:p>
        </p:txBody>
      </p:sp>
      <p:sp>
        <p:nvSpPr>
          <p:cNvPr id="318" name="Google Shape;318;p54"/>
          <p:cNvSpPr txBox="1"/>
          <p:nvPr>
            <p:ph type="title"/>
          </p:nvPr>
        </p:nvSpPr>
        <p:spPr>
          <a:xfrm>
            <a:off x="538002" y="576250"/>
            <a:ext cx="44727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Sliders</a:t>
            </a:r>
            <a:endParaRPr b="1" sz="3200">
              <a:latin typeface="Wix Madefor Text"/>
              <a:ea typeface="Wix Madefor Text"/>
              <a:cs typeface="Wix Madefor Text"/>
              <a:sym typeface="Wix Madefor Text"/>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22" name="Shape 322"/>
        <p:cNvGrpSpPr/>
        <p:nvPr/>
      </p:nvGrpSpPr>
      <p:grpSpPr>
        <a:xfrm>
          <a:off x="0" y="0"/>
          <a:ext cx="0" cy="0"/>
          <a:chOff x="0" y="0"/>
          <a:chExt cx="0" cy="0"/>
        </a:xfrm>
      </p:grpSpPr>
      <p:sp>
        <p:nvSpPr>
          <p:cNvPr id="323" name="Google Shape;323;p55"/>
          <p:cNvSpPr txBox="1"/>
          <p:nvPr/>
        </p:nvSpPr>
        <p:spPr>
          <a:xfrm>
            <a:off x="0" y="2571750"/>
            <a:ext cx="8559300" cy="2571900"/>
          </a:xfrm>
          <a:prstGeom prst="rect">
            <a:avLst/>
          </a:prstGeom>
          <a:solidFill>
            <a:srgbClr val="F3F3F3"/>
          </a:solidFill>
          <a:ln>
            <a:noFill/>
          </a:ln>
        </p:spPr>
        <p:txBody>
          <a:bodyPr anchorCtr="0" anchor="ctr" bIns="91425" lIns="91425" spcFirstLastPara="1" rIns="91425" wrap="square" tIns="91425">
            <a:noAutofit/>
          </a:bodyPr>
          <a:lstStyle/>
          <a:p>
            <a:pPr indent="0" lvl="0" marL="342900" rtl="0" algn="l">
              <a:lnSpc>
                <a:spcPct val="150000"/>
              </a:lnSpc>
              <a:spcBef>
                <a:spcPts val="0"/>
              </a:spcBef>
              <a:spcAft>
                <a:spcPts val="0"/>
              </a:spcAft>
              <a:buNone/>
            </a:pPr>
            <a:r>
              <a:rPr lang="en" sz="1900">
                <a:solidFill>
                  <a:srgbClr val="162D3D"/>
                </a:solidFill>
                <a:latin typeface="Courier New"/>
                <a:ea typeface="Courier New"/>
                <a:cs typeface="Courier New"/>
                <a:sym typeface="Courier New"/>
              </a:rPr>
              <a:t>// Main Property:</a:t>
            </a:r>
            <a:endParaRPr sz="1900">
              <a:solidFill>
                <a:srgbClr val="162D3D"/>
              </a:solidFill>
              <a:latin typeface="Courier New"/>
              <a:ea typeface="Courier New"/>
              <a:cs typeface="Courier New"/>
              <a:sym typeface="Courier New"/>
            </a:endParaRPr>
          </a:p>
          <a:p>
            <a:pPr indent="0" lvl="0" marL="342900" rtl="0" algn="l">
              <a:lnSpc>
                <a:spcPct val="150000"/>
              </a:lnSpc>
              <a:spcBef>
                <a:spcPts val="0"/>
              </a:spcBef>
              <a:spcAft>
                <a:spcPts val="0"/>
              </a:spcAft>
              <a:buNone/>
            </a:pPr>
            <a:r>
              <a:rPr lang="en" sz="1900">
                <a:solidFill>
                  <a:srgbClr val="162D3D"/>
                </a:solidFill>
                <a:latin typeface="Courier New"/>
                <a:ea typeface="Courier New"/>
                <a:cs typeface="Courier New"/>
                <a:sym typeface="Courier New"/>
              </a:rPr>
              <a:t>$w(</a:t>
            </a:r>
            <a:r>
              <a:rPr lang="en" sz="1900">
                <a:solidFill>
                  <a:srgbClr val="D0427D"/>
                </a:solidFill>
                <a:latin typeface="Courier New"/>
                <a:ea typeface="Courier New"/>
                <a:cs typeface="Courier New"/>
                <a:sym typeface="Courier New"/>
              </a:rPr>
              <a:t>“#slider1”</a:t>
            </a:r>
            <a:r>
              <a:rPr lang="en" sz="1900">
                <a:solidFill>
                  <a:srgbClr val="162D3D"/>
                </a:solidFill>
                <a:latin typeface="Courier New"/>
                <a:ea typeface="Courier New"/>
                <a:cs typeface="Courier New"/>
                <a:sym typeface="Courier New"/>
              </a:rPr>
              <a:t>).value </a:t>
            </a:r>
            <a:r>
              <a:rPr lang="en" sz="1900">
                <a:solidFill>
                  <a:srgbClr val="162D3D"/>
                </a:solidFill>
                <a:latin typeface="Courier New"/>
                <a:ea typeface="Courier New"/>
                <a:cs typeface="Courier New"/>
                <a:sym typeface="Courier New"/>
              </a:rPr>
              <a:t>   </a:t>
            </a:r>
            <a:r>
              <a:rPr lang="en" sz="1900">
                <a:solidFill>
                  <a:srgbClr val="162D3D"/>
                </a:solidFill>
                <a:latin typeface="Courier New"/>
                <a:ea typeface="Courier New"/>
                <a:cs typeface="Courier New"/>
                <a:sym typeface="Courier New"/>
              </a:rPr>
              <a:t>  // What’s the value of the slider?</a:t>
            </a:r>
            <a:endParaRPr sz="1800">
              <a:solidFill>
                <a:srgbClr val="162D3D"/>
              </a:solidFill>
              <a:latin typeface="Courier New"/>
              <a:ea typeface="Courier New"/>
              <a:cs typeface="Courier New"/>
              <a:sym typeface="Courier New"/>
            </a:endParaRPr>
          </a:p>
        </p:txBody>
      </p:sp>
      <p:sp>
        <p:nvSpPr>
          <p:cNvPr id="324" name="Google Shape;324;p55"/>
          <p:cNvSpPr txBox="1"/>
          <p:nvPr>
            <p:ph type="title"/>
          </p:nvPr>
        </p:nvSpPr>
        <p:spPr>
          <a:xfrm>
            <a:off x="618377" y="584475"/>
            <a:ext cx="44727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Sliders</a:t>
            </a:r>
            <a:endParaRPr b="1" sz="3200">
              <a:latin typeface="Wix Madefor Text"/>
              <a:ea typeface="Wix Madefor Text"/>
              <a:cs typeface="Wix Madefor Text"/>
              <a:sym typeface="Wix Madefor Text"/>
            </a:endParaRPr>
          </a:p>
        </p:txBody>
      </p:sp>
      <p:cxnSp>
        <p:nvCxnSpPr>
          <p:cNvPr id="325" name="Google Shape;325;p55"/>
          <p:cNvCxnSpPr/>
          <p:nvPr/>
        </p:nvCxnSpPr>
        <p:spPr>
          <a:xfrm flipH="1" rot="10800000">
            <a:off x="5976963" y="794463"/>
            <a:ext cx="902400" cy="10500"/>
          </a:xfrm>
          <a:prstGeom prst="straightConnector1">
            <a:avLst/>
          </a:prstGeom>
          <a:noFill/>
          <a:ln cap="flat" cmpd="sng" w="9525">
            <a:solidFill>
              <a:srgbClr val="1F77FF"/>
            </a:solidFill>
            <a:prstDash val="solid"/>
            <a:round/>
            <a:headEnd len="med" w="med" type="none"/>
            <a:tailEnd len="med" w="med" type="triangle"/>
          </a:ln>
        </p:spPr>
      </p:cxnSp>
      <p:cxnSp>
        <p:nvCxnSpPr>
          <p:cNvPr id="326" name="Google Shape;326;p55"/>
          <p:cNvCxnSpPr/>
          <p:nvPr/>
        </p:nvCxnSpPr>
        <p:spPr>
          <a:xfrm flipH="1" rot="10800000">
            <a:off x="5976963" y="1869088"/>
            <a:ext cx="902400" cy="10500"/>
          </a:xfrm>
          <a:prstGeom prst="straightConnector1">
            <a:avLst/>
          </a:prstGeom>
          <a:noFill/>
          <a:ln cap="flat" cmpd="sng" w="9525">
            <a:solidFill>
              <a:srgbClr val="1F77FF"/>
            </a:solidFill>
            <a:prstDash val="solid"/>
            <a:round/>
            <a:headEnd len="med" w="med" type="none"/>
            <a:tailEnd len="med" w="med" type="triangle"/>
          </a:ln>
        </p:spPr>
      </p:cxnSp>
      <p:sp>
        <p:nvSpPr>
          <p:cNvPr id="327" name="Google Shape;327;p55"/>
          <p:cNvSpPr txBox="1"/>
          <p:nvPr/>
        </p:nvSpPr>
        <p:spPr>
          <a:xfrm>
            <a:off x="7052825" y="566475"/>
            <a:ext cx="902400" cy="4770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lang="en" sz="1900">
                <a:solidFill>
                  <a:srgbClr val="162D3D"/>
                </a:solidFill>
                <a:latin typeface="Courier New"/>
                <a:ea typeface="Courier New"/>
                <a:cs typeface="Courier New"/>
                <a:sym typeface="Courier New"/>
              </a:rPr>
              <a:t>20</a:t>
            </a:r>
            <a:endParaRPr/>
          </a:p>
        </p:txBody>
      </p:sp>
      <p:sp>
        <p:nvSpPr>
          <p:cNvPr id="328" name="Google Shape;328;p55"/>
          <p:cNvSpPr txBox="1"/>
          <p:nvPr/>
        </p:nvSpPr>
        <p:spPr>
          <a:xfrm>
            <a:off x="7052825" y="1625950"/>
            <a:ext cx="1271700" cy="4770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lang="en" sz="1900">
                <a:solidFill>
                  <a:srgbClr val="162D3D"/>
                </a:solidFill>
                <a:latin typeface="Courier New"/>
                <a:ea typeface="Courier New"/>
                <a:cs typeface="Courier New"/>
                <a:sym typeface="Courier New"/>
              </a:rPr>
              <a:t>70</a:t>
            </a:r>
            <a:endParaRPr/>
          </a:p>
        </p:txBody>
      </p:sp>
      <p:pic>
        <p:nvPicPr>
          <p:cNvPr id="329" name="Google Shape;329;p55"/>
          <p:cNvPicPr preferRelativeResize="0"/>
          <p:nvPr/>
        </p:nvPicPr>
        <p:blipFill>
          <a:blip r:embed="rId3">
            <a:alphaModFix/>
          </a:blip>
          <a:stretch>
            <a:fillRect/>
          </a:stretch>
        </p:blipFill>
        <p:spPr>
          <a:xfrm>
            <a:off x="4227152" y="461900"/>
            <a:ext cx="1529973" cy="733985"/>
          </a:xfrm>
          <a:prstGeom prst="rect">
            <a:avLst/>
          </a:prstGeom>
          <a:noFill/>
          <a:ln>
            <a:noFill/>
          </a:ln>
        </p:spPr>
      </p:pic>
      <p:pic>
        <p:nvPicPr>
          <p:cNvPr id="330" name="Google Shape;330;p55"/>
          <p:cNvPicPr preferRelativeResize="0"/>
          <p:nvPr/>
        </p:nvPicPr>
        <p:blipFill>
          <a:blip r:embed="rId4">
            <a:alphaModFix/>
          </a:blip>
          <a:stretch>
            <a:fillRect/>
          </a:stretch>
        </p:blipFill>
        <p:spPr>
          <a:xfrm>
            <a:off x="4223188" y="1489894"/>
            <a:ext cx="1537900" cy="749119"/>
          </a:xfrm>
          <a:prstGeom prst="rect">
            <a:avLst/>
          </a:prstGeom>
          <a:noFill/>
          <a:ln>
            <a:noFill/>
          </a:ln>
        </p:spPr>
      </p:pic>
      <p:sp>
        <p:nvSpPr>
          <p:cNvPr id="331" name="Google Shape;331;p55"/>
          <p:cNvSpPr txBox="1"/>
          <p:nvPr/>
        </p:nvSpPr>
        <p:spPr>
          <a:xfrm>
            <a:off x="618375" y="1195875"/>
            <a:ext cx="3000000" cy="1182000"/>
          </a:xfrm>
          <a:prstGeom prst="rect">
            <a:avLst/>
          </a:prstGeom>
          <a:noFill/>
          <a:ln>
            <a:noFill/>
          </a:ln>
        </p:spPr>
        <p:txBody>
          <a:bodyPr anchorCtr="0" anchor="t" bIns="91425" lIns="91425" spcFirstLastPara="1" rIns="91425" wrap="square" tIns="91425">
            <a:spAutoFit/>
          </a:bodyPr>
          <a:lstStyle/>
          <a:p>
            <a:pPr indent="0" lvl="0" marL="0" rtl="0" algn="l">
              <a:lnSpc>
                <a:spcPct val="130000"/>
              </a:lnSpc>
              <a:spcBef>
                <a:spcPts val="0"/>
              </a:spcBef>
              <a:spcAft>
                <a:spcPts val="0"/>
              </a:spcAft>
              <a:buNone/>
            </a:pPr>
            <a:r>
              <a:rPr lang="en" sz="1800">
                <a:latin typeface="Wix Madefor Text"/>
                <a:ea typeface="Wix Madefor Text"/>
                <a:cs typeface="Wix Madefor Text"/>
                <a:sym typeface="Wix Madefor Text"/>
              </a:rPr>
              <a:t>Here’s </a:t>
            </a:r>
            <a:r>
              <a:rPr lang="en" sz="1800">
                <a:latin typeface="Wix Madefor Text"/>
                <a:ea typeface="Wix Madefor Text"/>
                <a:cs typeface="Wix Madefor Text"/>
                <a:sym typeface="Wix Madefor Text"/>
              </a:rPr>
              <a:t>how to use the main property of the slider to get its value:</a:t>
            </a:r>
            <a:endParaRPr sz="1800"/>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35" name="Shape 335"/>
        <p:cNvGrpSpPr/>
        <p:nvPr/>
      </p:nvGrpSpPr>
      <p:grpSpPr>
        <a:xfrm>
          <a:off x="0" y="0"/>
          <a:ext cx="0" cy="0"/>
          <a:chOff x="0" y="0"/>
          <a:chExt cx="0" cy="0"/>
        </a:xfrm>
      </p:grpSpPr>
      <p:sp>
        <p:nvSpPr>
          <p:cNvPr id="336" name="Google Shape;336;p56"/>
          <p:cNvSpPr txBox="1"/>
          <p:nvPr/>
        </p:nvSpPr>
        <p:spPr>
          <a:xfrm>
            <a:off x="0" y="2571750"/>
            <a:ext cx="8559300" cy="2571900"/>
          </a:xfrm>
          <a:prstGeom prst="rect">
            <a:avLst/>
          </a:prstGeom>
          <a:solidFill>
            <a:srgbClr val="F3F3F3"/>
          </a:solidFill>
          <a:ln>
            <a:noFill/>
          </a:ln>
        </p:spPr>
        <p:txBody>
          <a:bodyPr anchorCtr="0" anchor="ctr" bIns="91425" lIns="91425" spcFirstLastPara="1" rIns="91425" wrap="square" tIns="91425">
            <a:noAutofit/>
          </a:bodyPr>
          <a:lstStyle/>
          <a:p>
            <a:pPr indent="0" lvl="0" marL="647700" rtl="0" algn="l">
              <a:lnSpc>
                <a:spcPct val="150000"/>
              </a:lnSpc>
              <a:spcBef>
                <a:spcPts val="0"/>
              </a:spcBef>
              <a:spcAft>
                <a:spcPts val="0"/>
              </a:spcAft>
              <a:buNone/>
            </a:pPr>
            <a:r>
              <a:rPr lang="en" sz="1800">
                <a:solidFill>
                  <a:srgbClr val="162D3D"/>
                </a:solidFill>
                <a:latin typeface="Courier New"/>
                <a:ea typeface="Courier New"/>
                <a:cs typeface="Courier New"/>
                <a:sym typeface="Courier New"/>
              </a:rPr>
              <a:t>// Main event handler:</a:t>
            </a:r>
            <a:endParaRPr sz="1800">
              <a:solidFill>
                <a:srgbClr val="162D3D"/>
              </a:solidFill>
              <a:latin typeface="Courier New"/>
              <a:ea typeface="Courier New"/>
              <a:cs typeface="Courier New"/>
              <a:sym typeface="Courier New"/>
            </a:endParaRPr>
          </a:p>
          <a:p>
            <a:pPr indent="0" lvl="0" marL="647700" rtl="0" algn="l">
              <a:lnSpc>
                <a:spcPct val="150000"/>
              </a:lnSpc>
              <a:spcBef>
                <a:spcPts val="0"/>
              </a:spcBef>
              <a:spcAft>
                <a:spcPts val="0"/>
              </a:spcAft>
              <a:buNone/>
            </a:pPr>
            <a:r>
              <a:rPr lang="en" sz="1800">
                <a:solidFill>
                  <a:srgbClr val="162D3D"/>
                </a:solidFill>
                <a:latin typeface="Courier New"/>
                <a:ea typeface="Courier New"/>
                <a:cs typeface="Courier New"/>
                <a:sym typeface="Courier New"/>
              </a:rPr>
              <a:t>$w(</a:t>
            </a:r>
            <a:r>
              <a:rPr lang="en" sz="1800">
                <a:solidFill>
                  <a:srgbClr val="D0427D"/>
                </a:solidFill>
                <a:latin typeface="Courier New"/>
                <a:ea typeface="Courier New"/>
                <a:cs typeface="Courier New"/>
                <a:sym typeface="Courier New"/>
              </a:rPr>
              <a:t>“#slider1”</a:t>
            </a:r>
            <a:r>
              <a:rPr lang="en" sz="1800">
                <a:solidFill>
                  <a:srgbClr val="162D3D"/>
                </a:solidFill>
                <a:latin typeface="Courier New"/>
                <a:ea typeface="Courier New"/>
                <a:cs typeface="Courier New"/>
                <a:sym typeface="Courier New"/>
              </a:rPr>
              <a:t>).onChange()    // Called on every change    </a:t>
            </a:r>
            <a:endParaRPr sz="1800">
              <a:solidFill>
                <a:srgbClr val="162D3D"/>
              </a:solidFill>
              <a:latin typeface="Courier New"/>
              <a:ea typeface="Courier New"/>
              <a:cs typeface="Courier New"/>
              <a:sym typeface="Courier New"/>
            </a:endParaRPr>
          </a:p>
        </p:txBody>
      </p:sp>
      <p:sp>
        <p:nvSpPr>
          <p:cNvPr id="337" name="Google Shape;337;p56"/>
          <p:cNvSpPr txBox="1"/>
          <p:nvPr>
            <p:ph type="title"/>
          </p:nvPr>
        </p:nvSpPr>
        <p:spPr>
          <a:xfrm>
            <a:off x="538002" y="576250"/>
            <a:ext cx="44727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Sliders</a:t>
            </a:r>
            <a:endParaRPr b="1" sz="3200">
              <a:latin typeface="Wix Madefor Text"/>
              <a:ea typeface="Wix Madefor Text"/>
              <a:cs typeface="Wix Madefor Text"/>
              <a:sym typeface="Wix Madefor Text"/>
            </a:endParaRPr>
          </a:p>
        </p:txBody>
      </p:sp>
      <p:sp>
        <p:nvSpPr>
          <p:cNvPr id="338" name="Google Shape;338;p56"/>
          <p:cNvSpPr txBox="1"/>
          <p:nvPr/>
        </p:nvSpPr>
        <p:spPr>
          <a:xfrm>
            <a:off x="538000" y="1230400"/>
            <a:ext cx="4839300" cy="1098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800">
                <a:latin typeface="Wix Madefor Text"/>
                <a:ea typeface="Wix Madefor Text"/>
                <a:cs typeface="Wix Madefor Text"/>
                <a:sym typeface="Wix Madefor Text"/>
              </a:rPr>
              <a:t>Here’s </a:t>
            </a:r>
            <a:r>
              <a:rPr lang="en" sz="1800">
                <a:latin typeface="Wix Madefor Text"/>
                <a:ea typeface="Wix Madefor Text"/>
                <a:cs typeface="Wix Madefor Text"/>
                <a:sym typeface="Wix Madefor Text"/>
              </a:rPr>
              <a:t>how to code the main event handler, which is called whenever the value changes (when the user clicks, hovers, etc.</a:t>
            </a:r>
            <a:endParaRPr sz="1800">
              <a:latin typeface="Wix Madefor Text"/>
              <a:ea typeface="Wix Madefor Text"/>
              <a:cs typeface="Wix Madefor Text"/>
              <a:sym typeface="Wix Madefor Tex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1" name="Shape 91"/>
        <p:cNvGrpSpPr/>
        <p:nvPr/>
      </p:nvGrpSpPr>
      <p:grpSpPr>
        <a:xfrm>
          <a:off x="0" y="0"/>
          <a:ext cx="0" cy="0"/>
          <a:chOff x="0" y="0"/>
          <a:chExt cx="0" cy="0"/>
        </a:xfrm>
      </p:grpSpPr>
      <p:sp>
        <p:nvSpPr>
          <p:cNvPr id="92" name="Google Shape;92;p21"/>
          <p:cNvSpPr txBox="1"/>
          <p:nvPr>
            <p:ph type="title"/>
          </p:nvPr>
        </p:nvSpPr>
        <p:spPr>
          <a:xfrm>
            <a:off x="673638" y="60648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chemeClr val="dk2"/>
                </a:solidFill>
                <a:latin typeface="Wix Madefor Text"/>
                <a:ea typeface="Wix Madefor Text"/>
                <a:cs typeface="Wix Madefor Text"/>
                <a:sym typeface="Wix Madefor Text"/>
              </a:rPr>
              <a:t>Agenda</a:t>
            </a:r>
            <a:endParaRPr b="1" sz="3200">
              <a:solidFill>
                <a:schemeClr val="dk2"/>
              </a:solidFill>
              <a:latin typeface="Wix Madefor Text"/>
              <a:ea typeface="Wix Madefor Text"/>
              <a:cs typeface="Wix Madefor Text"/>
              <a:sym typeface="Wix Madefor Text"/>
            </a:endParaRPr>
          </a:p>
        </p:txBody>
      </p:sp>
      <p:sp>
        <p:nvSpPr>
          <p:cNvPr id="93" name="Google Shape;93;p21"/>
          <p:cNvSpPr txBox="1"/>
          <p:nvPr/>
        </p:nvSpPr>
        <p:spPr>
          <a:xfrm>
            <a:off x="670150" y="1404425"/>
            <a:ext cx="4375500" cy="1572600"/>
          </a:xfrm>
          <a:prstGeom prst="rect">
            <a:avLst/>
          </a:prstGeom>
          <a:noFill/>
          <a:ln>
            <a:noFill/>
          </a:ln>
        </p:spPr>
        <p:txBody>
          <a:bodyPr anchorCtr="0" anchor="t" bIns="91425" lIns="91425" spcFirstLastPara="1" rIns="91425" wrap="square" tIns="91425">
            <a:noAutofit/>
          </a:bodyPr>
          <a:lstStyle/>
          <a:p>
            <a:pPr indent="-342900" lvl="0" marL="457200" rtl="0" algn="l">
              <a:lnSpc>
                <a:spcPct val="150000"/>
              </a:lnSpc>
              <a:spcBef>
                <a:spcPts val="0"/>
              </a:spcBef>
              <a:spcAft>
                <a:spcPts val="0"/>
              </a:spcAft>
              <a:buClr>
                <a:srgbClr val="1F77FF"/>
              </a:buClr>
              <a:buSzPts val="1800"/>
              <a:buFont typeface="Wix Madefor Text"/>
              <a:buChar char="●"/>
            </a:pPr>
            <a:r>
              <a:rPr b="1" lang="en" sz="1800">
                <a:latin typeface="Wix Madefor Text"/>
                <a:ea typeface="Wix Madefor Text"/>
                <a:cs typeface="Wix Madefor Text"/>
                <a:sym typeface="Wix Madefor Text"/>
              </a:rPr>
              <a:t>Explore</a:t>
            </a:r>
            <a:r>
              <a:rPr lang="en" sz="1800">
                <a:latin typeface="Wix Madefor Text"/>
                <a:ea typeface="Wix Madefor Text"/>
                <a:cs typeface="Wix Madefor Text"/>
                <a:sym typeface="Wix Madefor Text"/>
              </a:rPr>
              <a:t> (30 mins)</a:t>
            </a:r>
            <a:endParaRPr sz="1800">
              <a:latin typeface="Wix Madefor Text"/>
              <a:ea typeface="Wix Madefor Text"/>
              <a:cs typeface="Wix Madefor Text"/>
              <a:sym typeface="Wix Madefor Text"/>
            </a:endParaRPr>
          </a:p>
          <a:p>
            <a:pPr indent="-342900" lvl="0" marL="457200" rtl="0" algn="l">
              <a:lnSpc>
                <a:spcPct val="150000"/>
              </a:lnSpc>
              <a:spcBef>
                <a:spcPts val="1000"/>
              </a:spcBef>
              <a:spcAft>
                <a:spcPts val="0"/>
              </a:spcAft>
              <a:buClr>
                <a:srgbClr val="1F77FF"/>
              </a:buClr>
              <a:buSzPts val="1800"/>
              <a:buFont typeface="Wix Madefor Text"/>
              <a:buChar char="●"/>
            </a:pPr>
            <a:r>
              <a:rPr b="1" lang="en" sz="1800">
                <a:latin typeface="Wix Madefor Text"/>
                <a:ea typeface="Wix Madefor Text"/>
                <a:cs typeface="Wix Madefor Text"/>
                <a:sym typeface="Wix Madefor Text"/>
              </a:rPr>
              <a:t>Create</a:t>
            </a:r>
            <a:r>
              <a:rPr lang="en" sz="1800">
                <a:latin typeface="Wix Madefor Text"/>
                <a:ea typeface="Wix Madefor Text"/>
                <a:cs typeface="Wix Madefor Text"/>
                <a:sym typeface="Wix Madefor Text"/>
              </a:rPr>
              <a:t> (25 mins)</a:t>
            </a:r>
            <a:endParaRPr sz="1800">
              <a:latin typeface="Wix Madefor Text"/>
              <a:ea typeface="Wix Madefor Text"/>
              <a:cs typeface="Wix Madefor Text"/>
              <a:sym typeface="Wix Madefor Text"/>
            </a:endParaRPr>
          </a:p>
          <a:p>
            <a:pPr indent="-342900" lvl="0" marL="457200" rtl="0" algn="l">
              <a:lnSpc>
                <a:spcPct val="150000"/>
              </a:lnSpc>
              <a:spcBef>
                <a:spcPts val="1000"/>
              </a:spcBef>
              <a:spcAft>
                <a:spcPts val="1000"/>
              </a:spcAft>
              <a:buClr>
                <a:srgbClr val="1F77FF"/>
              </a:buClr>
              <a:buSzPts val="1800"/>
              <a:buFont typeface="Wix Madefor Text"/>
              <a:buChar char="●"/>
            </a:pPr>
            <a:r>
              <a:rPr b="1" lang="en" sz="1800">
                <a:latin typeface="Wix Madefor Text"/>
                <a:ea typeface="Wix Madefor Text"/>
                <a:cs typeface="Wix Madefor Text"/>
                <a:sym typeface="Wix Madefor Text"/>
              </a:rPr>
              <a:t>Share &amp; Reflect</a:t>
            </a:r>
            <a:r>
              <a:rPr lang="en" sz="1800">
                <a:latin typeface="Wix Madefor Text"/>
                <a:ea typeface="Wix Madefor Text"/>
                <a:cs typeface="Wix Madefor Text"/>
                <a:sym typeface="Wix Madefor Text"/>
              </a:rPr>
              <a:t> (5 mins)</a:t>
            </a:r>
            <a:endParaRPr sz="1800">
              <a:latin typeface="Wix Madefor Text"/>
              <a:ea typeface="Wix Madefor Text"/>
              <a:cs typeface="Wix Madefor Text"/>
              <a:sym typeface="Wix Madefor Text"/>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42" name="Shape 342"/>
        <p:cNvGrpSpPr/>
        <p:nvPr/>
      </p:nvGrpSpPr>
      <p:grpSpPr>
        <a:xfrm>
          <a:off x="0" y="0"/>
          <a:ext cx="0" cy="0"/>
          <a:chOff x="0" y="0"/>
          <a:chExt cx="0" cy="0"/>
        </a:xfrm>
      </p:grpSpPr>
      <p:sp>
        <p:nvSpPr>
          <p:cNvPr id="343" name="Google Shape;343;p57"/>
          <p:cNvSpPr txBox="1"/>
          <p:nvPr>
            <p:ph type="title"/>
          </p:nvPr>
        </p:nvSpPr>
        <p:spPr>
          <a:xfrm>
            <a:off x="538002" y="576250"/>
            <a:ext cx="44727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Put it all together!</a:t>
            </a:r>
            <a:endParaRPr b="1" sz="3200">
              <a:latin typeface="Wix Madefor Text"/>
              <a:ea typeface="Wix Madefor Text"/>
              <a:cs typeface="Wix Madefor Text"/>
              <a:sym typeface="Wix Madefor Text"/>
            </a:endParaRPr>
          </a:p>
        </p:txBody>
      </p:sp>
      <p:pic>
        <p:nvPicPr>
          <p:cNvPr id="344" name="Google Shape;344;p57"/>
          <p:cNvPicPr preferRelativeResize="0"/>
          <p:nvPr/>
        </p:nvPicPr>
        <p:blipFill>
          <a:blip r:embed="rId3">
            <a:alphaModFix/>
          </a:blip>
          <a:stretch>
            <a:fillRect/>
          </a:stretch>
        </p:blipFill>
        <p:spPr>
          <a:xfrm>
            <a:off x="674500" y="1357950"/>
            <a:ext cx="6896100" cy="3200400"/>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348" name="Shape 348"/>
        <p:cNvGrpSpPr/>
        <p:nvPr/>
      </p:nvGrpSpPr>
      <p:grpSpPr>
        <a:xfrm>
          <a:off x="0" y="0"/>
          <a:ext cx="0" cy="0"/>
          <a:chOff x="0" y="0"/>
          <a:chExt cx="0" cy="0"/>
        </a:xfrm>
      </p:grpSpPr>
      <p:sp>
        <p:nvSpPr>
          <p:cNvPr id="349" name="Google Shape;349;p58"/>
          <p:cNvSpPr txBox="1"/>
          <p:nvPr>
            <p:ph type="title"/>
          </p:nvPr>
        </p:nvSpPr>
        <p:spPr>
          <a:xfrm>
            <a:off x="677100" y="0"/>
            <a:ext cx="57009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Create (part 2)</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400">
                <a:solidFill>
                  <a:srgbClr val="FFFFFF"/>
                </a:solidFill>
                <a:latin typeface="Wix Madefor Text"/>
                <a:ea typeface="Wix Madefor Text"/>
                <a:cs typeface="Wix Madefor Text"/>
                <a:sym typeface="Wix Madefor Text"/>
              </a:rPr>
              <a:t>Logic &amp; Conditionals</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53" name="Shape 353"/>
        <p:cNvGrpSpPr/>
        <p:nvPr/>
      </p:nvGrpSpPr>
      <p:grpSpPr>
        <a:xfrm>
          <a:off x="0" y="0"/>
          <a:ext cx="0" cy="0"/>
          <a:chOff x="0" y="0"/>
          <a:chExt cx="0" cy="0"/>
        </a:xfrm>
      </p:grpSpPr>
      <p:sp>
        <p:nvSpPr>
          <p:cNvPr id="354" name="Google Shape;354;p59"/>
          <p:cNvSpPr txBox="1"/>
          <p:nvPr>
            <p:ph type="title"/>
          </p:nvPr>
        </p:nvSpPr>
        <p:spPr>
          <a:xfrm>
            <a:off x="404924" y="298650"/>
            <a:ext cx="75357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SbS Activity: Japan Japan</a:t>
            </a:r>
            <a:endParaRPr b="1" sz="3200">
              <a:latin typeface="Wix Madefor Text"/>
              <a:ea typeface="Wix Madefor Text"/>
              <a:cs typeface="Wix Madefor Text"/>
              <a:sym typeface="Wix Madefor Text"/>
            </a:endParaRPr>
          </a:p>
        </p:txBody>
      </p:sp>
      <p:pic>
        <p:nvPicPr>
          <p:cNvPr id="355" name="Google Shape;355;p59"/>
          <p:cNvPicPr preferRelativeResize="0"/>
          <p:nvPr/>
        </p:nvPicPr>
        <p:blipFill rotWithShape="1">
          <a:blip r:embed="rId3">
            <a:alphaModFix/>
          </a:blip>
          <a:srcRect b="1117" l="0" r="0" t="0"/>
          <a:stretch/>
        </p:blipFill>
        <p:spPr>
          <a:xfrm>
            <a:off x="509475" y="1216250"/>
            <a:ext cx="5757225" cy="3356350"/>
          </a:xfrm>
          <a:prstGeom prst="rect">
            <a:avLst/>
          </a:prstGeom>
          <a:noFill/>
          <a:ln>
            <a:noFill/>
          </a:ln>
          <a:effectLst>
            <a:outerShdw blurRad="142875" rotWithShape="0" algn="bl" dir="6960000" dist="76200">
              <a:srgbClr val="666666">
                <a:alpha val="19000"/>
              </a:srgbClr>
            </a:outerShdw>
          </a:effectLst>
        </p:spPr>
      </p:pic>
      <p:pic>
        <p:nvPicPr>
          <p:cNvPr id="356" name="Google Shape;356;p59"/>
          <p:cNvPicPr preferRelativeResize="0"/>
          <p:nvPr/>
        </p:nvPicPr>
        <p:blipFill>
          <a:blip r:embed="rId4">
            <a:alphaModFix/>
          </a:blip>
          <a:stretch>
            <a:fillRect/>
          </a:stretch>
        </p:blipFill>
        <p:spPr>
          <a:xfrm>
            <a:off x="509471" y="1373501"/>
            <a:ext cx="5757235" cy="3199100"/>
          </a:xfrm>
          <a:prstGeom prst="rect">
            <a:avLst/>
          </a:prstGeom>
          <a:noFill/>
          <a:ln>
            <a:noFill/>
          </a:ln>
        </p:spPr>
      </p:pic>
      <p:sp>
        <p:nvSpPr>
          <p:cNvPr id="357" name="Google Shape;357;p59"/>
          <p:cNvSpPr txBox="1"/>
          <p:nvPr/>
        </p:nvSpPr>
        <p:spPr>
          <a:xfrm>
            <a:off x="6537350" y="2571750"/>
            <a:ext cx="1796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Wix Madefor Text"/>
                <a:ea typeface="Wix Madefor Text"/>
                <a:cs typeface="Wix Madefor Text"/>
                <a:sym typeface="Wix Madefor Text"/>
              </a:rPr>
              <a:t>Try out Steps 6-14!</a:t>
            </a:r>
            <a:endParaRPr b="1">
              <a:latin typeface="Wix Madefor Text"/>
              <a:ea typeface="Wix Madefor Text"/>
              <a:cs typeface="Wix Madefor Text"/>
              <a:sym typeface="Wix Madefor Text"/>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361" name="Shape 361"/>
        <p:cNvGrpSpPr/>
        <p:nvPr/>
      </p:nvGrpSpPr>
      <p:grpSpPr>
        <a:xfrm>
          <a:off x="0" y="0"/>
          <a:ext cx="0" cy="0"/>
          <a:chOff x="0" y="0"/>
          <a:chExt cx="0" cy="0"/>
        </a:xfrm>
      </p:grpSpPr>
      <p:sp>
        <p:nvSpPr>
          <p:cNvPr id="362" name="Google Shape;362;p60"/>
          <p:cNvSpPr txBox="1"/>
          <p:nvPr>
            <p:ph type="title"/>
          </p:nvPr>
        </p:nvSpPr>
        <p:spPr>
          <a:xfrm>
            <a:off x="677100" y="0"/>
            <a:ext cx="50187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Share &amp; Reflect</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Clr>
                <a:schemeClr val="dk1"/>
              </a:buClr>
              <a:buSzPts val="1100"/>
              <a:buFont typeface="Arial"/>
              <a:buNone/>
            </a:pPr>
            <a:r>
              <a:rPr lang="en" sz="2400">
                <a:solidFill>
                  <a:srgbClr val="FFFFFF"/>
                </a:solidFill>
                <a:latin typeface="Wix Madefor Text"/>
                <a:ea typeface="Wix Madefor Text"/>
                <a:cs typeface="Wix Madefor Text"/>
                <a:sym typeface="Wix Madefor Text"/>
              </a:rPr>
              <a:t>Time to celebrate! 🎉🎉</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66" name="Shape 366"/>
        <p:cNvGrpSpPr/>
        <p:nvPr/>
      </p:nvGrpSpPr>
      <p:grpSpPr>
        <a:xfrm>
          <a:off x="0" y="0"/>
          <a:ext cx="0" cy="0"/>
          <a:chOff x="0" y="0"/>
          <a:chExt cx="0" cy="0"/>
        </a:xfrm>
      </p:grpSpPr>
      <p:sp>
        <p:nvSpPr>
          <p:cNvPr id="367" name="Google Shape;367;p61"/>
          <p:cNvSpPr txBox="1"/>
          <p:nvPr>
            <p:ph type="title"/>
          </p:nvPr>
        </p:nvSpPr>
        <p:spPr>
          <a:xfrm>
            <a:off x="673675" y="528125"/>
            <a:ext cx="71790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Celebrate &amp; Share!</a:t>
            </a:r>
            <a:endParaRPr b="1" sz="3200">
              <a:latin typeface="Wix Madefor Text"/>
              <a:ea typeface="Wix Madefor Text"/>
              <a:cs typeface="Wix Madefor Text"/>
              <a:sym typeface="Wix Madefor Text"/>
            </a:endParaRPr>
          </a:p>
          <a:p>
            <a:pPr indent="0" lvl="0" marL="0" rtl="0" algn="l">
              <a:spcBef>
                <a:spcPts val="0"/>
              </a:spcBef>
              <a:spcAft>
                <a:spcPts val="0"/>
              </a:spcAft>
              <a:buNone/>
            </a:pPr>
            <a:r>
              <a:t/>
            </a:r>
            <a:endParaRPr b="1" sz="3200">
              <a:latin typeface="Wix Madefor Text"/>
              <a:ea typeface="Wix Madefor Text"/>
              <a:cs typeface="Wix Madefor Text"/>
              <a:sym typeface="Wix Madefor Text"/>
            </a:endParaRPr>
          </a:p>
          <a:p>
            <a:pPr indent="0" lvl="0" marL="0" rtl="0" algn="l">
              <a:spcBef>
                <a:spcPts val="0"/>
              </a:spcBef>
              <a:spcAft>
                <a:spcPts val="0"/>
              </a:spcAft>
              <a:buNone/>
            </a:pPr>
            <a:r>
              <a:t/>
            </a:r>
            <a:endParaRPr b="1" sz="3200">
              <a:latin typeface="Wix Madefor Text"/>
              <a:ea typeface="Wix Madefor Text"/>
              <a:cs typeface="Wix Madefor Text"/>
              <a:sym typeface="Wix Madefor Text"/>
            </a:endParaRPr>
          </a:p>
        </p:txBody>
      </p:sp>
      <p:sp>
        <p:nvSpPr>
          <p:cNvPr id="368" name="Google Shape;368;p61"/>
          <p:cNvSpPr txBox="1"/>
          <p:nvPr/>
        </p:nvSpPr>
        <p:spPr>
          <a:xfrm>
            <a:off x="673675" y="1507600"/>
            <a:ext cx="5775300" cy="3037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a:latin typeface="Wix Madefor Text"/>
                <a:ea typeface="Wix Madefor Text"/>
                <a:cs typeface="Wix Madefor Text"/>
                <a:sym typeface="Wix Madefor Text"/>
              </a:rPr>
              <a:t>Use your Design Journals to write down ideas, talk to a partner, or share with the class.</a:t>
            </a:r>
            <a:endParaRPr>
              <a:latin typeface="Wix Madefor Text"/>
              <a:ea typeface="Wix Madefor Text"/>
              <a:cs typeface="Wix Madefor Text"/>
              <a:sym typeface="Wix Madefor Text"/>
            </a:endParaRPr>
          </a:p>
          <a:p>
            <a:pPr indent="0" lvl="0" marL="0" rtl="0" algn="l">
              <a:lnSpc>
                <a:spcPct val="115000"/>
              </a:lnSpc>
              <a:spcBef>
                <a:spcPts val="1000"/>
              </a:spcBef>
              <a:spcAft>
                <a:spcPts val="0"/>
              </a:spcAft>
              <a:buNone/>
            </a:pPr>
            <a:r>
              <a:rPr b="1" lang="en">
                <a:latin typeface="Wix Madefor Text"/>
                <a:ea typeface="Wix Madefor Text"/>
                <a:cs typeface="Wix Madefor Text"/>
                <a:sym typeface="Wix Madefor Text"/>
              </a:rPr>
              <a:t>A few ideas:</a:t>
            </a:r>
            <a:endParaRPr b="1">
              <a:latin typeface="Wix Madefor Text"/>
              <a:ea typeface="Wix Madefor Text"/>
              <a:cs typeface="Wix Madefor Text"/>
              <a:sym typeface="Wix Madefor Text"/>
            </a:endParaRPr>
          </a:p>
          <a:p>
            <a:pPr indent="-317500" lvl="0" marL="457200" rtl="0" algn="l">
              <a:lnSpc>
                <a:spcPct val="115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What’s one thing that happened or that you made in this activity that you’re proud of?</a:t>
            </a:r>
            <a:endParaRPr>
              <a:latin typeface="Wix Madefor Text"/>
              <a:ea typeface="Wix Madefor Text"/>
              <a:cs typeface="Wix Madefor Text"/>
              <a:sym typeface="Wix Madefor Text"/>
            </a:endParaRPr>
          </a:p>
          <a:p>
            <a:pPr indent="-317500" lvl="0" marL="457200" rtl="0" algn="l">
              <a:lnSpc>
                <a:spcPct val="115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What’s one thing you are curious about or want to learn more about?</a:t>
            </a:r>
            <a:endParaRPr>
              <a:latin typeface="Wix Madefor Text"/>
              <a:ea typeface="Wix Madefor Text"/>
              <a:cs typeface="Wix Madefor Text"/>
              <a:sym typeface="Wix Madefor Text"/>
            </a:endParaRPr>
          </a:p>
          <a:p>
            <a:pPr indent="-317500" lvl="0" marL="457200" rtl="0" algn="l">
              <a:lnSpc>
                <a:spcPct val="115000"/>
              </a:lnSpc>
              <a:spcBef>
                <a:spcPts val="1000"/>
              </a:spcBef>
              <a:spcAft>
                <a:spcPts val="1000"/>
              </a:spcAft>
              <a:buSzPts val="1400"/>
              <a:buFont typeface="Wix Madefor Text"/>
              <a:buChar char="●"/>
            </a:pPr>
            <a:r>
              <a:rPr lang="en">
                <a:latin typeface="Wix Madefor Text"/>
                <a:ea typeface="Wix Madefor Text"/>
                <a:cs typeface="Wix Madefor Text"/>
                <a:sym typeface="Wix Madefor Text"/>
              </a:rPr>
              <a:t>What’s one moment where you were frustrated or confused? How did you work through it?</a:t>
            </a:r>
            <a:endParaRPr>
              <a:latin typeface="Wix Madefor Text"/>
              <a:ea typeface="Wix Madefor Text"/>
              <a:cs typeface="Wix Madefor Text"/>
              <a:sym typeface="Wix Madefor Text"/>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372" name="Shape 372"/>
        <p:cNvGrpSpPr/>
        <p:nvPr/>
      </p:nvGrpSpPr>
      <p:grpSpPr>
        <a:xfrm>
          <a:off x="0" y="0"/>
          <a:ext cx="0" cy="0"/>
          <a:chOff x="0" y="0"/>
          <a:chExt cx="0" cy="0"/>
        </a:xfrm>
      </p:grpSpPr>
      <p:sp>
        <p:nvSpPr>
          <p:cNvPr id="373" name="Google Shape;373;p62"/>
          <p:cNvSpPr txBox="1"/>
          <p:nvPr>
            <p:ph type="title"/>
          </p:nvPr>
        </p:nvSpPr>
        <p:spPr>
          <a:xfrm>
            <a:off x="678316" y="100"/>
            <a:ext cx="39606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4800">
                <a:solidFill>
                  <a:srgbClr val="FFFFFF"/>
                </a:solidFill>
                <a:latin typeface="Wix Madefor Text"/>
                <a:ea typeface="Wix Madefor Text"/>
                <a:cs typeface="Wix Madefor Text"/>
                <a:sym typeface="Wix Madefor Text"/>
              </a:rPr>
              <a:t>The end!</a:t>
            </a:r>
            <a:endParaRPr b="1" sz="4800">
              <a:solidFill>
                <a:srgbClr val="FFFFFF"/>
              </a:solidFill>
              <a:latin typeface="Wix Madefor Text"/>
              <a:ea typeface="Wix Madefor Text"/>
              <a:cs typeface="Wix Madefor Text"/>
              <a:sym typeface="Wix Madefor Text"/>
            </a:endParaRPr>
          </a:p>
          <a:p>
            <a:pPr indent="0" lvl="0" marL="0" rtl="0" algn="l">
              <a:spcBef>
                <a:spcPts val="0"/>
              </a:spcBef>
              <a:spcAft>
                <a:spcPts val="0"/>
              </a:spcAft>
              <a:buNone/>
            </a:pPr>
            <a:r>
              <a:rPr lang="en" sz="2400">
                <a:solidFill>
                  <a:srgbClr val="FFFFFF"/>
                </a:solidFill>
                <a:latin typeface="Wix Madefor Text"/>
                <a:ea typeface="Wix Madefor Text"/>
                <a:cs typeface="Wix Madefor Text"/>
                <a:sym typeface="Wix Madefor Text"/>
              </a:rPr>
              <a:t>Any questions?</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377" name="Shape 377"/>
        <p:cNvGrpSpPr/>
        <p:nvPr/>
      </p:nvGrpSpPr>
      <p:grpSpPr>
        <a:xfrm>
          <a:off x="0" y="0"/>
          <a:ext cx="0" cy="0"/>
          <a:chOff x="0" y="0"/>
          <a:chExt cx="0" cy="0"/>
        </a:xfrm>
      </p:grpSpPr>
      <p:sp>
        <p:nvSpPr>
          <p:cNvPr id="378" name="Google Shape;378;p63"/>
          <p:cNvSpPr txBox="1"/>
          <p:nvPr/>
        </p:nvSpPr>
        <p:spPr>
          <a:xfrm>
            <a:off x="238800" y="4379800"/>
            <a:ext cx="4263300" cy="532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050">
                <a:solidFill>
                  <a:srgbClr val="FFFFFF"/>
                </a:solidFill>
              </a:rPr>
              <a:t>This presentation is provided for educational purposes only and in accordance with the Wix Tomorrow platform. © 2025 Wix.com, Inc.</a:t>
            </a:r>
            <a:endParaRPr sz="1050">
              <a:solidFill>
                <a:srgbClr val="FFFFFF"/>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97" name="Shape 97"/>
        <p:cNvGrpSpPr/>
        <p:nvPr/>
      </p:nvGrpSpPr>
      <p:grpSpPr>
        <a:xfrm>
          <a:off x="0" y="0"/>
          <a:ext cx="0" cy="0"/>
          <a:chOff x="0" y="0"/>
          <a:chExt cx="0" cy="0"/>
        </a:xfrm>
      </p:grpSpPr>
      <p:sp>
        <p:nvSpPr>
          <p:cNvPr id="98" name="Google Shape;98;p22"/>
          <p:cNvSpPr txBox="1"/>
          <p:nvPr>
            <p:ph type="title"/>
          </p:nvPr>
        </p:nvSpPr>
        <p:spPr>
          <a:xfrm>
            <a:off x="677100" y="0"/>
            <a:ext cx="63510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100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Explore (part 1)</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6C48EF"/>
        </a:solidFill>
      </p:bgPr>
    </p:bg>
    <p:spTree>
      <p:nvGrpSpPr>
        <p:cNvPr id="102" name="Shape 102"/>
        <p:cNvGrpSpPr/>
        <p:nvPr/>
      </p:nvGrpSpPr>
      <p:grpSpPr>
        <a:xfrm>
          <a:off x="0" y="0"/>
          <a:ext cx="0" cy="0"/>
          <a:chOff x="0" y="0"/>
          <a:chExt cx="0" cy="0"/>
        </a:xfrm>
      </p:grpSpPr>
      <p:sp>
        <p:nvSpPr>
          <p:cNvPr id="103" name="Google Shape;103;p23"/>
          <p:cNvSpPr txBox="1"/>
          <p:nvPr>
            <p:ph type="title"/>
          </p:nvPr>
        </p:nvSpPr>
        <p:spPr>
          <a:xfrm>
            <a:off x="677100" y="0"/>
            <a:ext cx="7371900" cy="5143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1000"/>
              </a:spcAft>
              <a:buClr>
                <a:schemeClr val="dk1"/>
              </a:buClr>
              <a:buSzPts val="1100"/>
              <a:buFont typeface="Arial"/>
              <a:buNone/>
            </a:pPr>
            <a:r>
              <a:rPr lang="en" sz="4800">
                <a:solidFill>
                  <a:srgbClr val="FFFFFF"/>
                </a:solidFill>
                <a:latin typeface="Wix Madefor Text"/>
                <a:ea typeface="Wix Madefor Text"/>
                <a:cs typeface="Wix Madefor Text"/>
                <a:sym typeface="Wix Madefor Text"/>
              </a:rPr>
              <a:t>Start with a game!</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6C48EF"/>
        </a:solidFill>
      </p:bgPr>
    </p:bg>
    <p:spTree>
      <p:nvGrpSpPr>
        <p:cNvPr id="107" name="Shape 107"/>
        <p:cNvGrpSpPr/>
        <p:nvPr/>
      </p:nvGrpSpPr>
      <p:grpSpPr>
        <a:xfrm>
          <a:off x="0" y="0"/>
          <a:ext cx="0" cy="0"/>
          <a:chOff x="0" y="0"/>
          <a:chExt cx="0" cy="0"/>
        </a:xfrm>
      </p:grpSpPr>
      <p:sp>
        <p:nvSpPr>
          <p:cNvPr id="108" name="Google Shape;108;p24"/>
          <p:cNvSpPr txBox="1"/>
          <p:nvPr>
            <p:ph type="title"/>
          </p:nvPr>
        </p:nvSpPr>
        <p:spPr>
          <a:xfrm>
            <a:off x="677100" y="0"/>
            <a:ext cx="7371900" cy="5143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1000"/>
              </a:spcAft>
              <a:buClr>
                <a:schemeClr val="dk1"/>
              </a:buClr>
              <a:buSzPts val="1100"/>
              <a:buFont typeface="Arial"/>
              <a:buNone/>
            </a:pPr>
            <a:r>
              <a:rPr lang="en" sz="4800">
                <a:solidFill>
                  <a:srgbClr val="FFFFFF"/>
                </a:solidFill>
                <a:latin typeface="Wix Madefor Text"/>
                <a:ea typeface="Wix Madefor Text"/>
                <a:cs typeface="Wix Madefor Text"/>
                <a:sym typeface="Wix Madefor Text"/>
              </a:rPr>
              <a:t>Boolean Data Types</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12" name="Shape 112"/>
        <p:cNvGrpSpPr/>
        <p:nvPr/>
      </p:nvGrpSpPr>
      <p:grpSpPr>
        <a:xfrm>
          <a:off x="0" y="0"/>
          <a:ext cx="0" cy="0"/>
          <a:chOff x="0" y="0"/>
          <a:chExt cx="0" cy="0"/>
        </a:xfrm>
      </p:grpSpPr>
      <p:sp>
        <p:nvSpPr>
          <p:cNvPr id="113" name="Google Shape;113;p25"/>
          <p:cNvSpPr txBox="1"/>
          <p:nvPr>
            <p:ph type="title"/>
          </p:nvPr>
        </p:nvSpPr>
        <p:spPr>
          <a:xfrm>
            <a:off x="633752" y="980925"/>
            <a:ext cx="44727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What are Booleans?</a:t>
            </a:r>
            <a:endParaRPr b="1" sz="3200">
              <a:latin typeface="Wix Madefor Text"/>
              <a:ea typeface="Wix Madefor Text"/>
              <a:cs typeface="Wix Madefor Text"/>
              <a:sym typeface="Wix Madefor Text"/>
            </a:endParaRPr>
          </a:p>
        </p:txBody>
      </p:sp>
      <p:sp>
        <p:nvSpPr>
          <p:cNvPr id="114" name="Google Shape;114;p25"/>
          <p:cNvSpPr txBox="1"/>
          <p:nvPr/>
        </p:nvSpPr>
        <p:spPr>
          <a:xfrm>
            <a:off x="636675" y="1755475"/>
            <a:ext cx="4659900" cy="26634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sz="1800">
                <a:latin typeface="Wix Madefor Text"/>
                <a:ea typeface="Wix Madefor Text"/>
                <a:cs typeface="Wix Madefor Text"/>
                <a:sym typeface="Wix Madefor Text"/>
              </a:rPr>
              <a:t>Booleans (what a great word!) are yes/no questions that we ask the computer to evaluate. </a:t>
            </a:r>
            <a:endParaRPr sz="1800">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rPr lang="en" sz="1800">
                <a:latin typeface="Wix Madefor Text"/>
                <a:ea typeface="Wix Madefor Text"/>
                <a:cs typeface="Wix Madefor Text"/>
                <a:sym typeface="Wix Madefor Text"/>
              </a:rPr>
              <a:t>Booleans can get one of two values: </a:t>
            </a:r>
            <a:r>
              <a:rPr b="1" lang="en" sz="1800">
                <a:latin typeface="Wix Madefor Text"/>
                <a:ea typeface="Wix Madefor Text"/>
                <a:cs typeface="Wix Madefor Text"/>
                <a:sym typeface="Wix Madefor Text"/>
              </a:rPr>
              <a:t>true</a:t>
            </a:r>
            <a:r>
              <a:rPr lang="en" sz="1800">
                <a:latin typeface="Wix Madefor Text"/>
                <a:ea typeface="Wix Madefor Text"/>
                <a:cs typeface="Wix Madefor Text"/>
                <a:sym typeface="Wix Madefor Text"/>
              </a:rPr>
              <a:t> (yes) or </a:t>
            </a:r>
            <a:r>
              <a:rPr b="1" lang="en" sz="1800">
                <a:latin typeface="Wix Madefor Text"/>
                <a:ea typeface="Wix Madefor Text"/>
                <a:cs typeface="Wix Madefor Text"/>
                <a:sym typeface="Wix Madefor Text"/>
              </a:rPr>
              <a:t>false</a:t>
            </a:r>
            <a:r>
              <a:rPr lang="en" sz="1800">
                <a:latin typeface="Wix Madefor Text"/>
                <a:ea typeface="Wix Madefor Text"/>
                <a:cs typeface="Wix Madefor Text"/>
                <a:sym typeface="Wix Madefor Text"/>
              </a:rPr>
              <a:t> (no). </a:t>
            </a:r>
            <a:endParaRPr sz="1800">
              <a:latin typeface="Wix Madefor Text"/>
              <a:ea typeface="Wix Madefor Text"/>
              <a:cs typeface="Wix Madefor Text"/>
              <a:sym typeface="Wix Madefor Text"/>
            </a:endParaRPr>
          </a:p>
        </p:txBody>
      </p:sp>
      <p:pic>
        <p:nvPicPr>
          <p:cNvPr id="115" name="Google Shape;115;p25"/>
          <p:cNvPicPr preferRelativeResize="0"/>
          <p:nvPr/>
        </p:nvPicPr>
        <p:blipFill rotWithShape="1">
          <a:blip r:embed="rId3">
            <a:alphaModFix/>
          </a:blip>
          <a:srcRect b="0" l="34335" r="28270" t="0"/>
          <a:stretch/>
        </p:blipFill>
        <p:spPr>
          <a:xfrm>
            <a:off x="5683375" y="0"/>
            <a:ext cx="2885852" cy="514350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6C48EF"/>
        </a:solidFill>
      </p:bgPr>
    </p:bg>
    <p:spTree>
      <p:nvGrpSpPr>
        <p:cNvPr id="119" name="Shape 119"/>
        <p:cNvGrpSpPr/>
        <p:nvPr/>
      </p:nvGrpSpPr>
      <p:grpSpPr>
        <a:xfrm>
          <a:off x="0" y="0"/>
          <a:ext cx="0" cy="0"/>
          <a:chOff x="0" y="0"/>
          <a:chExt cx="0" cy="0"/>
        </a:xfrm>
      </p:grpSpPr>
      <p:sp>
        <p:nvSpPr>
          <p:cNvPr id="120" name="Google Shape;120;p26"/>
          <p:cNvSpPr txBox="1"/>
          <p:nvPr>
            <p:ph type="title"/>
          </p:nvPr>
        </p:nvSpPr>
        <p:spPr>
          <a:xfrm>
            <a:off x="677100" y="0"/>
            <a:ext cx="7371900" cy="5143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1000"/>
              </a:spcAft>
              <a:buClr>
                <a:schemeClr val="dk1"/>
              </a:buClr>
              <a:buSzPts val="1100"/>
              <a:buFont typeface="Arial"/>
              <a:buNone/>
            </a:pPr>
            <a:r>
              <a:rPr lang="en" sz="4800">
                <a:solidFill>
                  <a:srgbClr val="FFFFFF"/>
                </a:solidFill>
                <a:latin typeface="Wix Madefor Text"/>
                <a:ea typeface="Wix Madefor Text"/>
                <a:cs typeface="Wix Madefor Text"/>
                <a:sym typeface="Wix Madefor Text"/>
              </a:rPr>
              <a:t>Conditionals</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11418C"/>
      </a:dk1>
      <a:lt1>
        <a:srgbClr val="FFFFFF"/>
      </a:lt1>
      <a:dk2>
        <a:srgbClr val="1F77FF"/>
      </a:dk2>
      <a:lt2>
        <a:srgbClr val="C7EFDB"/>
      </a:lt2>
      <a:accent1>
        <a:srgbClr val="1F77FF"/>
      </a:accent1>
      <a:accent2>
        <a:srgbClr val="11418C"/>
      </a:accent2>
      <a:accent3>
        <a:srgbClr val="FFFFFF"/>
      </a:accent3>
      <a:accent4>
        <a:srgbClr val="1F77FF"/>
      </a:accent4>
      <a:accent5>
        <a:srgbClr val="11418C"/>
      </a:accent5>
      <a:accent6>
        <a:srgbClr val="C7EFDB"/>
      </a:accent6>
      <a:hlink>
        <a:srgbClr val="1F77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Simple Light">
  <a:themeElements>
    <a:clrScheme name="Simple Light">
      <a:dk1>
        <a:srgbClr val="11418C"/>
      </a:dk1>
      <a:lt1>
        <a:srgbClr val="FFFFFF"/>
      </a:lt1>
      <a:dk2>
        <a:srgbClr val="1F77FF"/>
      </a:dk2>
      <a:lt2>
        <a:srgbClr val="C7EFDB"/>
      </a:lt2>
      <a:accent1>
        <a:srgbClr val="1F77FF"/>
      </a:accent1>
      <a:accent2>
        <a:srgbClr val="11418C"/>
      </a:accent2>
      <a:accent3>
        <a:srgbClr val="FFFFFF"/>
      </a:accent3>
      <a:accent4>
        <a:srgbClr val="1F77FF"/>
      </a:accent4>
      <a:accent5>
        <a:srgbClr val="11418C"/>
      </a:accent5>
      <a:accent6>
        <a:srgbClr val="C7EFDB"/>
      </a:accent6>
      <a:hlink>
        <a:srgbClr val="1F77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