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4" r:id="rId4"/>
    <p:sldMasterId id="2147483665" r:id="rId5"/>
    <p:sldMasterId id="2147483666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</p:sldIdLst>
  <p:sldSz cy="5143500" cx="9144000"/>
  <p:notesSz cx="6858000" cy="9144000"/>
  <p:embeddedFontLst>
    <p:embeddedFont>
      <p:font typeface="Helvetica Neue"/>
      <p:regular r:id="rId47"/>
      <p:bold r:id="rId48"/>
      <p:italic r:id="rId49"/>
      <p:boldItalic r:id="rId50"/>
    </p:embeddedFont>
    <p:embeddedFont>
      <p:font typeface="Wix Madefor Text"/>
      <p:regular r:id="rId51"/>
      <p:bold r:id="rId52"/>
      <p:italic r:id="rId53"/>
      <p:boldItalic r:id="rId5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48" Type="http://schemas.openxmlformats.org/officeDocument/2006/relationships/font" Target="fonts/HelveticaNeue-bold.fntdata"/><Relationship Id="rId47" Type="http://schemas.openxmlformats.org/officeDocument/2006/relationships/font" Target="fonts/HelveticaNeue-regular.fntdata"/><Relationship Id="rId49" Type="http://schemas.openxmlformats.org/officeDocument/2006/relationships/font" Target="fonts/HelveticaNeue-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font" Target="fonts/WixMadeforText-regular.fntdata"/><Relationship Id="rId50" Type="http://schemas.openxmlformats.org/officeDocument/2006/relationships/font" Target="fonts/HelveticaNeue-boldItalic.fntdata"/><Relationship Id="rId53" Type="http://schemas.openxmlformats.org/officeDocument/2006/relationships/font" Target="fonts/WixMadeforText-italic.fntdata"/><Relationship Id="rId52" Type="http://schemas.openxmlformats.org/officeDocument/2006/relationships/font" Target="fonts/WixMadeforText-bold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54" Type="http://schemas.openxmlformats.org/officeDocument/2006/relationships/font" Target="fonts/WixMadeforText-boldItalic.fntdata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a945c11411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a945c11411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e13b3b5571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e13b3b5571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11418C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e13b3b5571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e13b3b5571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11418C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e13b3b5571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e13b3b5571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11418C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e13b3b5571_0_1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e13b3b5571_0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11418C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e13b3b5571_0_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e13b3b5571_0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11418C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e13b3b5571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e13b3b5571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11418C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e13b3b5571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e13b3b5571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e13b3b5571_0_1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e13b3b5571_0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e13b3b5571_0_1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e13b3b5571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e13b3b5571_0_2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e13b3b5571_0_2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a93403c159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a93403c159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e13b3b5571_0_2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e13b3b5571_0_2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e13b3b5571_0_2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e13b3b5571_0_2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e13b3b5571_0_2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e13b3b5571_0_2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e13b3b5571_0_2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e13b3b5571_0_2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11418C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e13b3b5571_0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e13b3b5571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11418C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e13b3b5571_0_2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e13b3b5571_0_2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e13b3b5571_0_2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e13b3b5571_0_2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e13b3b5571_0_2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e13b3b5571_0_2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e13b3b5571_0_2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e13b3b5571_0_2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e13b3b5571_0_2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e13b3b5571_0_2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e13b3b5571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e13b3b5571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e13b3b5571_0_3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e13b3b5571_0_3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11418C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e13b3b5571_0_4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e13b3b5571_0_4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11418C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e13b3b5571_0_3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e13b3b5571_0_3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e13b3b5571_0_4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e13b3b5571_0_4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11418C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a93403c159_0_4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a93403c159_0_4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e13b3b5571_0_4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e13b3b5571_0_4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a93403c159_0_4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a93403c159_0_4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a93403c159_0_5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Google Shape;360;ga93403c159_0_5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e13b3b5571_0_4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e13b3b5571_0_4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e13b3b5571_0_4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Google Shape;371;ge13b3b5571_0_4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a93403c159_0_2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a93403c159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a93403c159_0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a93403c159_0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a93403c159_0_3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a93403c159_0_3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e13b3b5571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e13b3b5571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e13b3b5571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e13b3b5571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11418C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e13b3b5571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e13b3b5571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11418C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Google Shape;54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5" name="Google Shape;55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02: $w and Custom Interactions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6" name="Google Shape;56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Google Shape;58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9" name="Google Shape;59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02: $w and Custom Interactions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0" name="Google Shape;6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Google Shape;64;p17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5" name="Google Shape;65;p17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02: $w and Custom Interactions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6" name="Google Shape;66;p17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Google Shape;68;p18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9" name="Google Shape;69;p18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02: $w and Custom Interactions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70" name="Google Shape;70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 Blank">
  <p:cSld name="CUSTOM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4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Google Shape;51;p13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2" name="Google Shape;52;p13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02: $w and Custom Interactions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png"/><Relationship Id="rId4" Type="http://schemas.openxmlformats.org/officeDocument/2006/relationships/image" Target="../media/image3.png"/><Relationship Id="rId5" Type="http://schemas.openxmlformats.org/officeDocument/2006/relationships/image" Target="../media/image9.png"/><Relationship Id="rId6" Type="http://schemas.openxmlformats.org/officeDocument/2006/relationships/image" Target="../media/image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.png"/><Relationship Id="rId4" Type="http://schemas.openxmlformats.org/officeDocument/2006/relationships/image" Target="../media/image11.png"/><Relationship Id="rId5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8.png"/><Relationship Id="rId4" Type="http://schemas.openxmlformats.org/officeDocument/2006/relationships/image" Target="../media/image3.png"/><Relationship Id="rId5" Type="http://schemas.openxmlformats.org/officeDocument/2006/relationships/image" Target="../media/image9.png"/><Relationship Id="rId6" Type="http://schemas.openxmlformats.org/officeDocument/2006/relationships/image" Target="../media/image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6.gif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6.gif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4.gif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0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20"/>
          <p:cNvSpPr txBox="1"/>
          <p:nvPr>
            <p:ph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02</a:t>
            </a:r>
            <a:endParaRPr b="1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$w and Custom Interactions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8" name="Google Shape;78;p20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9" name="Google Shape;79;p20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Web Development</a:t>
              </a:r>
              <a:endParaRPr b="1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80" name="Google Shape;80;p20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81" name="Google Shape;81;p20"/>
          <p:cNvPicPr preferRelativeResize="0"/>
          <p:nvPr/>
        </p:nvPicPr>
        <p:blipFill rotWithShape="1">
          <a:blip r:embed="rId3">
            <a:alphaModFix/>
          </a:blip>
          <a:srcRect b="9033" l="0" r="0" t="0"/>
          <a:stretch/>
        </p:blipFill>
        <p:spPr>
          <a:xfrm>
            <a:off x="5510089" y="100"/>
            <a:ext cx="305901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9"/>
          <p:cNvSpPr/>
          <p:nvPr/>
        </p:nvSpPr>
        <p:spPr>
          <a:xfrm>
            <a:off x="-9875" y="-29625"/>
            <a:ext cx="4136400" cy="51732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29"/>
          <p:cNvSpPr txBox="1"/>
          <p:nvPr>
            <p:ph type="title"/>
          </p:nvPr>
        </p:nvSpPr>
        <p:spPr>
          <a:xfrm>
            <a:off x="4572000" y="1283700"/>
            <a:ext cx="3598500" cy="25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2E3133"/>
                </a:solidFill>
                <a:highlight>
                  <a:srgbClr val="00FF00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When I click on the light-switch</a:t>
            </a: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, the </a:t>
            </a:r>
            <a:r>
              <a:rPr lang="en" sz="3200">
                <a:solidFill>
                  <a:srgbClr val="2E3133"/>
                </a:solidFill>
                <a:highlight>
                  <a:srgbClr val="FFFF00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lightbulb</a:t>
            </a: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should turn on</a:t>
            </a:r>
            <a:endParaRPr sz="3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💡</a:t>
            </a:r>
            <a:endParaRPr sz="3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41" name="Google Shape;141;p29"/>
          <p:cNvSpPr txBox="1"/>
          <p:nvPr/>
        </p:nvSpPr>
        <p:spPr>
          <a:xfrm>
            <a:off x="429325" y="1594125"/>
            <a:ext cx="32580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00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elements should it happen to? 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FF00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When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should it happen?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" sz="2000">
                <a:solidFill>
                  <a:srgbClr val="00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should it happen?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42" name="Google Shape;142;p29"/>
          <p:cNvSpPr txBox="1"/>
          <p:nvPr/>
        </p:nvSpPr>
        <p:spPr>
          <a:xfrm>
            <a:off x="429325" y="107507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Example 1:</a:t>
            </a:r>
            <a:endParaRPr b="1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0"/>
          <p:cNvSpPr/>
          <p:nvPr/>
        </p:nvSpPr>
        <p:spPr>
          <a:xfrm>
            <a:off x="-9875" y="-29625"/>
            <a:ext cx="4136400" cy="51732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30"/>
          <p:cNvSpPr txBox="1"/>
          <p:nvPr>
            <p:ph type="title"/>
          </p:nvPr>
        </p:nvSpPr>
        <p:spPr>
          <a:xfrm>
            <a:off x="4572000" y="1283700"/>
            <a:ext cx="3598500" cy="25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2E3133"/>
                </a:solidFill>
                <a:highlight>
                  <a:srgbClr val="00FF00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When I click on the light-switch</a:t>
            </a: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, the </a:t>
            </a:r>
            <a:r>
              <a:rPr lang="en" sz="3200">
                <a:solidFill>
                  <a:srgbClr val="2E3133"/>
                </a:solidFill>
                <a:highlight>
                  <a:srgbClr val="FFFF00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lightbulb</a:t>
            </a: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should </a:t>
            </a:r>
            <a:r>
              <a:rPr lang="en" sz="3200">
                <a:solidFill>
                  <a:srgbClr val="2E3133"/>
                </a:solidFill>
                <a:highlight>
                  <a:srgbClr val="00FFFF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turn on</a:t>
            </a:r>
            <a:endParaRPr sz="3200">
              <a:solidFill>
                <a:srgbClr val="2E3133"/>
              </a:solidFill>
              <a:highlight>
                <a:srgbClr val="00FFFF"/>
              </a:highlight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💡</a:t>
            </a:r>
            <a:endParaRPr sz="3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49" name="Google Shape;149;p30"/>
          <p:cNvSpPr txBox="1"/>
          <p:nvPr/>
        </p:nvSpPr>
        <p:spPr>
          <a:xfrm>
            <a:off x="429325" y="1594125"/>
            <a:ext cx="32580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00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elements should it happen to? 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FF00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When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should it happen?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" sz="2000">
                <a:solidFill>
                  <a:srgbClr val="00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should it happen?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0" name="Google Shape;150;p30"/>
          <p:cNvSpPr txBox="1"/>
          <p:nvPr/>
        </p:nvSpPr>
        <p:spPr>
          <a:xfrm>
            <a:off x="429325" y="107507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Example 1:</a:t>
            </a:r>
            <a:endParaRPr b="1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1"/>
          <p:cNvSpPr/>
          <p:nvPr/>
        </p:nvSpPr>
        <p:spPr>
          <a:xfrm>
            <a:off x="-9875" y="-29625"/>
            <a:ext cx="4136400" cy="51732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31"/>
          <p:cNvSpPr txBox="1"/>
          <p:nvPr>
            <p:ph type="title"/>
          </p:nvPr>
        </p:nvSpPr>
        <p:spPr>
          <a:xfrm>
            <a:off x="4572000" y="1283700"/>
            <a:ext cx="3598500" cy="25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parent needs to pick up the baby when she cries.</a:t>
            </a:r>
            <a:endParaRPr sz="3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👶🏽</a:t>
            </a:r>
            <a:endParaRPr sz="3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7" name="Google Shape;157;p31"/>
          <p:cNvSpPr txBox="1"/>
          <p:nvPr/>
        </p:nvSpPr>
        <p:spPr>
          <a:xfrm>
            <a:off x="429325" y="1594125"/>
            <a:ext cx="32580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00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elements should it happen to? 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FF00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When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should it happen?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" sz="2000">
                <a:solidFill>
                  <a:srgbClr val="00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should it happen?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8" name="Google Shape;158;p31"/>
          <p:cNvSpPr txBox="1"/>
          <p:nvPr/>
        </p:nvSpPr>
        <p:spPr>
          <a:xfrm>
            <a:off x="429325" y="107507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Example 2:</a:t>
            </a:r>
            <a:endParaRPr b="1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2"/>
          <p:cNvSpPr/>
          <p:nvPr/>
        </p:nvSpPr>
        <p:spPr>
          <a:xfrm>
            <a:off x="-9875" y="-29625"/>
            <a:ext cx="4136400" cy="51732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32"/>
          <p:cNvSpPr txBox="1"/>
          <p:nvPr>
            <p:ph type="title"/>
          </p:nvPr>
        </p:nvSpPr>
        <p:spPr>
          <a:xfrm>
            <a:off x="4572000" y="1283700"/>
            <a:ext cx="3598500" cy="25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2E3133"/>
                </a:solidFill>
                <a:highlight>
                  <a:srgbClr val="FFFF00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The parent</a:t>
            </a: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needs to </a:t>
            </a:r>
            <a:r>
              <a:rPr lang="en" sz="3200">
                <a:solidFill>
                  <a:srgbClr val="2E3133"/>
                </a:solidFill>
                <a:highlight>
                  <a:srgbClr val="00FFFF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pick up the baby</a:t>
            </a: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3200">
                <a:solidFill>
                  <a:srgbClr val="2E3133"/>
                </a:solidFill>
                <a:highlight>
                  <a:srgbClr val="00FF00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when she cries</a:t>
            </a: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.</a:t>
            </a:r>
            <a:endParaRPr sz="3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👶🏽</a:t>
            </a:r>
            <a:endParaRPr sz="3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5" name="Google Shape;165;p32"/>
          <p:cNvSpPr txBox="1"/>
          <p:nvPr/>
        </p:nvSpPr>
        <p:spPr>
          <a:xfrm>
            <a:off x="429325" y="1594125"/>
            <a:ext cx="32580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00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elements should it happen to? 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FF00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When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should it happen?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" sz="2000">
                <a:solidFill>
                  <a:srgbClr val="00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should it happen?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6" name="Google Shape;166;p32"/>
          <p:cNvSpPr txBox="1"/>
          <p:nvPr/>
        </p:nvSpPr>
        <p:spPr>
          <a:xfrm>
            <a:off x="429325" y="107507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Example 2:</a:t>
            </a:r>
            <a:endParaRPr b="1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3"/>
          <p:cNvSpPr/>
          <p:nvPr/>
        </p:nvSpPr>
        <p:spPr>
          <a:xfrm>
            <a:off x="-9875" y="-29625"/>
            <a:ext cx="4136400" cy="51732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33"/>
          <p:cNvSpPr txBox="1"/>
          <p:nvPr>
            <p:ph type="title"/>
          </p:nvPr>
        </p:nvSpPr>
        <p:spPr>
          <a:xfrm>
            <a:off x="4572000" y="1283700"/>
            <a:ext cx="3598500" cy="25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I want the image to show up when the button is clicked.</a:t>
            </a:r>
            <a:endParaRPr sz="3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73" name="Google Shape;173;p33"/>
          <p:cNvSpPr txBox="1"/>
          <p:nvPr/>
        </p:nvSpPr>
        <p:spPr>
          <a:xfrm>
            <a:off x="429325" y="1594125"/>
            <a:ext cx="32580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00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elements should it happen to? 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FF00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When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should it happen?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" sz="2000">
                <a:solidFill>
                  <a:srgbClr val="00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should it happen?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74" name="Google Shape;174;p33"/>
          <p:cNvSpPr txBox="1"/>
          <p:nvPr/>
        </p:nvSpPr>
        <p:spPr>
          <a:xfrm>
            <a:off x="429325" y="107507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Example 3:</a:t>
            </a:r>
            <a:endParaRPr b="1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75" name="Google Shape;17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86140" y="3733050"/>
            <a:ext cx="1570225" cy="626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4"/>
          <p:cNvSpPr/>
          <p:nvPr/>
        </p:nvSpPr>
        <p:spPr>
          <a:xfrm>
            <a:off x="-9875" y="-29625"/>
            <a:ext cx="4136400" cy="51732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34"/>
          <p:cNvSpPr txBox="1"/>
          <p:nvPr>
            <p:ph type="title"/>
          </p:nvPr>
        </p:nvSpPr>
        <p:spPr>
          <a:xfrm>
            <a:off x="4572000" y="1283700"/>
            <a:ext cx="3598500" cy="25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I want </a:t>
            </a:r>
            <a:r>
              <a:rPr lang="en" sz="3200">
                <a:solidFill>
                  <a:srgbClr val="2E3133"/>
                </a:solidFill>
                <a:highlight>
                  <a:srgbClr val="FFFF00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the image </a:t>
            </a: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to </a:t>
            </a:r>
            <a:r>
              <a:rPr lang="en" sz="3200">
                <a:solidFill>
                  <a:srgbClr val="2E3133"/>
                </a:solidFill>
                <a:highlight>
                  <a:srgbClr val="00FFFF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show up</a:t>
            </a: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3200">
                <a:solidFill>
                  <a:srgbClr val="2E3133"/>
                </a:solidFill>
                <a:highlight>
                  <a:srgbClr val="00FF00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when the button is clicked</a:t>
            </a: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.</a:t>
            </a:r>
            <a:endParaRPr sz="3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82" name="Google Shape;182;p34"/>
          <p:cNvSpPr txBox="1"/>
          <p:nvPr/>
        </p:nvSpPr>
        <p:spPr>
          <a:xfrm>
            <a:off x="429325" y="1594125"/>
            <a:ext cx="32580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00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elements should it happen to? 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FF00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When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should it happen?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" sz="2000">
                <a:solidFill>
                  <a:srgbClr val="00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should it happen?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83" name="Google Shape;183;p34"/>
          <p:cNvSpPr txBox="1"/>
          <p:nvPr/>
        </p:nvSpPr>
        <p:spPr>
          <a:xfrm>
            <a:off x="429325" y="107507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Example 3:</a:t>
            </a:r>
            <a:endParaRPr b="1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84" name="Google Shape;184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86140" y="3733050"/>
            <a:ext cx="1570225" cy="626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5"/>
          <p:cNvSpPr txBox="1"/>
          <p:nvPr>
            <p:ph type="title"/>
          </p:nvPr>
        </p:nvSpPr>
        <p:spPr>
          <a:xfrm>
            <a:off x="633752" y="9809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Rubber Ducking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90" name="Google Shape;190;p35"/>
          <p:cNvSpPr txBox="1"/>
          <p:nvPr/>
        </p:nvSpPr>
        <p:spPr>
          <a:xfrm>
            <a:off x="636675" y="1755475"/>
            <a:ext cx="46599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What kind of Rubber Ducking example can you think of for a website? Turn to a partner to share your examples.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91" name="Google Shape;191;p35"/>
          <p:cNvPicPr preferRelativeResize="0"/>
          <p:nvPr/>
        </p:nvPicPr>
        <p:blipFill rotWithShape="1">
          <a:blip r:embed="rId3">
            <a:alphaModFix/>
          </a:blip>
          <a:srcRect b="0" l="13882" r="13889" t="0"/>
          <a:stretch/>
        </p:blipFill>
        <p:spPr>
          <a:xfrm>
            <a:off x="5745725" y="0"/>
            <a:ext cx="282157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C48EF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6"/>
          <p:cNvSpPr txBox="1"/>
          <p:nvPr>
            <p:ph type="title"/>
          </p:nvPr>
        </p:nvSpPr>
        <p:spPr>
          <a:xfrm>
            <a:off x="677100" y="0"/>
            <a:ext cx="47214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Coding Basics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7"/>
          <p:cNvSpPr txBox="1"/>
          <p:nvPr/>
        </p:nvSpPr>
        <p:spPr>
          <a:xfrm>
            <a:off x="665225" y="1273675"/>
            <a:ext cx="3468000" cy="26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11418C"/>
                </a:solidFill>
                <a:highlight>
                  <a:srgbClr val="FFFF00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What</a:t>
            </a:r>
            <a:r>
              <a:rPr b="1" lang="en" sz="3200">
                <a:solidFill>
                  <a:srgbClr val="11418C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Elements?</a:t>
            </a:r>
            <a:endParaRPr b="1" sz="3200">
              <a:solidFill>
                <a:srgbClr val="11418C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11418C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$w</a:t>
            </a:r>
            <a:endParaRPr b="1" sz="3200">
              <a:solidFill>
                <a:srgbClr val="11418C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11418C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 sz="1800">
                <a:solidFill>
                  <a:srgbClr val="11418C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Wix-specific way of selecting Editor elements in the IDE. </a:t>
            </a:r>
            <a:endParaRPr b="1" sz="1800">
              <a:solidFill>
                <a:srgbClr val="11418C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02" name="Google Shape;202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0549" y="440599"/>
            <a:ext cx="3703149" cy="108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37"/>
          <p:cNvPicPr preferRelativeResize="0"/>
          <p:nvPr/>
        </p:nvPicPr>
        <p:blipFill rotWithShape="1">
          <a:blip r:embed="rId4">
            <a:alphaModFix/>
          </a:blip>
          <a:srcRect b="0" l="0" r="0" t="2133"/>
          <a:stretch/>
        </p:blipFill>
        <p:spPr>
          <a:xfrm>
            <a:off x="5079188" y="1569125"/>
            <a:ext cx="2930800" cy="20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13888" y="3129125"/>
            <a:ext cx="1467993" cy="968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72008" y="3412550"/>
            <a:ext cx="1621725" cy="141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8"/>
          <p:cNvSpPr txBox="1"/>
          <p:nvPr/>
        </p:nvSpPr>
        <p:spPr>
          <a:xfrm>
            <a:off x="0" y="3175750"/>
            <a:ext cx="8549400" cy="196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3429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29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“#image1”</a:t>
            </a:r>
            <a:r>
              <a:rPr lang="en" sz="2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).src = </a:t>
            </a:r>
            <a:r>
              <a:rPr lang="en" sz="29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“www...”</a:t>
            </a:r>
            <a:endParaRPr sz="2900">
              <a:solidFill>
                <a:srgbClr val="D0427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3429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29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“#______”</a:t>
            </a:r>
            <a:r>
              <a:rPr lang="en" sz="2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</a:t>
            </a:r>
            <a:endParaRPr sz="2900">
              <a:solidFill>
                <a:srgbClr val="D0427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211" name="Google Shape;211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61200" y="3175826"/>
            <a:ext cx="1588200" cy="19678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2" name="Google Shape;212;p38"/>
          <p:cNvCxnSpPr>
            <a:stCxn id="213" idx="2"/>
            <a:endCxn id="211" idx="0"/>
          </p:cNvCxnSpPr>
          <p:nvPr/>
        </p:nvCxnSpPr>
        <p:spPr>
          <a:xfrm>
            <a:off x="7159725" y="2731475"/>
            <a:ext cx="595500" cy="444300"/>
          </a:xfrm>
          <a:prstGeom prst="straightConnector1">
            <a:avLst/>
          </a:prstGeom>
          <a:noFill/>
          <a:ln cap="flat" cmpd="sng" w="28575">
            <a:solidFill>
              <a:srgbClr val="11418C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214" name="Google Shape;214;p38"/>
          <p:cNvPicPr preferRelativeResize="0"/>
          <p:nvPr/>
        </p:nvPicPr>
        <p:blipFill rotWithShape="1">
          <a:blip r:embed="rId4">
            <a:alphaModFix/>
          </a:blip>
          <a:srcRect b="96125" l="4265" r="79672" t="0"/>
          <a:stretch/>
        </p:blipFill>
        <p:spPr>
          <a:xfrm>
            <a:off x="774000" y="136764"/>
            <a:ext cx="1342650" cy="210550"/>
          </a:xfrm>
          <a:prstGeom prst="rect">
            <a:avLst/>
          </a:prstGeom>
          <a:noFill/>
          <a:ln cap="flat" cmpd="sng" w="28575">
            <a:solidFill>
              <a:srgbClr val="11418C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13" name="Google Shape;213;p38"/>
          <p:cNvPicPr preferRelativeResize="0"/>
          <p:nvPr/>
        </p:nvPicPr>
        <p:blipFill rotWithShape="1">
          <a:blip r:embed="rId3">
            <a:alphaModFix/>
          </a:blip>
          <a:srcRect b="89300" l="0" r="28351" t="0"/>
          <a:stretch/>
        </p:blipFill>
        <p:spPr>
          <a:xfrm>
            <a:off x="6296525" y="2412025"/>
            <a:ext cx="1726400" cy="319450"/>
          </a:xfrm>
          <a:prstGeom prst="rect">
            <a:avLst/>
          </a:prstGeom>
          <a:noFill/>
          <a:ln cap="flat" cmpd="sng" w="28575">
            <a:solidFill>
              <a:srgbClr val="11418C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15" name="Google Shape;215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16550" y="59104"/>
            <a:ext cx="3042226" cy="30321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6" name="Google Shape;216;p38"/>
          <p:cNvCxnSpPr>
            <a:stCxn id="214" idx="3"/>
          </p:cNvCxnSpPr>
          <p:nvPr/>
        </p:nvCxnSpPr>
        <p:spPr>
          <a:xfrm>
            <a:off x="2116650" y="242039"/>
            <a:ext cx="506400" cy="8400"/>
          </a:xfrm>
          <a:prstGeom prst="straightConnector1">
            <a:avLst/>
          </a:prstGeom>
          <a:noFill/>
          <a:ln cap="flat" cmpd="sng" w="28575">
            <a:solidFill>
              <a:srgbClr val="11418C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1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7" name="Google Shape;87;p21"/>
          <p:cNvSpPr txBox="1"/>
          <p:nvPr/>
        </p:nvSpPr>
        <p:spPr>
          <a:xfrm>
            <a:off x="673650" y="1421900"/>
            <a:ext cx="60594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Rubber Ducking: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When in doubt, talk it out!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Coding with Velo is all about identifying and coding the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what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,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when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, and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how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Using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 $w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to choose elements and code them to show and hide.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Event Handlers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respond to a specific “event” our visitors create, like a click, hover, scroll, etc.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In coding, we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reuse the same code patterns in similar cases.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A pattern can include many symbols (such as (), {}, =, &lt;, &gt;), and each has a role in defining what the pattern can do (but we don’t need to know all of this info in order to code).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9"/>
          <p:cNvSpPr txBox="1"/>
          <p:nvPr>
            <p:ph type="title"/>
          </p:nvPr>
        </p:nvSpPr>
        <p:spPr>
          <a:xfrm>
            <a:off x="670752" y="583925"/>
            <a:ext cx="4395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Practice $w </a:t>
            </a:r>
            <a:endParaRPr b="1" sz="3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22" name="Google Shape;22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2900" y="146183"/>
            <a:ext cx="2930800" cy="860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39"/>
          <p:cNvPicPr preferRelativeResize="0"/>
          <p:nvPr/>
        </p:nvPicPr>
        <p:blipFill rotWithShape="1">
          <a:blip r:embed="rId4">
            <a:alphaModFix/>
          </a:blip>
          <a:srcRect b="0" l="0" r="0" t="2133"/>
          <a:stretch/>
        </p:blipFill>
        <p:spPr>
          <a:xfrm>
            <a:off x="5422900" y="1193712"/>
            <a:ext cx="2930800" cy="20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62300" y="3385525"/>
            <a:ext cx="1304477" cy="86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22900" y="3385525"/>
            <a:ext cx="1468000" cy="1279807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9"/>
          <p:cNvSpPr txBox="1"/>
          <p:nvPr/>
        </p:nvSpPr>
        <p:spPr>
          <a:xfrm>
            <a:off x="0" y="1348825"/>
            <a:ext cx="5251500" cy="3795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29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“#     ”</a:t>
            </a:r>
            <a:r>
              <a:rPr lang="en" sz="2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</a:t>
            </a:r>
            <a:endParaRPr sz="2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29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“#text1”</a:t>
            </a:r>
            <a:r>
              <a:rPr lang="en" sz="2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</a:t>
            </a:r>
            <a:endParaRPr sz="2900">
              <a:solidFill>
                <a:srgbClr val="D0427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29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“#image2”</a:t>
            </a:r>
            <a:r>
              <a:rPr lang="en" sz="2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</a:t>
            </a:r>
            <a:endParaRPr sz="2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29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“#button2”</a:t>
            </a:r>
            <a:r>
              <a:rPr lang="en" sz="2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</a:t>
            </a:r>
            <a:endParaRPr sz="2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29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“#vectorImage1”</a:t>
            </a:r>
            <a:r>
              <a:rPr lang="en" sz="2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</a:t>
            </a:r>
            <a:endParaRPr sz="2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0"/>
          <p:cNvSpPr/>
          <p:nvPr/>
        </p:nvSpPr>
        <p:spPr>
          <a:xfrm>
            <a:off x="4333975" y="1944858"/>
            <a:ext cx="3899700" cy="15501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40"/>
          <p:cNvSpPr/>
          <p:nvPr/>
        </p:nvSpPr>
        <p:spPr>
          <a:xfrm>
            <a:off x="-9875" y="-29625"/>
            <a:ext cx="4136400" cy="51732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40"/>
          <p:cNvSpPr txBox="1"/>
          <p:nvPr>
            <p:ph type="title"/>
          </p:nvPr>
        </p:nvSpPr>
        <p:spPr>
          <a:xfrm>
            <a:off x="594550" y="1193525"/>
            <a:ext cx="334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camelCase</a:t>
            </a:r>
            <a:endParaRPr b="1" sz="32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34" name="Google Shape;234;p40"/>
          <p:cNvSpPr txBox="1"/>
          <p:nvPr/>
        </p:nvSpPr>
        <p:spPr>
          <a:xfrm>
            <a:off x="597475" y="1968075"/>
            <a:ext cx="2939700" cy="25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camelCase</a:t>
            </a:r>
            <a:r>
              <a:rPr lang="en" sz="18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is a common way of naming code elements — it’s easier on the eye.</a:t>
            </a: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5" name="Google Shape;235;p40"/>
          <p:cNvSpPr txBox="1"/>
          <p:nvPr/>
        </p:nvSpPr>
        <p:spPr>
          <a:xfrm>
            <a:off x="4387650" y="1356825"/>
            <a:ext cx="4082700" cy="21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Example:</a:t>
            </a:r>
            <a:endParaRPr b="1" sz="18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3333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export function</a:t>
            </a: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b="1"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iconPhone_mouseIn</a:t>
            </a: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(event) {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$w</a:t>
            </a:r>
            <a:r>
              <a:rPr lang="en" sz="1800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" sz="1800">
                <a:solidFill>
                  <a:srgbClr val="CC0000"/>
                </a:solidFill>
                <a:latin typeface="Courier New"/>
                <a:ea typeface="Courier New"/>
                <a:cs typeface="Courier New"/>
                <a:sym typeface="Courier New"/>
              </a:rPr>
              <a:t>'#imgPhone'</a:t>
            </a:r>
            <a:r>
              <a:rPr lang="en" sz="1800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)</a:t>
            </a: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.show()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1"/>
          <p:cNvSpPr txBox="1"/>
          <p:nvPr>
            <p:ph type="title"/>
          </p:nvPr>
        </p:nvSpPr>
        <p:spPr>
          <a:xfrm>
            <a:off x="670750" y="964925"/>
            <a:ext cx="3901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Spelling and Autocomplete</a:t>
            </a:r>
            <a:endParaRPr b="1" sz="3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41" name="Google Shape;241;p41"/>
          <p:cNvSpPr txBox="1"/>
          <p:nvPr/>
        </p:nvSpPr>
        <p:spPr>
          <a:xfrm>
            <a:off x="581900" y="2430550"/>
            <a:ext cx="3579000" cy="17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E3133"/>
              </a:buClr>
              <a:buSzPts val="1200"/>
              <a:buFont typeface="Wix Madefor Text"/>
              <a:buChar char="●"/>
            </a:pPr>
            <a:r>
              <a:rPr lang="en" sz="1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Spelling is important. </a:t>
            </a:r>
            <a:r>
              <a:rPr b="1" lang="en" sz="1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I</a:t>
            </a:r>
            <a:r>
              <a:rPr lang="en" sz="1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mage1 =/ </a:t>
            </a:r>
            <a:r>
              <a:rPr b="1" lang="en" sz="1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i</a:t>
            </a:r>
            <a:r>
              <a:rPr lang="en" sz="1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mage1</a:t>
            </a:r>
            <a:endParaRPr sz="1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E3133"/>
              </a:buClr>
              <a:buSzPts val="1200"/>
              <a:buFont typeface="Wix Madefor Text"/>
              <a:buChar char="●"/>
            </a:pPr>
            <a:r>
              <a:rPr lang="en" sz="1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Many coding errors come from spelling mistakes!</a:t>
            </a:r>
            <a:endParaRPr sz="1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2E3133"/>
              </a:buClr>
              <a:buSzPts val="1200"/>
              <a:buFont typeface="Wix Madefor Text"/>
              <a:buChar char="●"/>
            </a:pPr>
            <a:r>
              <a:rPr lang="en" sz="1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Use Autocomplete - it’s amazing!</a:t>
            </a:r>
            <a:endParaRPr sz="1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42" name="Google Shape;242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01000" y="799675"/>
            <a:ext cx="3287825" cy="1655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01000" y="2744325"/>
            <a:ext cx="3287824" cy="16076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2"/>
          <p:cNvSpPr txBox="1"/>
          <p:nvPr>
            <p:ph type="title"/>
          </p:nvPr>
        </p:nvSpPr>
        <p:spPr>
          <a:xfrm>
            <a:off x="665225" y="1273675"/>
            <a:ext cx="6831600" cy="316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2E3133"/>
                </a:solidFill>
                <a:highlight>
                  <a:srgbClr val="00FF00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When?</a:t>
            </a:r>
            <a:endParaRPr b="1" sz="2800">
              <a:solidFill>
                <a:srgbClr val="2E3133"/>
              </a:solidFill>
              <a:highlight>
                <a:srgbClr val="00FF00"/>
              </a:highlight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Event Handlers</a:t>
            </a:r>
            <a:endParaRPr b="1" sz="28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 </a:t>
            </a:r>
            <a:r>
              <a:rPr b="1" lang="en" sz="1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event </a:t>
            </a:r>
            <a:r>
              <a:rPr lang="en" sz="1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in JavaScript is usually an action taken by our visitor (click, hover over, scroll to an element, click on key, etc.)</a:t>
            </a:r>
            <a:endParaRPr sz="18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Event handlers</a:t>
            </a:r>
            <a:r>
              <a:rPr lang="en" sz="1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are the way that we define in our code how we want the code to respond when this </a:t>
            </a:r>
            <a:r>
              <a:rPr b="1" lang="en" sz="1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event</a:t>
            </a:r>
            <a:r>
              <a:rPr lang="en" sz="1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happens.</a:t>
            </a:r>
            <a:endParaRPr b="1" sz="28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3"/>
          <p:cNvSpPr txBox="1"/>
          <p:nvPr>
            <p:ph type="title"/>
          </p:nvPr>
        </p:nvSpPr>
        <p:spPr>
          <a:xfrm>
            <a:off x="665225" y="1273675"/>
            <a:ext cx="6831600" cy="316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2E3133"/>
                </a:solidFill>
                <a:highlight>
                  <a:srgbClr val="00FF00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When?</a:t>
            </a:r>
            <a:endParaRPr b="1" sz="2800">
              <a:solidFill>
                <a:srgbClr val="2E3133"/>
              </a:solidFill>
              <a:highlight>
                <a:srgbClr val="00FF00"/>
              </a:highlight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Event Handlers Examples</a:t>
            </a:r>
            <a:endParaRPr b="1" sz="28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E3133"/>
              </a:buClr>
              <a:buSzPts val="1800"/>
              <a:buFont typeface="Wix Madefor Text"/>
              <a:buChar char="●"/>
            </a:pPr>
            <a:r>
              <a:rPr lang="en" sz="1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When a visitor clicks a button, show an image.</a:t>
            </a:r>
            <a:endParaRPr sz="18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2E3133"/>
              </a:buClr>
              <a:buSzPts val="1800"/>
              <a:buFont typeface="Wix Madefor Text"/>
              <a:buChar char="●"/>
            </a:pPr>
            <a:r>
              <a:rPr lang="en" sz="1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When a visitor hovers over an image, make it move</a:t>
            </a:r>
            <a:endParaRPr sz="18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2E3133"/>
              </a:buClr>
              <a:buSzPts val="1800"/>
              <a:buFont typeface="Wix Madefor Text"/>
              <a:buChar char="●"/>
            </a:pPr>
            <a:r>
              <a:rPr lang="en" sz="1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When a visitor scrolls to a certain area in the page, show a pop up window.</a:t>
            </a:r>
            <a:endParaRPr sz="18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2E3133"/>
              </a:buClr>
              <a:buSzPts val="1800"/>
              <a:buFont typeface="Wix Madefor Text"/>
              <a:buChar char="●"/>
            </a:pPr>
            <a:r>
              <a:rPr lang="en" sz="1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When a visitor fills in a form field, verify the information is in the right format</a:t>
            </a:r>
            <a:endParaRPr sz="18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4"/>
          <p:cNvSpPr txBox="1"/>
          <p:nvPr>
            <p:ph type="title"/>
          </p:nvPr>
        </p:nvSpPr>
        <p:spPr>
          <a:xfrm rot="5400000">
            <a:off x="7666050" y="3381225"/>
            <a:ext cx="23724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11418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Change to Presentation Name</a:t>
            </a:r>
            <a:endParaRPr sz="900">
              <a:solidFill>
                <a:srgbClr val="11418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9" name="Google Shape;259;p44"/>
          <p:cNvSpPr txBox="1"/>
          <p:nvPr/>
        </p:nvSpPr>
        <p:spPr>
          <a:xfrm>
            <a:off x="0" y="586375"/>
            <a:ext cx="8578200" cy="7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Event Handlers in Code</a:t>
            </a:r>
            <a:endParaRPr sz="2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60" name="Google Shape;260;p44"/>
          <p:cNvSpPr txBox="1"/>
          <p:nvPr/>
        </p:nvSpPr>
        <p:spPr>
          <a:xfrm>
            <a:off x="483750" y="1879350"/>
            <a:ext cx="8660100" cy="32643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$w.onReady(</a:t>
            </a:r>
            <a:r>
              <a:rPr b="1" lang="en" sz="1800">
                <a:solidFill>
                  <a:srgbClr val="2B81CB"/>
                </a:solidFill>
                <a:latin typeface="Courier New"/>
                <a:ea typeface="Courier New"/>
                <a:cs typeface="Courier New"/>
                <a:sym typeface="Courier New"/>
              </a:rPr>
              <a:t>function</a:t>
            </a: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() {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" sz="1800">
                <a:solidFill>
                  <a:srgbClr val="7A92A5"/>
                </a:solidFill>
                <a:latin typeface="Courier New"/>
                <a:ea typeface="Courier New"/>
                <a:cs typeface="Courier New"/>
                <a:sym typeface="Courier New"/>
              </a:rPr>
              <a:t>// When a visitor clicks on the button, show image1.</a:t>
            </a:r>
            <a:endParaRPr sz="1800">
              <a:solidFill>
                <a:srgbClr val="7A92A5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b="1" lang="en" sz="18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"#button1"</a:t>
            </a:r>
            <a:r>
              <a:rPr b="1"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).onClick(() =&gt; {</a:t>
            </a:r>
            <a:endParaRPr b="1"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18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"#image1"</a:t>
            </a: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).show()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})</a:t>
            </a:r>
            <a:r>
              <a:rPr lang="en" sz="1800">
                <a:solidFill>
                  <a:srgbClr val="7A92A5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endParaRPr sz="1800">
              <a:solidFill>
                <a:srgbClr val="7A92A5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});</a:t>
            </a:r>
            <a:endParaRPr sz="1800">
              <a:solidFill>
                <a:srgbClr val="666666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61" name="Google Shape;261;p44"/>
          <p:cNvSpPr/>
          <p:nvPr/>
        </p:nvSpPr>
        <p:spPr>
          <a:xfrm>
            <a:off x="-9875" y="1879150"/>
            <a:ext cx="543000" cy="32643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5"/>
          <p:cNvSpPr txBox="1"/>
          <p:nvPr>
            <p:ph type="title"/>
          </p:nvPr>
        </p:nvSpPr>
        <p:spPr>
          <a:xfrm rot="5400000">
            <a:off x="7666050" y="3381225"/>
            <a:ext cx="23724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11418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Change to Presentation Name</a:t>
            </a:r>
            <a:endParaRPr sz="900">
              <a:solidFill>
                <a:srgbClr val="11418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7" name="Google Shape;267;p45"/>
          <p:cNvSpPr txBox="1"/>
          <p:nvPr/>
        </p:nvSpPr>
        <p:spPr>
          <a:xfrm>
            <a:off x="0" y="1879350"/>
            <a:ext cx="9144000" cy="32643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$w.onReady(</a:t>
            </a:r>
            <a:r>
              <a:rPr b="1" lang="en" sz="1600">
                <a:solidFill>
                  <a:srgbClr val="2B81CB"/>
                </a:solidFill>
                <a:latin typeface="Courier New"/>
                <a:ea typeface="Courier New"/>
                <a:cs typeface="Courier New"/>
                <a:sym typeface="Courier New"/>
              </a:rPr>
              <a:t>function</a:t>
            </a: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() {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" sz="1600">
                <a:solidFill>
                  <a:srgbClr val="7A92A5"/>
                </a:solidFill>
                <a:latin typeface="Courier New"/>
                <a:ea typeface="Courier New"/>
                <a:cs typeface="Courier New"/>
                <a:sym typeface="Courier New"/>
              </a:rPr>
              <a:t>// When a visitor clicks on the button, show image1.</a:t>
            </a:r>
            <a:endParaRPr sz="1600">
              <a:solidFill>
                <a:srgbClr val="7A92A5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b="1" lang="en" sz="16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"#button1"</a:t>
            </a:r>
            <a:r>
              <a:rPr b="1"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).onClick(() =&gt; {</a:t>
            </a:r>
            <a:endParaRPr b="1"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16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"#image1"</a:t>
            </a: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).show()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})</a:t>
            </a:r>
            <a:r>
              <a:rPr lang="en" sz="1600">
                <a:solidFill>
                  <a:srgbClr val="7A92A5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endParaRPr sz="1600">
              <a:solidFill>
                <a:srgbClr val="7A92A5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});</a:t>
            </a:r>
            <a:endParaRPr sz="2300">
              <a:solidFill>
                <a:srgbClr val="666666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68" name="Google Shape;268;p45"/>
          <p:cNvSpPr/>
          <p:nvPr/>
        </p:nvSpPr>
        <p:spPr>
          <a:xfrm>
            <a:off x="408650" y="2931100"/>
            <a:ext cx="1902300" cy="479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69" name="Google Shape;269;p45"/>
          <p:cNvCxnSpPr>
            <a:endCxn id="268" idx="2"/>
          </p:cNvCxnSpPr>
          <p:nvPr/>
        </p:nvCxnSpPr>
        <p:spPr>
          <a:xfrm rot="10800000">
            <a:off x="1359800" y="3410200"/>
            <a:ext cx="345300" cy="1000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270" name="Google Shape;270;p45"/>
          <p:cNvSpPr txBox="1"/>
          <p:nvPr/>
        </p:nvSpPr>
        <p:spPr>
          <a:xfrm>
            <a:off x="972325" y="4467100"/>
            <a:ext cx="4852500" cy="461700"/>
          </a:xfrm>
          <a:prstGeom prst="rect">
            <a:avLst/>
          </a:prstGeom>
          <a:solidFill>
            <a:srgbClr val="116DFF"/>
          </a:solidFill>
          <a:ln cap="flat" cmpd="sng" w="9525">
            <a:solidFill>
              <a:srgbClr val="116D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element that the visitor interacts with</a:t>
            </a:r>
            <a:endParaRPr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71" name="Google Shape;271;p45"/>
          <p:cNvSpPr txBox="1"/>
          <p:nvPr/>
        </p:nvSpPr>
        <p:spPr>
          <a:xfrm>
            <a:off x="0" y="586375"/>
            <a:ext cx="8578200" cy="7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Event Handlers in Code</a:t>
            </a:r>
            <a:endParaRPr sz="2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6"/>
          <p:cNvSpPr txBox="1"/>
          <p:nvPr>
            <p:ph type="title"/>
          </p:nvPr>
        </p:nvSpPr>
        <p:spPr>
          <a:xfrm rot="5400000">
            <a:off x="7666050" y="3381225"/>
            <a:ext cx="23724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11418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Change to Presentation Name</a:t>
            </a:r>
            <a:endParaRPr sz="900">
              <a:solidFill>
                <a:srgbClr val="11418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7" name="Google Shape;277;p46"/>
          <p:cNvSpPr txBox="1"/>
          <p:nvPr/>
        </p:nvSpPr>
        <p:spPr>
          <a:xfrm>
            <a:off x="0" y="1879350"/>
            <a:ext cx="9144000" cy="32643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$w.onReady(</a:t>
            </a:r>
            <a:r>
              <a:rPr b="1" lang="en" sz="1600">
                <a:solidFill>
                  <a:srgbClr val="2B81CB"/>
                </a:solidFill>
                <a:latin typeface="Courier New"/>
                <a:ea typeface="Courier New"/>
                <a:cs typeface="Courier New"/>
                <a:sym typeface="Courier New"/>
              </a:rPr>
              <a:t>function</a:t>
            </a: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() {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" sz="1600">
                <a:solidFill>
                  <a:srgbClr val="7A92A5"/>
                </a:solidFill>
                <a:latin typeface="Courier New"/>
                <a:ea typeface="Courier New"/>
                <a:cs typeface="Courier New"/>
                <a:sym typeface="Courier New"/>
              </a:rPr>
              <a:t>// When a visitor clicks on the button, show image1.</a:t>
            </a:r>
            <a:endParaRPr sz="1600">
              <a:solidFill>
                <a:srgbClr val="7A92A5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b="1" lang="en" sz="16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"#button1"</a:t>
            </a:r>
            <a:r>
              <a:rPr b="1"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).onClick(() =&gt; {</a:t>
            </a:r>
            <a:endParaRPr b="1"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16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"#image1"</a:t>
            </a: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).show()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})</a:t>
            </a:r>
            <a:r>
              <a:rPr lang="en" sz="1600">
                <a:solidFill>
                  <a:srgbClr val="7A92A5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endParaRPr sz="1600">
              <a:solidFill>
                <a:srgbClr val="7A92A5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});</a:t>
            </a:r>
            <a:endParaRPr sz="2300">
              <a:solidFill>
                <a:srgbClr val="666666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78" name="Google Shape;278;p46"/>
          <p:cNvSpPr/>
          <p:nvPr/>
        </p:nvSpPr>
        <p:spPr>
          <a:xfrm>
            <a:off x="2240600" y="2931100"/>
            <a:ext cx="1042800" cy="479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79" name="Google Shape;279;p46"/>
          <p:cNvCxnSpPr>
            <a:endCxn id="278" idx="2"/>
          </p:cNvCxnSpPr>
          <p:nvPr/>
        </p:nvCxnSpPr>
        <p:spPr>
          <a:xfrm rot="10800000">
            <a:off x="2762000" y="3410200"/>
            <a:ext cx="345300" cy="1000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280" name="Google Shape;280;p46"/>
          <p:cNvSpPr txBox="1"/>
          <p:nvPr/>
        </p:nvSpPr>
        <p:spPr>
          <a:xfrm>
            <a:off x="972325" y="4467100"/>
            <a:ext cx="6856500" cy="461700"/>
          </a:xfrm>
          <a:prstGeom prst="rect">
            <a:avLst/>
          </a:prstGeom>
          <a:solidFill>
            <a:srgbClr val="116D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Add a dot (.) and then the name of the </a:t>
            </a:r>
            <a:r>
              <a:rPr b="1" lang="en" sz="18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event </a:t>
            </a:r>
            <a:r>
              <a:rPr lang="en" sz="18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- in this case, click</a:t>
            </a:r>
            <a:endParaRPr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81" name="Google Shape;281;p46"/>
          <p:cNvSpPr txBox="1"/>
          <p:nvPr/>
        </p:nvSpPr>
        <p:spPr>
          <a:xfrm>
            <a:off x="0" y="586375"/>
            <a:ext cx="8578200" cy="7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Event Handlers in Code</a:t>
            </a:r>
            <a:endParaRPr sz="2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7"/>
          <p:cNvSpPr txBox="1"/>
          <p:nvPr>
            <p:ph type="title"/>
          </p:nvPr>
        </p:nvSpPr>
        <p:spPr>
          <a:xfrm rot="5400000">
            <a:off x="7666050" y="3381225"/>
            <a:ext cx="23724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11418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Change to Presentation Name</a:t>
            </a:r>
            <a:endParaRPr sz="900">
              <a:solidFill>
                <a:srgbClr val="11418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87" name="Google Shape;287;p47"/>
          <p:cNvSpPr txBox="1"/>
          <p:nvPr/>
        </p:nvSpPr>
        <p:spPr>
          <a:xfrm>
            <a:off x="0" y="1879350"/>
            <a:ext cx="9144000" cy="32643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$w.onReady(</a:t>
            </a:r>
            <a:r>
              <a:rPr b="1" lang="en" sz="1600">
                <a:solidFill>
                  <a:srgbClr val="2B81CB"/>
                </a:solidFill>
                <a:latin typeface="Courier New"/>
                <a:ea typeface="Courier New"/>
                <a:cs typeface="Courier New"/>
                <a:sym typeface="Courier New"/>
              </a:rPr>
              <a:t>function</a:t>
            </a: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() {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" sz="1600">
                <a:solidFill>
                  <a:srgbClr val="7A92A5"/>
                </a:solidFill>
                <a:latin typeface="Courier New"/>
                <a:ea typeface="Courier New"/>
                <a:cs typeface="Courier New"/>
                <a:sym typeface="Courier New"/>
              </a:rPr>
              <a:t>// When a visitor clicks on the button, show image1.</a:t>
            </a:r>
            <a:endParaRPr sz="1600">
              <a:solidFill>
                <a:srgbClr val="7A92A5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b="1" lang="en" sz="16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"#button1"</a:t>
            </a:r>
            <a:r>
              <a:rPr b="1"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).onClick(() =&gt; {</a:t>
            </a:r>
            <a:endParaRPr b="1"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16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"#image1"</a:t>
            </a: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).show()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})</a:t>
            </a:r>
            <a:r>
              <a:rPr lang="en" sz="1600">
                <a:solidFill>
                  <a:srgbClr val="7A92A5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endParaRPr sz="1600">
              <a:solidFill>
                <a:srgbClr val="7A92A5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});</a:t>
            </a:r>
            <a:endParaRPr sz="2300">
              <a:solidFill>
                <a:srgbClr val="666666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88" name="Google Shape;288;p47"/>
          <p:cNvSpPr/>
          <p:nvPr/>
        </p:nvSpPr>
        <p:spPr>
          <a:xfrm>
            <a:off x="3241100" y="2973350"/>
            <a:ext cx="1042800" cy="479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89" name="Google Shape;289;p47"/>
          <p:cNvCxnSpPr>
            <a:endCxn id="288" idx="2"/>
          </p:cNvCxnSpPr>
          <p:nvPr/>
        </p:nvCxnSpPr>
        <p:spPr>
          <a:xfrm flipH="1" rot="10800000">
            <a:off x="3255200" y="3452450"/>
            <a:ext cx="507300" cy="831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290" name="Google Shape;290;p47"/>
          <p:cNvSpPr txBox="1"/>
          <p:nvPr/>
        </p:nvSpPr>
        <p:spPr>
          <a:xfrm>
            <a:off x="972325" y="4467100"/>
            <a:ext cx="8028000" cy="461700"/>
          </a:xfrm>
          <a:prstGeom prst="rect">
            <a:avLst/>
          </a:prstGeom>
          <a:solidFill>
            <a:srgbClr val="116D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Symbols that we don’t have to understand yet! Just copy and paste those. </a:t>
            </a:r>
            <a:endParaRPr sz="1800">
              <a:solidFill>
                <a:schemeClr val="accent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91" name="Google Shape;291;p47"/>
          <p:cNvSpPr/>
          <p:nvPr/>
        </p:nvSpPr>
        <p:spPr>
          <a:xfrm>
            <a:off x="391950" y="3731700"/>
            <a:ext cx="507300" cy="479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92" name="Google Shape;292;p47"/>
          <p:cNvCxnSpPr>
            <a:endCxn id="291" idx="2"/>
          </p:cNvCxnSpPr>
          <p:nvPr/>
        </p:nvCxnSpPr>
        <p:spPr>
          <a:xfrm rot="10800000">
            <a:off x="645600" y="4210800"/>
            <a:ext cx="2440500" cy="1296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293" name="Google Shape;293;p47"/>
          <p:cNvSpPr txBox="1"/>
          <p:nvPr/>
        </p:nvSpPr>
        <p:spPr>
          <a:xfrm>
            <a:off x="0" y="586375"/>
            <a:ext cx="8578200" cy="7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Event Handlers in Code</a:t>
            </a:r>
            <a:endParaRPr sz="2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8"/>
          <p:cNvSpPr txBox="1"/>
          <p:nvPr>
            <p:ph type="title"/>
          </p:nvPr>
        </p:nvSpPr>
        <p:spPr>
          <a:xfrm rot="5400000">
            <a:off x="7666050" y="3381225"/>
            <a:ext cx="23724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11418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Change to Presentation Name</a:t>
            </a:r>
            <a:endParaRPr sz="900">
              <a:solidFill>
                <a:srgbClr val="11418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9" name="Google Shape;299;p48"/>
          <p:cNvSpPr txBox="1"/>
          <p:nvPr/>
        </p:nvSpPr>
        <p:spPr>
          <a:xfrm>
            <a:off x="0" y="1879350"/>
            <a:ext cx="9144000" cy="32643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$w.onReady(</a:t>
            </a:r>
            <a:r>
              <a:rPr b="1" lang="en" sz="1600">
                <a:solidFill>
                  <a:srgbClr val="2B81CB"/>
                </a:solidFill>
                <a:latin typeface="Courier New"/>
                <a:ea typeface="Courier New"/>
                <a:cs typeface="Courier New"/>
                <a:sym typeface="Courier New"/>
              </a:rPr>
              <a:t>function</a:t>
            </a: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() {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" sz="1600">
                <a:solidFill>
                  <a:srgbClr val="7A92A5"/>
                </a:solidFill>
                <a:latin typeface="Courier New"/>
                <a:ea typeface="Courier New"/>
                <a:cs typeface="Courier New"/>
                <a:sym typeface="Courier New"/>
              </a:rPr>
              <a:t>// When a visitor clicks on the button, show image1.</a:t>
            </a:r>
            <a:endParaRPr sz="1600">
              <a:solidFill>
                <a:srgbClr val="7A92A5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b="1" lang="en" sz="16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"#button1"</a:t>
            </a:r>
            <a:r>
              <a:rPr b="1"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).onClick(() =&gt; {</a:t>
            </a:r>
            <a:endParaRPr b="1"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16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"#image1"</a:t>
            </a: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).show()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})</a:t>
            </a:r>
            <a:r>
              <a:rPr lang="en" sz="1600">
                <a:solidFill>
                  <a:srgbClr val="7A92A5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endParaRPr sz="1600">
              <a:solidFill>
                <a:srgbClr val="7A92A5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});</a:t>
            </a:r>
            <a:endParaRPr sz="2300">
              <a:solidFill>
                <a:srgbClr val="666666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300" name="Google Shape;300;p48"/>
          <p:cNvSpPr/>
          <p:nvPr/>
        </p:nvSpPr>
        <p:spPr>
          <a:xfrm>
            <a:off x="899250" y="3353850"/>
            <a:ext cx="2595600" cy="479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01" name="Google Shape;301;p48"/>
          <p:cNvCxnSpPr>
            <a:endCxn id="300" idx="2"/>
          </p:cNvCxnSpPr>
          <p:nvPr/>
        </p:nvCxnSpPr>
        <p:spPr>
          <a:xfrm rot="10800000">
            <a:off x="2197050" y="3832950"/>
            <a:ext cx="1326000" cy="535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302" name="Google Shape;302;p48"/>
          <p:cNvSpPr txBox="1"/>
          <p:nvPr/>
        </p:nvSpPr>
        <p:spPr>
          <a:xfrm>
            <a:off x="972300" y="4368450"/>
            <a:ext cx="7731900" cy="7389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 do we handle the event? (What should happen when it’s clicked?) </a:t>
            </a:r>
            <a:endParaRPr sz="1800">
              <a:solidFill>
                <a:schemeClr val="accent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All code between the </a:t>
            </a:r>
            <a:r>
              <a:rPr b="1" lang="en" sz="1800">
                <a:solidFill>
                  <a:schemeClr val="accent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{</a:t>
            </a:r>
            <a:r>
              <a:rPr lang="en" sz="1800">
                <a:solidFill>
                  <a:schemeClr val="accent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and the </a:t>
            </a:r>
            <a:r>
              <a:rPr b="1" lang="en" sz="1800">
                <a:solidFill>
                  <a:schemeClr val="accent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}</a:t>
            </a:r>
            <a:r>
              <a:rPr lang="en" sz="1800">
                <a:solidFill>
                  <a:schemeClr val="accent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will run.</a:t>
            </a:r>
            <a:endParaRPr sz="1800">
              <a:solidFill>
                <a:schemeClr val="accent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03" name="Google Shape;303;p48"/>
          <p:cNvSpPr txBox="1"/>
          <p:nvPr/>
        </p:nvSpPr>
        <p:spPr>
          <a:xfrm>
            <a:off x="0" y="586375"/>
            <a:ext cx="8578200" cy="7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Event Handlers in Code</a:t>
            </a:r>
            <a:endParaRPr sz="2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2"/>
          <p:cNvSpPr txBox="1"/>
          <p:nvPr>
            <p:ph type="title"/>
          </p:nvPr>
        </p:nvSpPr>
        <p:spPr>
          <a:xfrm>
            <a:off x="673654" y="584325"/>
            <a:ext cx="4272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Coding Concepts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3" name="Google Shape;93;p22"/>
          <p:cNvSpPr txBox="1"/>
          <p:nvPr/>
        </p:nvSpPr>
        <p:spPr>
          <a:xfrm>
            <a:off x="673650" y="1421900"/>
            <a:ext cx="60594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$w (choosing elements) (Velo)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CamelCase (JS)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Auto-complete &amp; spelling (JS + Velo)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show() and hide() + animation (Velo)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onClick event handler (Velo)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9"/>
          <p:cNvSpPr txBox="1"/>
          <p:nvPr/>
        </p:nvSpPr>
        <p:spPr>
          <a:xfrm>
            <a:off x="335650" y="798550"/>
            <a:ext cx="4116900" cy="34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2E3133"/>
                </a:solidFill>
                <a:highlight>
                  <a:srgbClr val="00FFFF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How? </a:t>
            </a:r>
            <a:endParaRPr b="1" sz="2800">
              <a:solidFill>
                <a:srgbClr val="2E3133"/>
              </a:solidFill>
              <a:highlight>
                <a:srgbClr val="00FFFF"/>
              </a:highlight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Show / Hide Commands</a:t>
            </a:r>
            <a:endParaRPr b="1" sz="28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1143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Show and hide commands are exactly that: you send a command to the relevant element, telling it to show up on the screen or to disappear from view.</a:t>
            </a:r>
            <a:endParaRPr b="1" sz="18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309" name="Google Shape;309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2575" y="1075075"/>
            <a:ext cx="3699575" cy="236937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50"/>
          <p:cNvSpPr txBox="1"/>
          <p:nvPr/>
        </p:nvSpPr>
        <p:spPr>
          <a:xfrm>
            <a:off x="335650" y="798550"/>
            <a:ext cx="4116900" cy="34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2E3133"/>
                </a:solidFill>
                <a:highlight>
                  <a:srgbClr val="00FFFF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How? </a:t>
            </a:r>
            <a:endParaRPr b="1" sz="2800">
              <a:solidFill>
                <a:srgbClr val="2E3133"/>
              </a:solidFill>
              <a:highlight>
                <a:srgbClr val="00FFFF"/>
              </a:highlight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Show / Hide Commands</a:t>
            </a:r>
            <a:endParaRPr b="1" sz="28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1143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We “send” this command to an element by adding a dot right after the $w call, and then writing either show or hide, and add parenthesis.</a:t>
            </a:r>
            <a:endParaRPr sz="18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315" name="Google Shape;315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2575" y="1075075"/>
            <a:ext cx="3699575" cy="236937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1"/>
          <p:cNvSpPr txBox="1"/>
          <p:nvPr>
            <p:ph type="title"/>
          </p:nvPr>
        </p:nvSpPr>
        <p:spPr>
          <a:xfrm rot="5400000">
            <a:off x="7666050" y="3381225"/>
            <a:ext cx="23724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11418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Change to Presentation Name</a:t>
            </a:r>
            <a:endParaRPr sz="900">
              <a:solidFill>
                <a:srgbClr val="11418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1" name="Google Shape;321;p51"/>
          <p:cNvSpPr txBox="1"/>
          <p:nvPr/>
        </p:nvSpPr>
        <p:spPr>
          <a:xfrm>
            <a:off x="0" y="646650"/>
            <a:ext cx="8578200" cy="12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Show / Hide Command</a:t>
            </a:r>
            <a:endParaRPr sz="2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22" name="Google Shape;322;p51"/>
          <p:cNvSpPr txBox="1"/>
          <p:nvPr/>
        </p:nvSpPr>
        <p:spPr>
          <a:xfrm>
            <a:off x="0" y="1879350"/>
            <a:ext cx="9144000" cy="32643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457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16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"#image1"</a:t>
            </a: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).show()</a:t>
            </a:r>
            <a:endParaRPr sz="2300">
              <a:solidFill>
                <a:srgbClr val="666666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323" name="Google Shape;323;p51"/>
          <p:cNvSpPr/>
          <p:nvPr/>
        </p:nvSpPr>
        <p:spPr>
          <a:xfrm>
            <a:off x="853800" y="2245200"/>
            <a:ext cx="1708800" cy="479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24" name="Google Shape;324;p51"/>
          <p:cNvCxnSpPr/>
          <p:nvPr/>
        </p:nvCxnSpPr>
        <p:spPr>
          <a:xfrm flipH="1" rot="10800000">
            <a:off x="1590300" y="2795125"/>
            <a:ext cx="18000" cy="730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325" name="Google Shape;325;p51"/>
          <p:cNvSpPr txBox="1"/>
          <p:nvPr/>
        </p:nvSpPr>
        <p:spPr>
          <a:xfrm>
            <a:off x="672425" y="3596750"/>
            <a:ext cx="16266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Using $w to select the element we want to show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cxnSp>
        <p:nvCxnSpPr>
          <p:cNvPr id="326" name="Google Shape;326;p51"/>
          <p:cNvCxnSpPr/>
          <p:nvPr/>
        </p:nvCxnSpPr>
        <p:spPr>
          <a:xfrm flipH="1" rot="10800000">
            <a:off x="2651425" y="2724300"/>
            <a:ext cx="18000" cy="730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327" name="Google Shape;327;p51"/>
          <p:cNvSpPr txBox="1"/>
          <p:nvPr/>
        </p:nvSpPr>
        <p:spPr>
          <a:xfrm>
            <a:off x="2368525" y="3525925"/>
            <a:ext cx="583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dot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cxnSp>
        <p:nvCxnSpPr>
          <p:cNvPr id="328" name="Google Shape;328;p51"/>
          <p:cNvCxnSpPr/>
          <p:nvPr/>
        </p:nvCxnSpPr>
        <p:spPr>
          <a:xfrm rot="10800000">
            <a:off x="3030725" y="2728800"/>
            <a:ext cx="349800" cy="721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329" name="Google Shape;329;p51"/>
          <p:cNvSpPr txBox="1"/>
          <p:nvPr/>
        </p:nvSpPr>
        <p:spPr>
          <a:xfrm>
            <a:off x="3166150" y="3596750"/>
            <a:ext cx="8688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Show (or: hide)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30" name="Google Shape;330;p51"/>
          <p:cNvSpPr txBox="1"/>
          <p:nvPr/>
        </p:nvSpPr>
        <p:spPr>
          <a:xfrm>
            <a:off x="4248775" y="3596750"/>
            <a:ext cx="12492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Pair of round brackets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cxnSp>
        <p:nvCxnSpPr>
          <p:cNvPr id="331" name="Google Shape;331;p51"/>
          <p:cNvCxnSpPr/>
          <p:nvPr/>
        </p:nvCxnSpPr>
        <p:spPr>
          <a:xfrm rot="10800000">
            <a:off x="3389575" y="2762875"/>
            <a:ext cx="899700" cy="654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332" name="Google Shape;332;p51"/>
          <p:cNvSpPr/>
          <p:nvPr/>
        </p:nvSpPr>
        <p:spPr>
          <a:xfrm>
            <a:off x="2705775" y="2245200"/>
            <a:ext cx="511200" cy="479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51"/>
          <p:cNvSpPr/>
          <p:nvPr/>
        </p:nvSpPr>
        <p:spPr>
          <a:xfrm>
            <a:off x="3216975" y="2245200"/>
            <a:ext cx="208800" cy="479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51"/>
          <p:cNvSpPr/>
          <p:nvPr/>
        </p:nvSpPr>
        <p:spPr>
          <a:xfrm>
            <a:off x="2574175" y="2245200"/>
            <a:ext cx="131700" cy="479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2"/>
          <p:cNvSpPr txBox="1"/>
          <p:nvPr/>
        </p:nvSpPr>
        <p:spPr>
          <a:xfrm>
            <a:off x="0" y="641050"/>
            <a:ext cx="8578200" cy="12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Add Animations</a:t>
            </a:r>
            <a:endParaRPr sz="2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340" name="Google Shape;340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8800" y="1926700"/>
            <a:ext cx="8232449" cy="261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3"/>
          <p:cNvSpPr txBox="1"/>
          <p:nvPr>
            <p:ph type="title"/>
          </p:nvPr>
        </p:nvSpPr>
        <p:spPr>
          <a:xfrm>
            <a:off x="677100" y="0"/>
            <a:ext cx="5700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Try out $w!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54"/>
          <p:cNvSpPr txBox="1"/>
          <p:nvPr>
            <p:ph type="title"/>
          </p:nvPr>
        </p:nvSpPr>
        <p:spPr>
          <a:xfrm>
            <a:off x="633524" y="298650"/>
            <a:ext cx="7535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SbS Activity: Show &amp; Hide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351" name="Google Shape;351;p54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1138775" y="1216250"/>
            <a:ext cx="6525200" cy="33563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352" name="Google Shape;352;p54"/>
          <p:cNvPicPr preferRelativeResize="0"/>
          <p:nvPr/>
        </p:nvPicPr>
        <p:blipFill rotWithShape="1">
          <a:blip r:embed="rId4">
            <a:alphaModFix/>
          </a:blip>
          <a:srcRect b="8071" l="5669" r="0" t="0"/>
          <a:stretch/>
        </p:blipFill>
        <p:spPr>
          <a:xfrm>
            <a:off x="1138775" y="1368953"/>
            <a:ext cx="6525199" cy="3356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5"/>
          <p:cNvSpPr txBox="1"/>
          <p:nvPr>
            <p:ph type="title"/>
          </p:nvPr>
        </p:nvSpPr>
        <p:spPr>
          <a:xfrm>
            <a:off x="677100" y="0"/>
            <a:ext cx="50187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Time to celebrate! 🎉🎉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56"/>
          <p:cNvSpPr txBox="1"/>
          <p:nvPr>
            <p:ph type="title"/>
          </p:nvPr>
        </p:nvSpPr>
        <p:spPr>
          <a:xfrm>
            <a:off x="673674" y="909125"/>
            <a:ext cx="6531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Three things: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63" name="Google Shape;363;p56"/>
          <p:cNvSpPr txBox="1"/>
          <p:nvPr/>
        </p:nvSpPr>
        <p:spPr>
          <a:xfrm>
            <a:off x="673675" y="1888600"/>
            <a:ext cx="6164100" cy="208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Turn to a partner to discuss the activity with these prompts: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What’s one thing that you’re curious about with Velo?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What’s one thing you’re confused about with Velo?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might you incorporate show / hide into your own site?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57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58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3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9" name="Google Shape;99;p23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(30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4"/>
          <p:cNvSpPr txBox="1"/>
          <p:nvPr>
            <p:ph type="title"/>
          </p:nvPr>
        </p:nvSpPr>
        <p:spPr>
          <a:xfrm>
            <a:off x="677100" y="0"/>
            <a:ext cx="47214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5"/>
          <p:cNvSpPr txBox="1"/>
          <p:nvPr>
            <p:ph type="title"/>
          </p:nvPr>
        </p:nvSpPr>
        <p:spPr>
          <a:xfrm>
            <a:off x="633752" y="9809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Rubber Ducking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0" name="Google Shape;110;p25"/>
          <p:cNvSpPr txBox="1"/>
          <p:nvPr/>
        </p:nvSpPr>
        <p:spPr>
          <a:xfrm>
            <a:off x="636675" y="1755475"/>
            <a:ext cx="46599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Rubber ducking is the practice of explaining your code to another thing (a person, a pet… a rubber duck sitting on your desk) in order to make sure the code makes sense.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11" name="Google Shape;111;p25"/>
          <p:cNvPicPr preferRelativeResize="0"/>
          <p:nvPr/>
        </p:nvPicPr>
        <p:blipFill rotWithShape="1">
          <a:blip r:embed="rId3">
            <a:alphaModFix/>
          </a:blip>
          <a:srcRect b="0" l="13882" r="13889" t="0"/>
          <a:stretch/>
        </p:blipFill>
        <p:spPr>
          <a:xfrm>
            <a:off x="5745725" y="0"/>
            <a:ext cx="282157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6"/>
          <p:cNvSpPr txBox="1"/>
          <p:nvPr>
            <p:ph type="title"/>
          </p:nvPr>
        </p:nvSpPr>
        <p:spPr>
          <a:xfrm>
            <a:off x="633752" y="9809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Rubber Ducking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7" name="Google Shape;117;p26"/>
          <p:cNvSpPr txBox="1"/>
          <p:nvPr/>
        </p:nvSpPr>
        <p:spPr>
          <a:xfrm>
            <a:off x="636675" y="1755475"/>
            <a:ext cx="46599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Ask yourself three questions about what you want to happen: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What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elements should it happen to?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When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should it happen?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How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should it happen?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18" name="Google Shape;118;p26"/>
          <p:cNvPicPr preferRelativeResize="0"/>
          <p:nvPr/>
        </p:nvPicPr>
        <p:blipFill rotWithShape="1">
          <a:blip r:embed="rId3">
            <a:alphaModFix/>
          </a:blip>
          <a:srcRect b="0" l="13882" r="13889" t="0"/>
          <a:stretch/>
        </p:blipFill>
        <p:spPr>
          <a:xfrm>
            <a:off x="5745725" y="0"/>
            <a:ext cx="282157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7"/>
          <p:cNvSpPr/>
          <p:nvPr/>
        </p:nvSpPr>
        <p:spPr>
          <a:xfrm>
            <a:off x="-9875" y="-29625"/>
            <a:ext cx="4136400" cy="51732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27"/>
          <p:cNvSpPr txBox="1"/>
          <p:nvPr>
            <p:ph type="title"/>
          </p:nvPr>
        </p:nvSpPr>
        <p:spPr>
          <a:xfrm>
            <a:off x="4572000" y="1283700"/>
            <a:ext cx="3598500" cy="25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When I click on the light-switch, the lightbulb should turn on</a:t>
            </a:r>
            <a:endParaRPr sz="3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💡</a:t>
            </a:r>
            <a:endParaRPr sz="3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5" name="Google Shape;125;p27"/>
          <p:cNvSpPr txBox="1"/>
          <p:nvPr/>
        </p:nvSpPr>
        <p:spPr>
          <a:xfrm>
            <a:off x="429325" y="1594125"/>
            <a:ext cx="32580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00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elements should it happen to? 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FF00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When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should it happen?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" sz="2000">
                <a:solidFill>
                  <a:srgbClr val="00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should it happen?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6" name="Google Shape;126;p27"/>
          <p:cNvSpPr txBox="1"/>
          <p:nvPr/>
        </p:nvSpPr>
        <p:spPr>
          <a:xfrm>
            <a:off x="429325" y="107507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Example 1:</a:t>
            </a:r>
            <a:endParaRPr b="1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8"/>
          <p:cNvSpPr/>
          <p:nvPr/>
        </p:nvSpPr>
        <p:spPr>
          <a:xfrm>
            <a:off x="-9875" y="-29625"/>
            <a:ext cx="4136400" cy="51732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28"/>
          <p:cNvSpPr txBox="1"/>
          <p:nvPr>
            <p:ph type="title"/>
          </p:nvPr>
        </p:nvSpPr>
        <p:spPr>
          <a:xfrm>
            <a:off x="4572000" y="1283700"/>
            <a:ext cx="3598500" cy="25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When I click on the light-switch, the </a:t>
            </a:r>
            <a:r>
              <a:rPr lang="en" sz="3200">
                <a:solidFill>
                  <a:srgbClr val="2E3133"/>
                </a:solidFill>
                <a:highlight>
                  <a:srgbClr val="FFFF00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lightbulb</a:t>
            </a: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should turn on</a:t>
            </a:r>
            <a:endParaRPr sz="3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2E3133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💡</a:t>
            </a:r>
            <a:endParaRPr sz="3200">
              <a:solidFill>
                <a:srgbClr val="2E3133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3" name="Google Shape;133;p28"/>
          <p:cNvSpPr txBox="1"/>
          <p:nvPr/>
        </p:nvSpPr>
        <p:spPr>
          <a:xfrm>
            <a:off x="429325" y="1594125"/>
            <a:ext cx="32580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00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elements should it happen to? 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FF00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When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should it happen?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" sz="2000">
                <a:solidFill>
                  <a:srgbClr val="00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</a:t>
            </a:r>
            <a:r>
              <a:rPr b="1"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lang="en" sz="20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should it happen?</a:t>
            </a:r>
            <a:endParaRPr sz="20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4" name="Google Shape;134;p28"/>
          <p:cNvSpPr txBox="1"/>
          <p:nvPr/>
        </p:nvSpPr>
        <p:spPr>
          <a:xfrm>
            <a:off x="429325" y="107507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Example 1:</a:t>
            </a:r>
            <a:endParaRPr b="1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