
<file path=[Content_Types].xml><?xml version="1.0" encoding="utf-8"?>
<Types xmlns="http://schemas.openxmlformats.org/package/2006/content-types">
  <Default ContentType="application/x-fontdata" Extension="fntdata"/>
  <Default ContentType="image/gif" Extension="gif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3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30.xml"/>
  <Override ContentType="application/vnd.openxmlformats-officedocument.presentationml.slide+xml" PartName="/ppt/slides/slide22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5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9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28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23.xml"/>
  <Override ContentType="application/vnd.openxmlformats-officedocument.presentationml.slide+xml" PartName="/ppt/slides/slide2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theme+xml" PartName="/ppt/theme/theme4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62" r:id="rId4"/>
    <p:sldMasterId id="2147483663" r:id="rId5"/>
    <p:sldMasterId id="2147483664" r:id="rId6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71" r:id="rId23"/>
    <p:sldId id="272" r:id="rId24"/>
    <p:sldId id="273" r:id="rId25"/>
    <p:sldId id="274" r:id="rId26"/>
    <p:sldId id="275" r:id="rId27"/>
    <p:sldId id="276" r:id="rId28"/>
    <p:sldId id="277" r:id="rId29"/>
    <p:sldId id="278" r:id="rId30"/>
    <p:sldId id="279" r:id="rId31"/>
    <p:sldId id="280" r:id="rId32"/>
    <p:sldId id="281" r:id="rId33"/>
    <p:sldId id="282" r:id="rId34"/>
    <p:sldId id="283" r:id="rId35"/>
    <p:sldId id="284" r:id="rId36"/>
    <p:sldId id="285" r:id="rId37"/>
  </p:sldIdLst>
  <p:sldSz cy="5143500" cx="9144000"/>
  <p:notesSz cx="6858000" cy="9144000"/>
  <p:embeddedFontLst>
    <p:embeddedFont>
      <p:font typeface="Helvetica Neue"/>
      <p:regular r:id="rId38"/>
      <p:bold r:id="rId39"/>
      <p:italic r:id="rId40"/>
      <p:boldItalic r:id="rId41"/>
    </p:embeddedFont>
    <p:embeddedFont>
      <p:font typeface="Wix Madefor Text"/>
      <p:regular r:id="rId42"/>
      <p:bold r:id="rId43"/>
      <p:italic r:id="rId44"/>
      <p:boldItalic r:id="rId45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font" Target="fonts/HelveticaNeue-italic.fntdata"/><Relationship Id="rId20" Type="http://schemas.openxmlformats.org/officeDocument/2006/relationships/slide" Target="slides/slide13.xml"/><Relationship Id="rId42" Type="http://schemas.openxmlformats.org/officeDocument/2006/relationships/font" Target="fonts/WixMadeforText-regular.fntdata"/><Relationship Id="rId41" Type="http://schemas.openxmlformats.org/officeDocument/2006/relationships/font" Target="fonts/HelveticaNeue-boldItalic.fntdata"/><Relationship Id="rId22" Type="http://schemas.openxmlformats.org/officeDocument/2006/relationships/slide" Target="slides/slide15.xml"/><Relationship Id="rId44" Type="http://schemas.openxmlformats.org/officeDocument/2006/relationships/font" Target="fonts/WixMadeforText-italic.fntdata"/><Relationship Id="rId21" Type="http://schemas.openxmlformats.org/officeDocument/2006/relationships/slide" Target="slides/slide14.xml"/><Relationship Id="rId43" Type="http://schemas.openxmlformats.org/officeDocument/2006/relationships/font" Target="fonts/WixMadeforText-bold.fntdata"/><Relationship Id="rId24" Type="http://schemas.openxmlformats.org/officeDocument/2006/relationships/slide" Target="slides/slide17.xml"/><Relationship Id="rId23" Type="http://schemas.openxmlformats.org/officeDocument/2006/relationships/slide" Target="slides/slide16.xml"/><Relationship Id="rId45" Type="http://schemas.openxmlformats.org/officeDocument/2006/relationships/font" Target="fonts/WixMadeforText-boldItalic.fntdata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2.xml"/><Relationship Id="rId26" Type="http://schemas.openxmlformats.org/officeDocument/2006/relationships/slide" Target="slides/slide19.xml"/><Relationship Id="rId25" Type="http://schemas.openxmlformats.org/officeDocument/2006/relationships/slide" Target="slides/slide18.xml"/><Relationship Id="rId28" Type="http://schemas.openxmlformats.org/officeDocument/2006/relationships/slide" Target="slides/slide21.xml"/><Relationship Id="rId27" Type="http://schemas.openxmlformats.org/officeDocument/2006/relationships/slide" Target="slides/slide20.xml"/><Relationship Id="rId5" Type="http://schemas.openxmlformats.org/officeDocument/2006/relationships/slideMaster" Target="slideMasters/slideMaster2.xml"/><Relationship Id="rId6" Type="http://schemas.openxmlformats.org/officeDocument/2006/relationships/slideMaster" Target="slideMasters/slideMaster3.xml"/><Relationship Id="rId29" Type="http://schemas.openxmlformats.org/officeDocument/2006/relationships/slide" Target="slides/slide22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31" Type="http://schemas.openxmlformats.org/officeDocument/2006/relationships/slide" Target="slides/slide24.xml"/><Relationship Id="rId30" Type="http://schemas.openxmlformats.org/officeDocument/2006/relationships/slide" Target="slides/slide23.xml"/><Relationship Id="rId11" Type="http://schemas.openxmlformats.org/officeDocument/2006/relationships/slide" Target="slides/slide4.xml"/><Relationship Id="rId33" Type="http://schemas.openxmlformats.org/officeDocument/2006/relationships/slide" Target="slides/slide26.xml"/><Relationship Id="rId10" Type="http://schemas.openxmlformats.org/officeDocument/2006/relationships/slide" Target="slides/slide3.xml"/><Relationship Id="rId32" Type="http://schemas.openxmlformats.org/officeDocument/2006/relationships/slide" Target="slides/slide25.xml"/><Relationship Id="rId13" Type="http://schemas.openxmlformats.org/officeDocument/2006/relationships/slide" Target="slides/slide6.xml"/><Relationship Id="rId35" Type="http://schemas.openxmlformats.org/officeDocument/2006/relationships/slide" Target="slides/slide28.xml"/><Relationship Id="rId12" Type="http://schemas.openxmlformats.org/officeDocument/2006/relationships/slide" Target="slides/slide5.xml"/><Relationship Id="rId34" Type="http://schemas.openxmlformats.org/officeDocument/2006/relationships/slide" Target="slides/slide27.xml"/><Relationship Id="rId15" Type="http://schemas.openxmlformats.org/officeDocument/2006/relationships/slide" Target="slides/slide8.xml"/><Relationship Id="rId37" Type="http://schemas.openxmlformats.org/officeDocument/2006/relationships/slide" Target="slides/slide30.xml"/><Relationship Id="rId14" Type="http://schemas.openxmlformats.org/officeDocument/2006/relationships/slide" Target="slides/slide7.xml"/><Relationship Id="rId36" Type="http://schemas.openxmlformats.org/officeDocument/2006/relationships/slide" Target="slides/slide29.xml"/><Relationship Id="rId17" Type="http://schemas.openxmlformats.org/officeDocument/2006/relationships/slide" Target="slides/slide10.xml"/><Relationship Id="rId39" Type="http://schemas.openxmlformats.org/officeDocument/2006/relationships/font" Target="fonts/HelveticaNeue-bold.fntdata"/><Relationship Id="rId16" Type="http://schemas.openxmlformats.org/officeDocument/2006/relationships/slide" Target="slides/slide9.xml"/><Relationship Id="rId38" Type="http://schemas.openxmlformats.org/officeDocument/2006/relationships/font" Target="fonts/HelveticaNeue-regular.fntdata"/><Relationship Id="rId19" Type="http://schemas.openxmlformats.org/officeDocument/2006/relationships/slide" Target="slides/slide12.xml"/><Relationship Id="rId18" Type="http://schemas.openxmlformats.org/officeDocument/2006/relationships/slide" Target="slides/slide11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ga945c11411_0_7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8" name="Google Shape;68;ga945c11411_0_7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ge310035720_0_5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0" name="Google Shape;130;ge310035720_0_5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ge310035720_0_6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7" name="Google Shape;137;ge310035720_0_6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ge310035720_0_6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3" name="Google Shape;143;ge310035720_0_6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7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ge310035720_0_7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9" name="Google Shape;149;ge310035720_0_7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ge310035720_0_7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5" name="Google Shape;155;ge310035720_0_7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9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ge310035720_0_8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1" name="Google Shape;161;ge310035720_0_8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7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ge310035720_0_9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9" name="Google Shape;169;ge310035720_0_9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5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ge310035720_0_10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7" name="Google Shape;177;ge310035720_0_10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3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ge310035720_0_10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5" name="Google Shape;185;ge310035720_0_10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0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ge5cf160300_0_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2" name="Google Shape;192;ge5cf160300_0_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ga93403c159_0_13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8" name="Google Shape;78;ga93403c159_0_13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5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ge5cf160300_0_2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7" name="Google Shape;197;ge5cf160300_0_2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000">
              <a:solidFill>
                <a:schemeClr val="dk1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2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ge5cf160300_0_4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4" name="Google Shape;204;ge5cf160300_0_4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000">
              <a:solidFill>
                <a:schemeClr val="dk1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9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ge5cf160300_0_4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1" name="Google Shape;211;ge5cf160300_0_4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000">
              <a:solidFill>
                <a:schemeClr val="dk1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6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ge5cf160300_0_5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8" name="Google Shape;218;ge5cf160300_0_5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000">
              <a:solidFill>
                <a:schemeClr val="dk1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4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Google Shape;225;ge5cf160300_0_6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6" name="Google Shape;226;ge5cf160300_0_6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000">
              <a:solidFill>
                <a:schemeClr val="dk1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Google Shape;232;ga93403c159_0_47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3" name="Google Shape;233;ga93403c159_0_47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6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Google Shape;237;ge5cf160300_0_7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8" name="Google Shape;238;ge5cf160300_0_7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3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Google Shape;244;ga93403c159_0_49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5" name="Google Shape;245;ga93403c159_0_49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8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Google Shape;249;ge5cf160300_0_9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0" name="Google Shape;250;ge5cf160300_0_9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3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Google Shape;254;ge13b3b5571_0_45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5" name="Google Shape;255;ge13b3b5571_0_45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ge13b3b5571_0_1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" name="Google Shape;84;ge13b3b5571_0_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8" name="Shape 2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Google Shape;259;ge13b3b5571_0_45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0" name="Google Shape;260;ge13b3b5571_0_45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ga93403c159_0_28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0" name="Google Shape;90;ga93403c159_0_28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ga93403c159_0_22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6" name="Google Shape;96;ga93403c159_0_22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ge310035720_0_1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1" name="Google Shape;101;ge310035720_0_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ge310035720_0_3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9" name="Google Shape;109;ge310035720_0_3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ge310035720_0_4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6" name="Google Shape;116;ge310035720_0_4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ge310035720_0_4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3" name="Google Shape;123;ge310035720_0_4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.png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.png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1.pn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tatement 1">
  <p:cSld name="BLANK_1_1">
    <p:bg>
      <p:bgPr>
        <a:solidFill>
          <a:srgbClr val="1F77FF"/>
        </a:solidFill>
      </p:bgPr>
    </p:bg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3" name="Google Shape;53;p14"/>
          <p:cNvCxnSpPr/>
          <p:nvPr/>
        </p:nvCxnSpPr>
        <p:spPr>
          <a:xfrm>
            <a:off x="8569500" y="-17950"/>
            <a:ext cx="0" cy="5196900"/>
          </a:xfrm>
          <a:prstGeom prst="straightConnector1">
            <a:avLst/>
          </a:prstGeom>
          <a:noFill/>
          <a:ln cap="flat" cmpd="sng" w="9525">
            <a:solidFill>
              <a:srgbClr val="FFFFFF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54" name="Google Shape;54;p14"/>
          <p:cNvSpPr txBox="1"/>
          <p:nvPr/>
        </p:nvSpPr>
        <p:spPr>
          <a:xfrm rot="5400000">
            <a:off x="7641900" y="3481575"/>
            <a:ext cx="2420700" cy="29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chemeClr val="lt1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 Lesson 07: Logic &amp; Conditionals 2</a:t>
            </a:r>
            <a:endParaRPr sz="900">
              <a:solidFill>
                <a:schemeClr val="lt1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pic>
        <p:nvPicPr>
          <p:cNvPr id="55" name="Google Shape;55;p14"/>
          <p:cNvPicPr preferRelativeResize="0"/>
          <p:nvPr/>
        </p:nvPicPr>
        <p:blipFill rotWithShape="1">
          <a:blip r:embed="rId2">
            <a:alphaModFix/>
          </a:blip>
          <a:srcRect b="-58279" l="-4634" r="-10083" t="-74279"/>
          <a:stretch/>
        </p:blipFill>
        <p:spPr>
          <a:xfrm rot="5400000">
            <a:off x="8211462" y="710938"/>
            <a:ext cx="1355075" cy="3149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Regular 3">
  <p:cSld name="CUSTOM_1_1">
    <p:bg>
      <p:bgPr>
        <a:solidFill>
          <a:srgbClr val="FFFFFF"/>
        </a:solidFill>
      </p:bgPr>
    </p:bg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7" name="Google Shape;57;p15"/>
          <p:cNvCxnSpPr/>
          <p:nvPr/>
        </p:nvCxnSpPr>
        <p:spPr>
          <a:xfrm>
            <a:off x="8569500" y="-17950"/>
            <a:ext cx="0" cy="51843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58" name="Google Shape;58;p15"/>
          <p:cNvSpPr txBox="1"/>
          <p:nvPr/>
        </p:nvSpPr>
        <p:spPr>
          <a:xfrm rot="5400000">
            <a:off x="7641900" y="3481575"/>
            <a:ext cx="2420700" cy="29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Wix Madefor Text"/>
                <a:ea typeface="Wix Madefor Text"/>
                <a:cs typeface="Wix Madefor Text"/>
                <a:sym typeface="Wix Madefor Text"/>
              </a:rPr>
              <a:t> Lesson 07: Logic &amp; Conditionals 2</a:t>
            </a:r>
            <a:endParaRPr sz="9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pic>
        <p:nvPicPr>
          <p:cNvPr id="59" name="Google Shape;59;p15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 rot="5400000">
            <a:off x="8288777" y="749887"/>
            <a:ext cx="1154325" cy="1323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extLst>
    <p:ext uri="{DCECCB84-F9BA-43D5-87BE-67443E8EF086}">
      <p15:sldGuideLst>
        <p15:guide id="1" orient="horz" pos="677">
          <p15:clr>
            <a:srgbClr val="FA7B17"/>
          </p15:clr>
        </p15:guide>
        <p15:guide id="2" orient="horz" pos="1080">
          <p15:clr>
            <a:srgbClr val="FA7B17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tatement 1">
  <p:cSld name="BLANK_1_1">
    <p:bg>
      <p:bgPr>
        <a:solidFill>
          <a:srgbClr val="1F77FF"/>
        </a:solidFill>
      </p:bgPr>
    </p:bg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3" name="Google Shape;63;p17"/>
          <p:cNvCxnSpPr/>
          <p:nvPr/>
        </p:nvCxnSpPr>
        <p:spPr>
          <a:xfrm>
            <a:off x="8569500" y="-17950"/>
            <a:ext cx="0" cy="5196900"/>
          </a:xfrm>
          <a:prstGeom prst="straightConnector1">
            <a:avLst/>
          </a:prstGeom>
          <a:noFill/>
          <a:ln cap="flat" cmpd="sng" w="9525">
            <a:solidFill>
              <a:srgbClr val="FFFFFF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64" name="Google Shape;64;p17"/>
          <p:cNvSpPr txBox="1"/>
          <p:nvPr/>
        </p:nvSpPr>
        <p:spPr>
          <a:xfrm rot="5400000">
            <a:off x="7641900" y="3481575"/>
            <a:ext cx="2420700" cy="29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 Lesson 07: Logic &amp; Conditionals 2</a:t>
            </a:r>
            <a:endParaRPr sz="900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pic>
        <p:nvPicPr>
          <p:cNvPr id="65" name="Google Shape;65;p17"/>
          <p:cNvPicPr preferRelativeResize="0"/>
          <p:nvPr/>
        </p:nvPicPr>
        <p:blipFill rotWithShape="1">
          <a:blip r:embed="rId2">
            <a:alphaModFix/>
          </a:blip>
          <a:srcRect b="-58279" l="-4634" r="-10083" t="-74279"/>
          <a:stretch/>
        </p:blipFill>
        <p:spPr>
          <a:xfrm rot="5400000">
            <a:off x="8211462" y="710938"/>
            <a:ext cx="1355075" cy="3149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theme" Target="../theme/theme1.xml"/></Relationships>
</file>

<file path=ppt/slideMasters/_rels/slideMaster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theme" Target="../theme/theme4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1" name="Google Shape;51;p13"/>
          <p:cNvCxnSpPr/>
          <p:nvPr/>
        </p:nvCxnSpPr>
        <p:spPr>
          <a:xfrm>
            <a:off x="8569500" y="-17950"/>
            <a:ext cx="0" cy="51843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  <p:sldLayoutId id="2147483660" r:id="rId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r">
              <a:buNone/>
              <a:defRPr sz="1000">
                <a:solidFill>
                  <a:schemeClr val="dk2"/>
                </a:solidFill>
              </a:defRPr>
            </a:lvl1pPr>
            <a:lvl2pPr lvl="1" rtl="0" algn="r">
              <a:buNone/>
              <a:defRPr sz="1000">
                <a:solidFill>
                  <a:schemeClr val="dk2"/>
                </a:solidFill>
              </a:defRPr>
            </a:lvl2pPr>
            <a:lvl3pPr lvl="2" rtl="0" algn="r">
              <a:buNone/>
              <a:defRPr sz="1000">
                <a:solidFill>
                  <a:schemeClr val="dk2"/>
                </a:solidFill>
              </a:defRPr>
            </a:lvl3pPr>
            <a:lvl4pPr lvl="3" rtl="0" algn="r">
              <a:buNone/>
              <a:defRPr sz="1000">
                <a:solidFill>
                  <a:schemeClr val="dk2"/>
                </a:solidFill>
              </a:defRPr>
            </a:lvl4pPr>
            <a:lvl5pPr lvl="4" rtl="0" algn="r">
              <a:buNone/>
              <a:defRPr sz="1000">
                <a:solidFill>
                  <a:schemeClr val="dk2"/>
                </a:solidFill>
              </a:defRPr>
            </a:lvl5pPr>
            <a:lvl6pPr lvl="5" rtl="0" algn="r">
              <a:buNone/>
              <a:defRPr sz="1000">
                <a:solidFill>
                  <a:schemeClr val="dk2"/>
                </a:solidFill>
              </a:defRPr>
            </a:lvl6pPr>
            <a:lvl7pPr lvl="6" rtl="0" algn="r">
              <a:buNone/>
              <a:defRPr sz="1000">
                <a:solidFill>
                  <a:schemeClr val="dk2"/>
                </a:solidFill>
              </a:defRPr>
            </a:lvl7pPr>
            <a:lvl8pPr lvl="7" rtl="0" algn="r">
              <a:buNone/>
              <a:defRPr sz="1000">
                <a:solidFill>
                  <a:schemeClr val="dk2"/>
                </a:solidFill>
              </a:defRPr>
            </a:lvl8pPr>
            <a:lvl9pPr lvl="8" rtl="0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61" r:id="rId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6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5.gif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8.gif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8.xml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9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9.gif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9.gif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11.gif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13.png"/><Relationship Id="rId4" Type="http://schemas.openxmlformats.org/officeDocument/2006/relationships/image" Target="../media/image10.png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4.xml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5.xml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12.png"/><Relationship Id="rId4" Type="http://schemas.openxmlformats.org/officeDocument/2006/relationships/image" Target="../media/image14.png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7.xml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8.xml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9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3.xml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30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7.gif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3.gif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4.gif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1F77FF"/>
        </a:solidFill>
      </p:bgPr>
    </p:bg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18"/>
          <p:cNvSpPr/>
          <p:nvPr/>
        </p:nvSpPr>
        <p:spPr>
          <a:xfrm>
            <a:off x="0" y="100"/>
            <a:ext cx="5714100" cy="5143500"/>
          </a:xfrm>
          <a:prstGeom prst="rect">
            <a:avLst/>
          </a:prstGeom>
          <a:solidFill>
            <a:srgbClr val="1F77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1" name="Google Shape;71;p18"/>
          <p:cNvSpPr txBox="1"/>
          <p:nvPr>
            <p:ph type="title"/>
          </p:nvPr>
        </p:nvSpPr>
        <p:spPr>
          <a:xfrm>
            <a:off x="678325" y="553800"/>
            <a:ext cx="4543800" cy="2685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chemeClr val="lt1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Lesson 07</a:t>
            </a:r>
            <a:endParaRPr b="1">
              <a:solidFill>
                <a:schemeClr val="lt1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4800">
                <a:solidFill>
                  <a:schemeClr val="lt1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Logic &amp; Conditionals 2</a:t>
            </a:r>
            <a:endParaRPr b="1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grpSp>
        <p:nvGrpSpPr>
          <p:cNvPr id="72" name="Google Shape;72;p18"/>
          <p:cNvGrpSpPr/>
          <p:nvPr/>
        </p:nvGrpSpPr>
        <p:grpSpPr>
          <a:xfrm>
            <a:off x="743450" y="4506575"/>
            <a:ext cx="3436500" cy="257550"/>
            <a:chOff x="743450" y="4506575"/>
            <a:chExt cx="3436500" cy="257550"/>
          </a:xfrm>
        </p:grpSpPr>
        <p:sp>
          <p:nvSpPr>
            <p:cNvPr id="73" name="Google Shape;73;p18"/>
            <p:cNvSpPr txBox="1"/>
            <p:nvPr/>
          </p:nvSpPr>
          <p:spPr>
            <a:xfrm>
              <a:off x="743450" y="4627625"/>
              <a:ext cx="2966400" cy="136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Arial"/>
                <a:buNone/>
              </a:pPr>
              <a:r>
                <a:rPr b="1" lang="en">
                  <a:solidFill>
                    <a:srgbClr val="FFFFFF"/>
                  </a:solidFill>
                  <a:latin typeface="Wix Madefor Text"/>
                  <a:ea typeface="Wix Madefor Text"/>
                  <a:cs typeface="Wix Madefor Text"/>
                  <a:sym typeface="Wix Madefor Text"/>
                </a:rPr>
                <a:t>Web Development</a:t>
              </a:r>
              <a:endParaRPr b="1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endParaRPr>
            </a:p>
          </p:txBody>
        </p:sp>
        <p:cxnSp>
          <p:nvCxnSpPr>
            <p:cNvPr id="74" name="Google Shape;74;p18"/>
            <p:cNvCxnSpPr/>
            <p:nvPr/>
          </p:nvCxnSpPr>
          <p:spPr>
            <a:xfrm>
              <a:off x="796550" y="4506575"/>
              <a:ext cx="3383400" cy="0"/>
            </a:xfrm>
            <a:prstGeom prst="straightConnector1">
              <a:avLst/>
            </a:prstGeom>
            <a:noFill/>
            <a:ln cap="flat" cmpd="sng" w="952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</p:cxnSp>
      </p:grpSp>
      <p:pic>
        <p:nvPicPr>
          <p:cNvPr id="75" name="Google Shape;75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811533" y="0"/>
            <a:ext cx="2749482" cy="51435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3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27"/>
          <p:cNvSpPr txBox="1"/>
          <p:nvPr>
            <p:ph type="title"/>
          </p:nvPr>
        </p:nvSpPr>
        <p:spPr>
          <a:xfrm>
            <a:off x="405150" y="218925"/>
            <a:ext cx="70647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latin typeface="Wix Madefor Text"/>
                <a:ea typeface="Wix Madefor Text"/>
                <a:cs typeface="Wix Madefor Text"/>
                <a:sym typeface="Wix Madefor Text"/>
              </a:rPr>
              <a:t>Not equals with strings</a:t>
            </a:r>
            <a:endParaRPr b="1" sz="3200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32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pic>
        <p:nvPicPr>
          <p:cNvPr id="133" name="Google Shape;133;p2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96375" y="2118350"/>
            <a:ext cx="5952624" cy="2705750"/>
          </a:xfrm>
          <a:prstGeom prst="rect">
            <a:avLst/>
          </a:prstGeom>
          <a:noFill/>
          <a:ln>
            <a:noFill/>
          </a:ln>
        </p:spPr>
      </p:pic>
      <p:sp>
        <p:nvSpPr>
          <p:cNvPr id="134" name="Google Shape;134;p27"/>
          <p:cNvSpPr txBox="1"/>
          <p:nvPr/>
        </p:nvSpPr>
        <p:spPr>
          <a:xfrm>
            <a:off x="310525" y="907475"/>
            <a:ext cx="8140800" cy="1033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11430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300">
                <a:latin typeface="Wix Madefor Text"/>
                <a:ea typeface="Wix Madefor Text"/>
                <a:cs typeface="Wix Madefor Text"/>
                <a:sym typeface="Wix Madefor Text"/>
              </a:rPr>
              <a:t>This final example is using </a:t>
            </a:r>
            <a:r>
              <a:rPr b="1" lang="en" sz="1300">
                <a:latin typeface="Wix Madefor Text"/>
                <a:ea typeface="Wix Madefor Text"/>
                <a:cs typeface="Wix Madefor Text"/>
                <a:sym typeface="Wix Madefor Text"/>
              </a:rPr>
              <a:t>strings</a:t>
            </a:r>
            <a:r>
              <a:rPr lang="en" sz="1300">
                <a:latin typeface="Wix Madefor Text"/>
                <a:ea typeface="Wix Madefor Text"/>
                <a:cs typeface="Wix Madefor Text"/>
                <a:sym typeface="Wix Madefor Text"/>
              </a:rPr>
              <a:t> (characters like letters, words, or even sentences) to control what happens to the tiger’s hat. </a:t>
            </a:r>
            <a:endParaRPr sz="1300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114300" rtl="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" sz="1300">
                <a:latin typeface="Wix Madefor Text"/>
                <a:ea typeface="Wix Madefor Text"/>
                <a:cs typeface="Wix Madefor Text"/>
                <a:sym typeface="Wix Madefor Text"/>
              </a:rPr>
              <a:t>What examples can you think of that might use strings as inputs to control the actions on a webpage?</a:t>
            </a:r>
            <a:endParaRPr sz="170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38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28"/>
          <p:cNvSpPr txBox="1"/>
          <p:nvPr>
            <p:ph type="title"/>
          </p:nvPr>
        </p:nvSpPr>
        <p:spPr>
          <a:xfrm>
            <a:off x="652575" y="405775"/>
            <a:ext cx="6331800" cy="6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latin typeface="Wix Madefor Text"/>
                <a:ea typeface="Wix Madefor Text"/>
                <a:cs typeface="Wix Madefor Text"/>
                <a:sym typeface="Wix Madefor Text"/>
              </a:rPr>
              <a:t>Remember this?</a:t>
            </a:r>
            <a:endParaRPr b="1" sz="32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140" name="Google Shape;140;p28"/>
          <p:cNvSpPr txBox="1"/>
          <p:nvPr/>
        </p:nvSpPr>
        <p:spPr>
          <a:xfrm>
            <a:off x="0" y="1253225"/>
            <a:ext cx="8520300" cy="38907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6477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>
                <a:solidFill>
                  <a:srgbClr val="162D3D"/>
                </a:solidFill>
                <a:latin typeface="Courier New"/>
                <a:ea typeface="Courier New"/>
                <a:cs typeface="Courier New"/>
                <a:sym typeface="Courier New"/>
              </a:rPr>
              <a:t>if (condition) {</a:t>
            </a:r>
            <a:endParaRPr sz="2200">
              <a:solidFill>
                <a:srgbClr val="162D3D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6477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>
                <a:solidFill>
                  <a:srgbClr val="162D3D"/>
                </a:solidFill>
                <a:latin typeface="Courier New"/>
                <a:ea typeface="Courier New"/>
                <a:cs typeface="Courier New"/>
                <a:sym typeface="Courier New"/>
              </a:rPr>
              <a:t>  </a:t>
            </a:r>
            <a:r>
              <a:rPr lang="en" sz="2200">
                <a:solidFill>
                  <a:srgbClr val="999999"/>
                </a:solidFill>
                <a:latin typeface="Courier New"/>
                <a:ea typeface="Courier New"/>
                <a:cs typeface="Courier New"/>
                <a:sym typeface="Courier New"/>
              </a:rPr>
              <a:t>// Code to be executed - </a:t>
            </a:r>
            <a:endParaRPr sz="2200">
              <a:solidFill>
                <a:srgbClr val="999999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6477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>
                <a:solidFill>
                  <a:srgbClr val="999999"/>
                </a:solidFill>
                <a:latin typeface="Courier New"/>
                <a:ea typeface="Courier New"/>
                <a:cs typeface="Courier New"/>
                <a:sym typeface="Courier New"/>
              </a:rPr>
              <a:t>  // when condition is </a:t>
            </a:r>
            <a:r>
              <a:rPr b="1" lang="en" sz="2200">
                <a:solidFill>
                  <a:srgbClr val="999999"/>
                </a:solidFill>
                <a:latin typeface="Courier New"/>
                <a:ea typeface="Courier New"/>
                <a:cs typeface="Courier New"/>
                <a:sym typeface="Courier New"/>
              </a:rPr>
              <a:t>true</a:t>
            </a:r>
            <a:endParaRPr b="1" sz="2200">
              <a:solidFill>
                <a:srgbClr val="999999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6477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>
                <a:solidFill>
                  <a:srgbClr val="162D3D"/>
                </a:solidFill>
                <a:latin typeface="Courier New"/>
                <a:ea typeface="Courier New"/>
                <a:cs typeface="Courier New"/>
                <a:sym typeface="Courier New"/>
              </a:rPr>
              <a:t>} else {</a:t>
            </a:r>
            <a:endParaRPr sz="2200">
              <a:solidFill>
                <a:srgbClr val="162D3D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6477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>
                <a:solidFill>
                  <a:srgbClr val="162D3D"/>
                </a:solidFill>
                <a:latin typeface="Courier New"/>
                <a:ea typeface="Courier New"/>
                <a:cs typeface="Courier New"/>
                <a:sym typeface="Courier New"/>
              </a:rPr>
              <a:t>  </a:t>
            </a:r>
            <a:r>
              <a:rPr lang="en" sz="2200">
                <a:solidFill>
                  <a:srgbClr val="999999"/>
                </a:solidFill>
                <a:latin typeface="Courier New"/>
                <a:ea typeface="Courier New"/>
                <a:cs typeface="Courier New"/>
                <a:sym typeface="Courier New"/>
              </a:rPr>
              <a:t>// Code to be executed - </a:t>
            </a:r>
            <a:endParaRPr sz="2200">
              <a:solidFill>
                <a:srgbClr val="999999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6477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>
                <a:solidFill>
                  <a:srgbClr val="999999"/>
                </a:solidFill>
                <a:latin typeface="Courier New"/>
                <a:ea typeface="Courier New"/>
                <a:cs typeface="Courier New"/>
                <a:sym typeface="Courier New"/>
              </a:rPr>
              <a:t>  // when condition is </a:t>
            </a:r>
            <a:r>
              <a:rPr b="1" lang="en" sz="2200">
                <a:solidFill>
                  <a:srgbClr val="999999"/>
                </a:solidFill>
                <a:latin typeface="Courier New"/>
                <a:ea typeface="Courier New"/>
                <a:cs typeface="Courier New"/>
                <a:sym typeface="Courier New"/>
              </a:rPr>
              <a:t>false</a:t>
            </a:r>
            <a:endParaRPr b="1" sz="2200">
              <a:solidFill>
                <a:srgbClr val="999999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6477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>
                <a:solidFill>
                  <a:srgbClr val="162D3D"/>
                </a:solidFill>
                <a:latin typeface="Courier New"/>
                <a:ea typeface="Courier New"/>
                <a:cs typeface="Courier New"/>
                <a:sym typeface="Courier New"/>
              </a:rPr>
              <a:t>}</a:t>
            </a:r>
            <a:endParaRPr sz="2200">
              <a:solidFill>
                <a:srgbClr val="999999"/>
              </a:solidFill>
              <a:latin typeface="Courier New"/>
              <a:ea typeface="Courier New"/>
              <a:cs typeface="Courier New"/>
              <a:sym typeface="Courier New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44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29"/>
          <p:cNvSpPr txBox="1"/>
          <p:nvPr>
            <p:ph type="title"/>
          </p:nvPr>
        </p:nvSpPr>
        <p:spPr>
          <a:xfrm>
            <a:off x="593675" y="328700"/>
            <a:ext cx="7726500" cy="6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latin typeface="Wix Madefor Text"/>
                <a:ea typeface="Wix Madefor Text"/>
                <a:cs typeface="Wix Madefor Text"/>
                <a:sym typeface="Wix Madefor Text"/>
              </a:rPr>
              <a:t>What if we want more than 2 options? </a:t>
            </a:r>
            <a:endParaRPr b="1" sz="32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146" name="Google Shape;146;p29"/>
          <p:cNvSpPr txBox="1"/>
          <p:nvPr/>
        </p:nvSpPr>
        <p:spPr>
          <a:xfrm>
            <a:off x="0" y="1253225"/>
            <a:ext cx="8520300" cy="38907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6477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>
                <a:solidFill>
                  <a:srgbClr val="162D3D"/>
                </a:solidFill>
                <a:latin typeface="Courier New"/>
                <a:ea typeface="Courier New"/>
                <a:cs typeface="Courier New"/>
                <a:sym typeface="Courier New"/>
              </a:rPr>
              <a:t>if (condition) {</a:t>
            </a:r>
            <a:endParaRPr sz="1500">
              <a:solidFill>
                <a:srgbClr val="162D3D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6477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>
                <a:solidFill>
                  <a:srgbClr val="162D3D"/>
                </a:solidFill>
                <a:latin typeface="Courier New"/>
                <a:ea typeface="Courier New"/>
                <a:cs typeface="Courier New"/>
                <a:sym typeface="Courier New"/>
              </a:rPr>
              <a:t>  </a:t>
            </a:r>
            <a:r>
              <a:rPr lang="en" sz="1500">
                <a:solidFill>
                  <a:srgbClr val="999999"/>
                </a:solidFill>
                <a:latin typeface="Courier New"/>
                <a:ea typeface="Courier New"/>
                <a:cs typeface="Courier New"/>
                <a:sym typeface="Courier New"/>
              </a:rPr>
              <a:t>// Code to be executed when first condition is </a:t>
            </a:r>
            <a:r>
              <a:rPr b="1" lang="en" sz="1500">
                <a:solidFill>
                  <a:srgbClr val="999999"/>
                </a:solidFill>
                <a:latin typeface="Courier New"/>
                <a:ea typeface="Courier New"/>
                <a:cs typeface="Courier New"/>
                <a:sym typeface="Courier New"/>
              </a:rPr>
              <a:t>true</a:t>
            </a:r>
            <a:endParaRPr b="1" sz="1500">
              <a:solidFill>
                <a:srgbClr val="999999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6477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500">
                <a:solidFill>
                  <a:srgbClr val="162D3D"/>
                </a:solidFill>
                <a:latin typeface="Courier New"/>
                <a:ea typeface="Courier New"/>
                <a:cs typeface="Courier New"/>
                <a:sym typeface="Courier New"/>
              </a:rPr>
              <a:t>} else if (condition2) {</a:t>
            </a:r>
            <a:endParaRPr b="1" sz="1500">
              <a:solidFill>
                <a:srgbClr val="162D3D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6477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>
                <a:solidFill>
                  <a:srgbClr val="162D3D"/>
                </a:solidFill>
                <a:latin typeface="Courier New"/>
                <a:ea typeface="Courier New"/>
                <a:cs typeface="Courier New"/>
                <a:sym typeface="Courier New"/>
              </a:rPr>
              <a:t>  </a:t>
            </a:r>
            <a:r>
              <a:rPr lang="en" sz="1500">
                <a:solidFill>
                  <a:srgbClr val="999999"/>
                </a:solidFill>
                <a:latin typeface="Courier New"/>
                <a:ea typeface="Courier New"/>
                <a:cs typeface="Courier New"/>
                <a:sym typeface="Courier New"/>
              </a:rPr>
              <a:t>// Code to be executed when:</a:t>
            </a:r>
            <a:endParaRPr sz="1500">
              <a:solidFill>
                <a:srgbClr val="999999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6477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>
                <a:solidFill>
                  <a:srgbClr val="999999"/>
                </a:solidFill>
                <a:latin typeface="Courier New"/>
                <a:ea typeface="Courier New"/>
                <a:cs typeface="Courier New"/>
                <a:sym typeface="Courier New"/>
              </a:rPr>
              <a:t>  // first condition is </a:t>
            </a:r>
            <a:r>
              <a:rPr b="1" lang="en" sz="1500">
                <a:solidFill>
                  <a:srgbClr val="999999"/>
                </a:solidFill>
                <a:latin typeface="Courier New"/>
                <a:ea typeface="Courier New"/>
                <a:cs typeface="Courier New"/>
                <a:sym typeface="Courier New"/>
              </a:rPr>
              <a:t>false, </a:t>
            </a:r>
            <a:r>
              <a:rPr lang="en" sz="1500">
                <a:solidFill>
                  <a:srgbClr val="999999"/>
                </a:solidFill>
                <a:latin typeface="Courier New"/>
                <a:ea typeface="Courier New"/>
                <a:cs typeface="Courier New"/>
                <a:sym typeface="Courier New"/>
              </a:rPr>
              <a:t>second condition</a:t>
            </a:r>
            <a:r>
              <a:rPr b="1" lang="en" sz="1500">
                <a:solidFill>
                  <a:srgbClr val="999999"/>
                </a:solidFill>
                <a:latin typeface="Courier New"/>
                <a:ea typeface="Courier New"/>
                <a:cs typeface="Courier New"/>
                <a:sym typeface="Courier New"/>
              </a:rPr>
              <a:t> is true</a:t>
            </a:r>
            <a:endParaRPr b="1" sz="1500">
              <a:solidFill>
                <a:srgbClr val="999999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6477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>
                <a:solidFill>
                  <a:srgbClr val="162D3D"/>
                </a:solidFill>
                <a:latin typeface="Courier New"/>
                <a:ea typeface="Courier New"/>
                <a:cs typeface="Courier New"/>
                <a:sym typeface="Courier New"/>
              </a:rPr>
              <a:t>} else {</a:t>
            </a:r>
            <a:endParaRPr sz="1500">
              <a:solidFill>
                <a:srgbClr val="162D3D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266700" lvl="0" marL="6477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>
                <a:solidFill>
                  <a:srgbClr val="999999"/>
                </a:solidFill>
                <a:latin typeface="Courier New"/>
                <a:ea typeface="Courier New"/>
                <a:cs typeface="Courier New"/>
                <a:sym typeface="Courier New"/>
              </a:rPr>
              <a:t>// Code to be executed - when </a:t>
            </a:r>
            <a:r>
              <a:rPr b="1" lang="en" sz="1500">
                <a:solidFill>
                  <a:srgbClr val="999999"/>
                </a:solidFill>
                <a:latin typeface="Courier New"/>
                <a:ea typeface="Courier New"/>
                <a:cs typeface="Courier New"/>
                <a:sym typeface="Courier New"/>
              </a:rPr>
              <a:t>both</a:t>
            </a:r>
            <a:r>
              <a:rPr lang="en" sz="1500">
                <a:solidFill>
                  <a:srgbClr val="999999"/>
                </a:solidFill>
                <a:latin typeface="Courier New"/>
                <a:ea typeface="Courier New"/>
                <a:cs typeface="Courier New"/>
                <a:sym typeface="Courier New"/>
              </a:rPr>
              <a:t> conditions are </a:t>
            </a:r>
            <a:r>
              <a:rPr b="1" lang="en" sz="1500">
                <a:solidFill>
                  <a:srgbClr val="999999"/>
                </a:solidFill>
                <a:latin typeface="Courier New"/>
                <a:ea typeface="Courier New"/>
                <a:cs typeface="Courier New"/>
                <a:sym typeface="Courier New"/>
              </a:rPr>
              <a:t>false</a:t>
            </a:r>
            <a:endParaRPr sz="1500">
              <a:solidFill>
                <a:srgbClr val="162D3D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6477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>
                <a:solidFill>
                  <a:srgbClr val="162D3D"/>
                </a:solidFill>
                <a:latin typeface="Courier New"/>
                <a:ea typeface="Courier New"/>
                <a:cs typeface="Courier New"/>
                <a:sym typeface="Courier New"/>
              </a:rPr>
              <a:t>}</a:t>
            </a:r>
            <a:endParaRPr sz="1500">
              <a:solidFill>
                <a:srgbClr val="162D3D"/>
              </a:solidFill>
              <a:latin typeface="Courier New"/>
              <a:ea typeface="Courier New"/>
              <a:cs typeface="Courier New"/>
              <a:sym typeface="Courier New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30"/>
          <p:cNvSpPr txBox="1"/>
          <p:nvPr>
            <p:ph type="title"/>
          </p:nvPr>
        </p:nvSpPr>
        <p:spPr>
          <a:xfrm>
            <a:off x="632950" y="405775"/>
            <a:ext cx="7726500" cy="6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latin typeface="Wix Madefor Text"/>
                <a:ea typeface="Wix Madefor Text"/>
                <a:cs typeface="Wix Madefor Text"/>
                <a:sym typeface="Wix Madefor Text"/>
              </a:rPr>
              <a:t>What if we want more than 2 options? </a:t>
            </a:r>
            <a:endParaRPr b="1" sz="32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152" name="Google Shape;152;p30"/>
          <p:cNvSpPr txBox="1"/>
          <p:nvPr/>
        </p:nvSpPr>
        <p:spPr>
          <a:xfrm>
            <a:off x="0" y="1253225"/>
            <a:ext cx="8520300" cy="38907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6477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162D3D"/>
                </a:solidFill>
                <a:latin typeface="Courier New"/>
                <a:ea typeface="Courier New"/>
                <a:cs typeface="Courier New"/>
                <a:sym typeface="Courier New"/>
              </a:rPr>
              <a:t>if (temperature &gt;= 80) {</a:t>
            </a:r>
            <a:endParaRPr sz="1800">
              <a:solidFill>
                <a:srgbClr val="162D3D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6477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162D3D"/>
                </a:solidFill>
                <a:latin typeface="Courier New"/>
                <a:ea typeface="Courier New"/>
                <a:cs typeface="Courier New"/>
                <a:sym typeface="Courier New"/>
              </a:rPr>
              <a:t>  $w</a:t>
            </a:r>
            <a:r>
              <a:rPr lang="en" sz="1800">
                <a:latin typeface="Courier New"/>
                <a:ea typeface="Courier New"/>
                <a:cs typeface="Courier New"/>
                <a:sym typeface="Courier New"/>
              </a:rPr>
              <a:t>(</a:t>
            </a:r>
            <a:r>
              <a:rPr lang="en" sz="1800">
                <a:solidFill>
                  <a:srgbClr val="A22EBF"/>
                </a:solidFill>
                <a:latin typeface="Courier New"/>
                <a:ea typeface="Courier New"/>
                <a:cs typeface="Courier New"/>
                <a:sym typeface="Courier New"/>
              </a:rPr>
              <a:t>'#text1'</a:t>
            </a:r>
            <a:r>
              <a:rPr lang="en" sz="1800">
                <a:latin typeface="Courier New"/>
                <a:ea typeface="Courier New"/>
                <a:cs typeface="Courier New"/>
                <a:sym typeface="Courier New"/>
              </a:rPr>
              <a:t>).text = </a:t>
            </a:r>
            <a:r>
              <a:rPr lang="en" sz="1800">
                <a:solidFill>
                  <a:srgbClr val="A22EBF"/>
                </a:solidFill>
                <a:latin typeface="Courier New"/>
                <a:ea typeface="Courier New"/>
                <a:cs typeface="Courier New"/>
                <a:sym typeface="Courier New"/>
              </a:rPr>
              <a:t>'It’s really hot today!’</a:t>
            </a:r>
            <a:endParaRPr b="1" sz="2500">
              <a:solidFill>
                <a:srgbClr val="999999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6477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162D3D"/>
                </a:solidFill>
                <a:latin typeface="Courier New"/>
                <a:ea typeface="Courier New"/>
                <a:cs typeface="Courier New"/>
                <a:sym typeface="Courier New"/>
              </a:rPr>
              <a:t>} else if (temperature &gt;= 50) {</a:t>
            </a:r>
            <a:endParaRPr sz="1800">
              <a:solidFill>
                <a:srgbClr val="162D3D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6477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162D3D"/>
                </a:solidFill>
                <a:latin typeface="Courier New"/>
                <a:ea typeface="Courier New"/>
                <a:cs typeface="Courier New"/>
                <a:sym typeface="Courier New"/>
              </a:rPr>
              <a:t>  $w</a:t>
            </a:r>
            <a:r>
              <a:rPr lang="en" sz="1800">
                <a:latin typeface="Courier New"/>
                <a:ea typeface="Courier New"/>
                <a:cs typeface="Courier New"/>
                <a:sym typeface="Courier New"/>
              </a:rPr>
              <a:t>(</a:t>
            </a:r>
            <a:r>
              <a:rPr lang="en" sz="1800">
                <a:solidFill>
                  <a:srgbClr val="A22EBF"/>
                </a:solidFill>
                <a:latin typeface="Courier New"/>
                <a:ea typeface="Courier New"/>
                <a:cs typeface="Courier New"/>
                <a:sym typeface="Courier New"/>
              </a:rPr>
              <a:t>'#text1'</a:t>
            </a:r>
            <a:r>
              <a:rPr lang="en" sz="1800">
                <a:latin typeface="Courier New"/>
                <a:ea typeface="Courier New"/>
                <a:cs typeface="Courier New"/>
                <a:sym typeface="Courier New"/>
              </a:rPr>
              <a:t>).text = </a:t>
            </a:r>
            <a:r>
              <a:rPr lang="en" sz="1800">
                <a:solidFill>
                  <a:srgbClr val="A22EBF"/>
                </a:solidFill>
                <a:latin typeface="Courier New"/>
                <a:ea typeface="Courier New"/>
                <a:cs typeface="Courier New"/>
                <a:sym typeface="Courier New"/>
              </a:rPr>
              <a:t>'Perfect weather’ </a:t>
            </a:r>
            <a:endParaRPr b="1" sz="1800">
              <a:solidFill>
                <a:srgbClr val="999999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6477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162D3D"/>
                </a:solidFill>
                <a:latin typeface="Courier New"/>
                <a:ea typeface="Courier New"/>
                <a:cs typeface="Courier New"/>
                <a:sym typeface="Courier New"/>
              </a:rPr>
              <a:t>} else {</a:t>
            </a:r>
            <a:endParaRPr sz="1800">
              <a:solidFill>
                <a:srgbClr val="162D3D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6477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162D3D"/>
                </a:solidFill>
                <a:latin typeface="Courier New"/>
                <a:ea typeface="Courier New"/>
                <a:cs typeface="Courier New"/>
                <a:sym typeface="Courier New"/>
              </a:rPr>
              <a:t>  $w</a:t>
            </a:r>
            <a:r>
              <a:rPr lang="en" sz="1800">
                <a:latin typeface="Courier New"/>
                <a:ea typeface="Courier New"/>
                <a:cs typeface="Courier New"/>
                <a:sym typeface="Courier New"/>
              </a:rPr>
              <a:t>(</a:t>
            </a:r>
            <a:r>
              <a:rPr lang="en" sz="1800">
                <a:solidFill>
                  <a:srgbClr val="A22EBF"/>
                </a:solidFill>
                <a:latin typeface="Courier New"/>
                <a:ea typeface="Courier New"/>
                <a:cs typeface="Courier New"/>
                <a:sym typeface="Courier New"/>
              </a:rPr>
              <a:t>'#text1'</a:t>
            </a:r>
            <a:r>
              <a:rPr lang="en" sz="1800">
                <a:latin typeface="Courier New"/>
                <a:ea typeface="Courier New"/>
                <a:cs typeface="Courier New"/>
                <a:sym typeface="Courier New"/>
              </a:rPr>
              <a:t>).text = </a:t>
            </a:r>
            <a:r>
              <a:rPr lang="en" sz="1800">
                <a:solidFill>
                  <a:srgbClr val="A22EBF"/>
                </a:solidFill>
                <a:latin typeface="Courier New"/>
                <a:ea typeface="Courier New"/>
                <a:cs typeface="Courier New"/>
                <a:sym typeface="Courier New"/>
              </a:rPr>
              <a:t>'It’s too cold!’</a:t>
            </a:r>
            <a:endParaRPr sz="1800">
              <a:solidFill>
                <a:srgbClr val="162D3D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6477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162D3D"/>
                </a:solidFill>
                <a:latin typeface="Courier New"/>
                <a:ea typeface="Courier New"/>
                <a:cs typeface="Courier New"/>
                <a:sym typeface="Courier New"/>
              </a:rPr>
              <a:t>}</a:t>
            </a:r>
            <a:endParaRPr sz="1800">
              <a:solidFill>
                <a:srgbClr val="162D3D"/>
              </a:solidFill>
              <a:latin typeface="Courier New"/>
              <a:ea typeface="Courier New"/>
              <a:cs typeface="Courier New"/>
              <a:sym typeface="Courier New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56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p31"/>
          <p:cNvSpPr txBox="1"/>
          <p:nvPr>
            <p:ph type="title"/>
          </p:nvPr>
        </p:nvSpPr>
        <p:spPr>
          <a:xfrm>
            <a:off x="652575" y="405775"/>
            <a:ext cx="7726500" cy="6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latin typeface="Wix Madefor Text"/>
                <a:ea typeface="Wix Madefor Text"/>
                <a:cs typeface="Wix Madefor Text"/>
                <a:sym typeface="Wix Madefor Text"/>
              </a:rPr>
              <a:t>What if we want more than 2 options? </a:t>
            </a:r>
            <a:endParaRPr b="1" sz="32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pic>
        <p:nvPicPr>
          <p:cNvPr id="158" name="Google Shape;158;p3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29675" y="1381725"/>
            <a:ext cx="6972300" cy="33337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62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32"/>
          <p:cNvSpPr txBox="1"/>
          <p:nvPr>
            <p:ph type="title"/>
          </p:nvPr>
        </p:nvSpPr>
        <p:spPr>
          <a:xfrm>
            <a:off x="475875" y="121125"/>
            <a:ext cx="7726500" cy="6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latin typeface="Wix Madefor Text"/>
                <a:ea typeface="Wix Madefor Text"/>
                <a:cs typeface="Wix Madefor Text"/>
                <a:sym typeface="Wix Madefor Text"/>
              </a:rPr>
              <a:t>What if we want more than 2 options? </a:t>
            </a:r>
            <a:endParaRPr b="1" sz="32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164" name="Google Shape;164;p32"/>
          <p:cNvSpPr txBox="1"/>
          <p:nvPr/>
        </p:nvSpPr>
        <p:spPr>
          <a:xfrm>
            <a:off x="0" y="1253225"/>
            <a:ext cx="8529900" cy="38907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6477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162D3D"/>
                </a:solidFill>
                <a:latin typeface="Courier New"/>
                <a:ea typeface="Courier New"/>
                <a:cs typeface="Courier New"/>
                <a:sym typeface="Courier New"/>
              </a:rPr>
              <a:t>if (temperature &gt;= 80) {</a:t>
            </a:r>
            <a:endParaRPr sz="1800">
              <a:solidFill>
                <a:srgbClr val="162D3D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6477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162D3D"/>
                </a:solidFill>
                <a:latin typeface="Courier New"/>
                <a:ea typeface="Courier New"/>
                <a:cs typeface="Courier New"/>
                <a:sym typeface="Courier New"/>
              </a:rPr>
              <a:t>  $w</a:t>
            </a:r>
            <a:r>
              <a:rPr lang="en" sz="1800">
                <a:latin typeface="Courier New"/>
                <a:ea typeface="Courier New"/>
                <a:cs typeface="Courier New"/>
                <a:sym typeface="Courier New"/>
              </a:rPr>
              <a:t>(</a:t>
            </a:r>
            <a:r>
              <a:rPr lang="en" sz="1800">
                <a:solidFill>
                  <a:srgbClr val="A22EBF"/>
                </a:solidFill>
                <a:latin typeface="Courier New"/>
                <a:ea typeface="Courier New"/>
                <a:cs typeface="Courier New"/>
                <a:sym typeface="Courier New"/>
              </a:rPr>
              <a:t>'#text1'</a:t>
            </a:r>
            <a:r>
              <a:rPr lang="en" sz="1800">
                <a:latin typeface="Courier New"/>
                <a:ea typeface="Courier New"/>
                <a:cs typeface="Courier New"/>
                <a:sym typeface="Courier New"/>
              </a:rPr>
              <a:t>).text = </a:t>
            </a:r>
            <a:r>
              <a:rPr lang="en" sz="1800">
                <a:solidFill>
                  <a:srgbClr val="A22EBF"/>
                </a:solidFill>
                <a:latin typeface="Courier New"/>
                <a:ea typeface="Courier New"/>
                <a:cs typeface="Courier New"/>
                <a:sym typeface="Courier New"/>
              </a:rPr>
              <a:t>'It’s really hot today!’</a:t>
            </a:r>
            <a:endParaRPr b="1" sz="2500">
              <a:solidFill>
                <a:srgbClr val="999999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6477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162D3D"/>
                </a:solidFill>
                <a:latin typeface="Courier New"/>
                <a:ea typeface="Courier New"/>
                <a:cs typeface="Courier New"/>
                <a:sym typeface="Courier New"/>
              </a:rPr>
              <a:t>} else if (temperature &gt;= 50) {</a:t>
            </a:r>
            <a:endParaRPr sz="1800">
              <a:solidFill>
                <a:srgbClr val="162D3D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6477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162D3D"/>
                </a:solidFill>
                <a:latin typeface="Courier New"/>
                <a:ea typeface="Courier New"/>
                <a:cs typeface="Courier New"/>
                <a:sym typeface="Courier New"/>
              </a:rPr>
              <a:t>  $w</a:t>
            </a:r>
            <a:r>
              <a:rPr lang="en" sz="1800">
                <a:latin typeface="Courier New"/>
                <a:ea typeface="Courier New"/>
                <a:cs typeface="Courier New"/>
                <a:sym typeface="Courier New"/>
              </a:rPr>
              <a:t>(</a:t>
            </a:r>
            <a:r>
              <a:rPr lang="en" sz="1800">
                <a:solidFill>
                  <a:srgbClr val="A22EBF"/>
                </a:solidFill>
                <a:latin typeface="Courier New"/>
                <a:ea typeface="Courier New"/>
                <a:cs typeface="Courier New"/>
                <a:sym typeface="Courier New"/>
              </a:rPr>
              <a:t>'#text1'</a:t>
            </a:r>
            <a:r>
              <a:rPr lang="en" sz="1800">
                <a:latin typeface="Courier New"/>
                <a:ea typeface="Courier New"/>
                <a:cs typeface="Courier New"/>
                <a:sym typeface="Courier New"/>
              </a:rPr>
              <a:t>).text = </a:t>
            </a:r>
            <a:r>
              <a:rPr lang="en" sz="1800">
                <a:solidFill>
                  <a:srgbClr val="A22EBF"/>
                </a:solidFill>
                <a:latin typeface="Courier New"/>
                <a:ea typeface="Courier New"/>
                <a:cs typeface="Courier New"/>
                <a:sym typeface="Courier New"/>
              </a:rPr>
              <a:t>'Perfect weather’ </a:t>
            </a:r>
            <a:endParaRPr b="1" sz="1800">
              <a:solidFill>
                <a:srgbClr val="999999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6477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162D3D"/>
                </a:solidFill>
                <a:latin typeface="Courier New"/>
                <a:ea typeface="Courier New"/>
                <a:cs typeface="Courier New"/>
                <a:sym typeface="Courier New"/>
              </a:rPr>
              <a:t>} else {</a:t>
            </a:r>
            <a:endParaRPr sz="1800">
              <a:solidFill>
                <a:srgbClr val="162D3D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6477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162D3D"/>
                </a:solidFill>
                <a:latin typeface="Courier New"/>
                <a:ea typeface="Courier New"/>
                <a:cs typeface="Courier New"/>
                <a:sym typeface="Courier New"/>
              </a:rPr>
              <a:t>  $w</a:t>
            </a:r>
            <a:r>
              <a:rPr lang="en" sz="1800">
                <a:latin typeface="Courier New"/>
                <a:ea typeface="Courier New"/>
                <a:cs typeface="Courier New"/>
                <a:sym typeface="Courier New"/>
              </a:rPr>
              <a:t>(</a:t>
            </a:r>
            <a:r>
              <a:rPr lang="en" sz="1800">
                <a:solidFill>
                  <a:srgbClr val="A22EBF"/>
                </a:solidFill>
                <a:latin typeface="Courier New"/>
                <a:ea typeface="Courier New"/>
                <a:cs typeface="Courier New"/>
                <a:sym typeface="Courier New"/>
              </a:rPr>
              <a:t>'#text1'</a:t>
            </a:r>
            <a:r>
              <a:rPr lang="en" sz="1800">
                <a:latin typeface="Courier New"/>
                <a:ea typeface="Courier New"/>
                <a:cs typeface="Courier New"/>
                <a:sym typeface="Courier New"/>
              </a:rPr>
              <a:t>).text = </a:t>
            </a:r>
            <a:r>
              <a:rPr lang="en" sz="1800">
                <a:solidFill>
                  <a:srgbClr val="A22EBF"/>
                </a:solidFill>
                <a:latin typeface="Courier New"/>
                <a:ea typeface="Courier New"/>
                <a:cs typeface="Courier New"/>
                <a:sym typeface="Courier New"/>
              </a:rPr>
              <a:t>'It’s too cold!’</a:t>
            </a:r>
            <a:endParaRPr sz="1800">
              <a:solidFill>
                <a:srgbClr val="162D3D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6477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162D3D"/>
                </a:solidFill>
                <a:latin typeface="Courier New"/>
                <a:ea typeface="Courier New"/>
                <a:cs typeface="Courier New"/>
                <a:sym typeface="Courier New"/>
              </a:rPr>
              <a:t>}</a:t>
            </a:r>
            <a:endParaRPr sz="1800">
              <a:solidFill>
                <a:srgbClr val="162D3D"/>
              </a:solidFill>
              <a:latin typeface="Courier New"/>
              <a:ea typeface="Courier New"/>
              <a:cs typeface="Courier New"/>
              <a:sym typeface="Courier New"/>
            </a:endParaRPr>
          </a:p>
        </p:txBody>
      </p:sp>
      <p:sp>
        <p:nvSpPr>
          <p:cNvPr id="165" name="Google Shape;165;p32"/>
          <p:cNvSpPr/>
          <p:nvPr/>
        </p:nvSpPr>
        <p:spPr>
          <a:xfrm>
            <a:off x="563425" y="1690275"/>
            <a:ext cx="7315500" cy="845100"/>
          </a:xfrm>
          <a:prstGeom prst="rect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6" name="Google Shape;166;p32"/>
          <p:cNvSpPr txBox="1"/>
          <p:nvPr/>
        </p:nvSpPr>
        <p:spPr>
          <a:xfrm>
            <a:off x="563425" y="790425"/>
            <a:ext cx="6331800" cy="39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1100"/>
              </a:spcAft>
              <a:buNone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This text will be shown if the temperature is higher or exactly 80.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70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p33"/>
          <p:cNvSpPr txBox="1"/>
          <p:nvPr>
            <p:ph type="title"/>
          </p:nvPr>
        </p:nvSpPr>
        <p:spPr>
          <a:xfrm>
            <a:off x="522900" y="229100"/>
            <a:ext cx="7726500" cy="6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latin typeface="Wix Madefor Text"/>
                <a:ea typeface="Wix Madefor Text"/>
                <a:cs typeface="Wix Madefor Text"/>
                <a:sym typeface="Wix Madefor Text"/>
              </a:rPr>
              <a:t>What if we want more than 2 options? </a:t>
            </a:r>
            <a:endParaRPr b="1" sz="32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172" name="Google Shape;172;p33"/>
          <p:cNvSpPr txBox="1"/>
          <p:nvPr/>
        </p:nvSpPr>
        <p:spPr>
          <a:xfrm>
            <a:off x="0" y="1423300"/>
            <a:ext cx="8520300" cy="37206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6477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162D3D"/>
                </a:solidFill>
                <a:latin typeface="Courier New"/>
                <a:ea typeface="Courier New"/>
                <a:cs typeface="Courier New"/>
                <a:sym typeface="Courier New"/>
              </a:rPr>
              <a:t>if (temperature &gt;= 80) {</a:t>
            </a:r>
            <a:endParaRPr sz="1800">
              <a:solidFill>
                <a:srgbClr val="162D3D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6477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162D3D"/>
                </a:solidFill>
                <a:latin typeface="Courier New"/>
                <a:ea typeface="Courier New"/>
                <a:cs typeface="Courier New"/>
                <a:sym typeface="Courier New"/>
              </a:rPr>
              <a:t>  $w</a:t>
            </a:r>
            <a:r>
              <a:rPr lang="en" sz="1800">
                <a:latin typeface="Courier New"/>
                <a:ea typeface="Courier New"/>
                <a:cs typeface="Courier New"/>
                <a:sym typeface="Courier New"/>
              </a:rPr>
              <a:t>(</a:t>
            </a:r>
            <a:r>
              <a:rPr lang="en" sz="1800">
                <a:solidFill>
                  <a:srgbClr val="A22EBF"/>
                </a:solidFill>
                <a:latin typeface="Courier New"/>
                <a:ea typeface="Courier New"/>
                <a:cs typeface="Courier New"/>
                <a:sym typeface="Courier New"/>
              </a:rPr>
              <a:t>'#text1'</a:t>
            </a:r>
            <a:r>
              <a:rPr lang="en" sz="1800">
                <a:latin typeface="Courier New"/>
                <a:ea typeface="Courier New"/>
                <a:cs typeface="Courier New"/>
                <a:sym typeface="Courier New"/>
              </a:rPr>
              <a:t>).text = </a:t>
            </a:r>
            <a:r>
              <a:rPr lang="en" sz="1800">
                <a:solidFill>
                  <a:srgbClr val="A22EBF"/>
                </a:solidFill>
                <a:latin typeface="Courier New"/>
                <a:ea typeface="Courier New"/>
                <a:cs typeface="Courier New"/>
                <a:sym typeface="Courier New"/>
              </a:rPr>
              <a:t>'It’s really hot today!’</a:t>
            </a:r>
            <a:endParaRPr b="1" sz="2500">
              <a:solidFill>
                <a:srgbClr val="999999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6477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162D3D"/>
                </a:solidFill>
                <a:latin typeface="Courier New"/>
                <a:ea typeface="Courier New"/>
                <a:cs typeface="Courier New"/>
                <a:sym typeface="Courier New"/>
              </a:rPr>
              <a:t>} else if (temperature &gt;= 50) {</a:t>
            </a:r>
            <a:endParaRPr sz="1800">
              <a:solidFill>
                <a:srgbClr val="162D3D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6477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162D3D"/>
                </a:solidFill>
                <a:latin typeface="Courier New"/>
                <a:ea typeface="Courier New"/>
                <a:cs typeface="Courier New"/>
                <a:sym typeface="Courier New"/>
              </a:rPr>
              <a:t>  $w</a:t>
            </a:r>
            <a:r>
              <a:rPr lang="en" sz="1800">
                <a:latin typeface="Courier New"/>
                <a:ea typeface="Courier New"/>
                <a:cs typeface="Courier New"/>
                <a:sym typeface="Courier New"/>
              </a:rPr>
              <a:t>(</a:t>
            </a:r>
            <a:r>
              <a:rPr lang="en" sz="1800">
                <a:solidFill>
                  <a:srgbClr val="A22EBF"/>
                </a:solidFill>
                <a:latin typeface="Courier New"/>
                <a:ea typeface="Courier New"/>
                <a:cs typeface="Courier New"/>
                <a:sym typeface="Courier New"/>
              </a:rPr>
              <a:t>'#text1'</a:t>
            </a:r>
            <a:r>
              <a:rPr lang="en" sz="1800">
                <a:latin typeface="Courier New"/>
                <a:ea typeface="Courier New"/>
                <a:cs typeface="Courier New"/>
                <a:sym typeface="Courier New"/>
              </a:rPr>
              <a:t>).text = </a:t>
            </a:r>
            <a:r>
              <a:rPr lang="en" sz="1800">
                <a:solidFill>
                  <a:srgbClr val="A22EBF"/>
                </a:solidFill>
                <a:latin typeface="Courier New"/>
                <a:ea typeface="Courier New"/>
                <a:cs typeface="Courier New"/>
                <a:sym typeface="Courier New"/>
              </a:rPr>
              <a:t>'Perfect weather’ </a:t>
            </a:r>
            <a:endParaRPr b="1" sz="1800">
              <a:solidFill>
                <a:srgbClr val="999999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6477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162D3D"/>
                </a:solidFill>
                <a:latin typeface="Courier New"/>
                <a:ea typeface="Courier New"/>
                <a:cs typeface="Courier New"/>
                <a:sym typeface="Courier New"/>
              </a:rPr>
              <a:t>} else {</a:t>
            </a:r>
            <a:endParaRPr sz="1800">
              <a:solidFill>
                <a:srgbClr val="162D3D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6477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162D3D"/>
                </a:solidFill>
                <a:latin typeface="Courier New"/>
                <a:ea typeface="Courier New"/>
                <a:cs typeface="Courier New"/>
                <a:sym typeface="Courier New"/>
              </a:rPr>
              <a:t>  $w</a:t>
            </a:r>
            <a:r>
              <a:rPr lang="en" sz="1800">
                <a:latin typeface="Courier New"/>
                <a:ea typeface="Courier New"/>
                <a:cs typeface="Courier New"/>
                <a:sym typeface="Courier New"/>
              </a:rPr>
              <a:t>(</a:t>
            </a:r>
            <a:r>
              <a:rPr lang="en" sz="1800">
                <a:solidFill>
                  <a:srgbClr val="A22EBF"/>
                </a:solidFill>
                <a:latin typeface="Courier New"/>
                <a:ea typeface="Courier New"/>
                <a:cs typeface="Courier New"/>
                <a:sym typeface="Courier New"/>
              </a:rPr>
              <a:t>'#text1'</a:t>
            </a:r>
            <a:r>
              <a:rPr lang="en" sz="1800">
                <a:latin typeface="Courier New"/>
                <a:ea typeface="Courier New"/>
                <a:cs typeface="Courier New"/>
                <a:sym typeface="Courier New"/>
              </a:rPr>
              <a:t>).text = </a:t>
            </a:r>
            <a:r>
              <a:rPr lang="en" sz="1800">
                <a:solidFill>
                  <a:srgbClr val="A22EBF"/>
                </a:solidFill>
                <a:latin typeface="Courier New"/>
                <a:ea typeface="Courier New"/>
                <a:cs typeface="Courier New"/>
                <a:sym typeface="Courier New"/>
              </a:rPr>
              <a:t>'It’s too cold!’</a:t>
            </a:r>
            <a:endParaRPr sz="1800">
              <a:solidFill>
                <a:srgbClr val="162D3D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6477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162D3D"/>
                </a:solidFill>
                <a:latin typeface="Courier New"/>
                <a:ea typeface="Courier New"/>
                <a:cs typeface="Courier New"/>
                <a:sym typeface="Courier New"/>
              </a:rPr>
              <a:t>}</a:t>
            </a:r>
            <a:endParaRPr sz="1800">
              <a:solidFill>
                <a:srgbClr val="162D3D"/>
              </a:solidFill>
              <a:latin typeface="Courier New"/>
              <a:ea typeface="Courier New"/>
              <a:cs typeface="Courier New"/>
              <a:sym typeface="Courier New"/>
            </a:endParaRPr>
          </a:p>
        </p:txBody>
      </p:sp>
      <p:sp>
        <p:nvSpPr>
          <p:cNvPr id="173" name="Google Shape;173;p33"/>
          <p:cNvSpPr/>
          <p:nvPr/>
        </p:nvSpPr>
        <p:spPr>
          <a:xfrm>
            <a:off x="563425" y="2528475"/>
            <a:ext cx="7315500" cy="845100"/>
          </a:xfrm>
          <a:prstGeom prst="rect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4" name="Google Shape;174;p33"/>
          <p:cNvSpPr txBox="1"/>
          <p:nvPr/>
        </p:nvSpPr>
        <p:spPr>
          <a:xfrm>
            <a:off x="623100" y="913825"/>
            <a:ext cx="7526100" cy="32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1100"/>
              </a:spcAft>
              <a:buNone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This text will be shown if the temperature is between 50 and 79 (because it’s not &gt;= 80)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78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p34"/>
          <p:cNvSpPr txBox="1"/>
          <p:nvPr>
            <p:ph type="title"/>
          </p:nvPr>
        </p:nvSpPr>
        <p:spPr>
          <a:xfrm>
            <a:off x="563425" y="191275"/>
            <a:ext cx="7726500" cy="6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latin typeface="Wix Madefor Text"/>
                <a:ea typeface="Wix Madefor Text"/>
                <a:cs typeface="Wix Madefor Text"/>
                <a:sym typeface="Wix Madefor Text"/>
              </a:rPr>
              <a:t>What if we want more than 2 options? </a:t>
            </a:r>
            <a:endParaRPr b="1" sz="32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180" name="Google Shape;180;p34"/>
          <p:cNvSpPr txBox="1"/>
          <p:nvPr/>
        </p:nvSpPr>
        <p:spPr>
          <a:xfrm>
            <a:off x="0" y="1452750"/>
            <a:ext cx="8529900" cy="36912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6477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162D3D"/>
                </a:solidFill>
                <a:latin typeface="Courier New"/>
                <a:ea typeface="Courier New"/>
                <a:cs typeface="Courier New"/>
                <a:sym typeface="Courier New"/>
              </a:rPr>
              <a:t>if (temperature &gt;= 80) {</a:t>
            </a:r>
            <a:endParaRPr sz="1800">
              <a:solidFill>
                <a:srgbClr val="162D3D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6477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162D3D"/>
                </a:solidFill>
                <a:latin typeface="Courier New"/>
                <a:ea typeface="Courier New"/>
                <a:cs typeface="Courier New"/>
                <a:sym typeface="Courier New"/>
              </a:rPr>
              <a:t>  $w</a:t>
            </a:r>
            <a:r>
              <a:rPr lang="en" sz="1800">
                <a:latin typeface="Courier New"/>
                <a:ea typeface="Courier New"/>
                <a:cs typeface="Courier New"/>
                <a:sym typeface="Courier New"/>
              </a:rPr>
              <a:t>(</a:t>
            </a:r>
            <a:r>
              <a:rPr lang="en" sz="1800">
                <a:solidFill>
                  <a:srgbClr val="A22EBF"/>
                </a:solidFill>
                <a:latin typeface="Courier New"/>
                <a:ea typeface="Courier New"/>
                <a:cs typeface="Courier New"/>
                <a:sym typeface="Courier New"/>
              </a:rPr>
              <a:t>'#text1'</a:t>
            </a:r>
            <a:r>
              <a:rPr lang="en" sz="1800">
                <a:latin typeface="Courier New"/>
                <a:ea typeface="Courier New"/>
                <a:cs typeface="Courier New"/>
                <a:sym typeface="Courier New"/>
              </a:rPr>
              <a:t>).text = </a:t>
            </a:r>
            <a:r>
              <a:rPr lang="en" sz="1800">
                <a:solidFill>
                  <a:srgbClr val="A22EBF"/>
                </a:solidFill>
                <a:latin typeface="Courier New"/>
                <a:ea typeface="Courier New"/>
                <a:cs typeface="Courier New"/>
                <a:sym typeface="Courier New"/>
              </a:rPr>
              <a:t>'It’s really hot today!’</a:t>
            </a:r>
            <a:endParaRPr b="1" sz="2500">
              <a:solidFill>
                <a:srgbClr val="999999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6477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162D3D"/>
                </a:solidFill>
                <a:latin typeface="Courier New"/>
                <a:ea typeface="Courier New"/>
                <a:cs typeface="Courier New"/>
                <a:sym typeface="Courier New"/>
              </a:rPr>
              <a:t>} else if (temperature &gt;= 50) {</a:t>
            </a:r>
            <a:endParaRPr sz="1800">
              <a:solidFill>
                <a:srgbClr val="162D3D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6477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162D3D"/>
                </a:solidFill>
                <a:latin typeface="Courier New"/>
                <a:ea typeface="Courier New"/>
                <a:cs typeface="Courier New"/>
                <a:sym typeface="Courier New"/>
              </a:rPr>
              <a:t>  $w</a:t>
            </a:r>
            <a:r>
              <a:rPr lang="en" sz="1800">
                <a:latin typeface="Courier New"/>
                <a:ea typeface="Courier New"/>
                <a:cs typeface="Courier New"/>
                <a:sym typeface="Courier New"/>
              </a:rPr>
              <a:t>(</a:t>
            </a:r>
            <a:r>
              <a:rPr lang="en" sz="1800">
                <a:solidFill>
                  <a:srgbClr val="A22EBF"/>
                </a:solidFill>
                <a:latin typeface="Courier New"/>
                <a:ea typeface="Courier New"/>
                <a:cs typeface="Courier New"/>
                <a:sym typeface="Courier New"/>
              </a:rPr>
              <a:t>'#text1'</a:t>
            </a:r>
            <a:r>
              <a:rPr lang="en" sz="1800">
                <a:latin typeface="Courier New"/>
                <a:ea typeface="Courier New"/>
                <a:cs typeface="Courier New"/>
                <a:sym typeface="Courier New"/>
              </a:rPr>
              <a:t>).text = </a:t>
            </a:r>
            <a:r>
              <a:rPr lang="en" sz="1800">
                <a:solidFill>
                  <a:srgbClr val="A22EBF"/>
                </a:solidFill>
                <a:latin typeface="Courier New"/>
                <a:ea typeface="Courier New"/>
                <a:cs typeface="Courier New"/>
                <a:sym typeface="Courier New"/>
              </a:rPr>
              <a:t>'Perfect weather’ </a:t>
            </a:r>
            <a:endParaRPr b="1" sz="1800">
              <a:solidFill>
                <a:srgbClr val="999999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6477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162D3D"/>
                </a:solidFill>
                <a:latin typeface="Courier New"/>
                <a:ea typeface="Courier New"/>
                <a:cs typeface="Courier New"/>
                <a:sym typeface="Courier New"/>
              </a:rPr>
              <a:t>} else {</a:t>
            </a:r>
            <a:endParaRPr sz="1800">
              <a:solidFill>
                <a:srgbClr val="162D3D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6477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162D3D"/>
                </a:solidFill>
                <a:latin typeface="Courier New"/>
                <a:ea typeface="Courier New"/>
                <a:cs typeface="Courier New"/>
                <a:sym typeface="Courier New"/>
              </a:rPr>
              <a:t>  $w</a:t>
            </a:r>
            <a:r>
              <a:rPr lang="en" sz="1800">
                <a:latin typeface="Courier New"/>
                <a:ea typeface="Courier New"/>
                <a:cs typeface="Courier New"/>
                <a:sym typeface="Courier New"/>
              </a:rPr>
              <a:t>(</a:t>
            </a:r>
            <a:r>
              <a:rPr lang="en" sz="1800">
                <a:solidFill>
                  <a:srgbClr val="A22EBF"/>
                </a:solidFill>
                <a:latin typeface="Courier New"/>
                <a:ea typeface="Courier New"/>
                <a:cs typeface="Courier New"/>
                <a:sym typeface="Courier New"/>
              </a:rPr>
              <a:t>'#text1'</a:t>
            </a:r>
            <a:r>
              <a:rPr lang="en" sz="1800">
                <a:latin typeface="Courier New"/>
                <a:ea typeface="Courier New"/>
                <a:cs typeface="Courier New"/>
                <a:sym typeface="Courier New"/>
              </a:rPr>
              <a:t>).text = </a:t>
            </a:r>
            <a:r>
              <a:rPr lang="en" sz="1800">
                <a:solidFill>
                  <a:srgbClr val="A22EBF"/>
                </a:solidFill>
                <a:latin typeface="Courier New"/>
                <a:ea typeface="Courier New"/>
                <a:cs typeface="Courier New"/>
                <a:sym typeface="Courier New"/>
              </a:rPr>
              <a:t>'It’s too cold!’</a:t>
            </a:r>
            <a:endParaRPr sz="1800">
              <a:solidFill>
                <a:srgbClr val="162D3D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6477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162D3D"/>
                </a:solidFill>
                <a:latin typeface="Courier New"/>
                <a:ea typeface="Courier New"/>
                <a:cs typeface="Courier New"/>
                <a:sym typeface="Courier New"/>
              </a:rPr>
              <a:t>}</a:t>
            </a:r>
            <a:endParaRPr sz="1800">
              <a:solidFill>
                <a:srgbClr val="162D3D"/>
              </a:solidFill>
              <a:latin typeface="Courier New"/>
              <a:ea typeface="Courier New"/>
              <a:cs typeface="Courier New"/>
              <a:sym typeface="Courier New"/>
            </a:endParaRPr>
          </a:p>
        </p:txBody>
      </p:sp>
      <p:sp>
        <p:nvSpPr>
          <p:cNvPr id="181" name="Google Shape;181;p34"/>
          <p:cNvSpPr/>
          <p:nvPr/>
        </p:nvSpPr>
        <p:spPr>
          <a:xfrm>
            <a:off x="563425" y="3442875"/>
            <a:ext cx="7315500" cy="845100"/>
          </a:xfrm>
          <a:prstGeom prst="rect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2" name="Google Shape;182;p34"/>
          <p:cNvSpPr txBox="1"/>
          <p:nvPr/>
        </p:nvSpPr>
        <p:spPr>
          <a:xfrm>
            <a:off x="563425" y="895650"/>
            <a:ext cx="7315500" cy="32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1100"/>
              </a:spcAft>
              <a:buNone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This text will be shown if the temperature is lower than 50 (not &gt;=80 and not &gt;=50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86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p35"/>
          <p:cNvSpPr txBox="1"/>
          <p:nvPr>
            <p:ph type="title"/>
          </p:nvPr>
        </p:nvSpPr>
        <p:spPr>
          <a:xfrm>
            <a:off x="652575" y="202925"/>
            <a:ext cx="7726500" cy="6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latin typeface="Wix Madefor Text"/>
                <a:ea typeface="Wix Madefor Text"/>
                <a:cs typeface="Wix Madefor Text"/>
                <a:sym typeface="Wix Madefor Text"/>
              </a:rPr>
              <a:t>This is called:</a:t>
            </a:r>
            <a:endParaRPr b="1" sz="3200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latin typeface="Wix Madefor Text"/>
                <a:ea typeface="Wix Madefor Text"/>
                <a:cs typeface="Wix Madefor Text"/>
                <a:sym typeface="Wix Madefor Text"/>
              </a:rPr>
              <a:t>Nested Conditional Statements</a:t>
            </a:r>
            <a:endParaRPr b="1" sz="32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188" name="Google Shape;188;p35"/>
          <p:cNvSpPr txBox="1"/>
          <p:nvPr/>
        </p:nvSpPr>
        <p:spPr>
          <a:xfrm>
            <a:off x="652575" y="1413875"/>
            <a:ext cx="7288500" cy="1203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1100"/>
              </a:spcAft>
              <a:buNone/>
            </a:pPr>
            <a:r>
              <a:rPr lang="en" sz="1800">
                <a:latin typeface="Wix Madefor Text"/>
                <a:ea typeface="Wix Madefor Text"/>
                <a:cs typeface="Wix Madefor Text"/>
                <a:sym typeface="Wix Madefor Text"/>
              </a:rPr>
              <a:t>You can add as many nested conditional statements as you want!</a:t>
            </a:r>
            <a:endParaRPr sz="18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189" name="Google Shape;189;p35"/>
          <p:cNvSpPr txBox="1"/>
          <p:nvPr/>
        </p:nvSpPr>
        <p:spPr>
          <a:xfrm>
            <a:off x="0" y="2199175"/>
            <a:ext cx="8520300" cy="29448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6477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rgbClr val="162D3D"/>
                </a:solidFill>
                <a:latin typeface="Courier New"/>
                <a:ea typeface="Courier New"/>
                <a:cs typeface="Courier New"/>
                <a:sym typeface="Courier New"/>
              </a:rPr>
              <a:t>if (condition) {</a:t>
            </a:r>
            <a:endParaRPr sz="1100">
              <a:solidFill>
                <a:srgbClr val="162D3D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6477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100">
              <a:solidFill>
                <a:srgbClr val="999999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6477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100">
                <a:solidFill>
                  <a:srgbClr val="162D3D"/>
                </a:solidFill>
                <a:latin typeface="Courier New"/>
                <a:ea typeface="Courier New"/>
                <a:cs typeface="Courier New"/>
                <a:sym typeface="Courier New"/>
              </a:rPr>
              <a:t>} else if (condition2) {</a:t>
            </a:r>
            <a:endParaRPr b="1" sz="1100">
              <a:solidFill>
                <a:srgbClr val="162D3D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6477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100">
              <a:solidFill>
                <a:srgbClr val="162D3D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6477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100">
                <a:solidFill>
                  <a:srgbClr val="162D3D"/>
                </a:solidFill>
                <a:latin typeface="Courier New"/>
                <a:ea typeface="Courier New"/>
                <a:cs typeface="Courier New"/>
                <a:sym typeface="Courier New"/>
              </a:rPr>
              <a:t>} else if (condition3) {</a:t>
            </a:r>
            <a:endParaRPr b="1" sz="1100">
              <a:solidFill>
                <a:srgbClr val="162D3D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6477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100">
              <a:solidFill>
                <a:srgbClr val="162D3D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6477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100">
                <a:solidFill>
                  <a:srgbClr val="162D3D"/>
                </a:solidFill>
                <a:latin typeface="Courier New"/>
                <a:ea typeface="Courier New"/>
                <a:cs typeface="Courier New"/>
                <a:sym typeface="Courier New"/>
              </a:rPr>
              <a:t>} else if (condition4) {</a:t>
            </a:r>
            <a:endParaRPr b="1" sz="1100">
              <a:solidFill>
                <a:srgbClr val="162D3D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6477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100">
              <a:solidFill>
                <a:srgbClr val="162D3D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6477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rgbClr val="162D3D"/>
                </a:solidFill>
                <a:latin typeface="Courier New"/>
                <a:ea typeface="Courier New"/>
                <a:cs typeface="Courier New"/>
                <a:sym typeface="Courier New"/>
              </a:rPr>
              <a:t>} else {</a:t>
            </a:r>
            <a:endParaRPr sz="1100">
              <a:solidFill>
                <a:srgbClr val="162D3D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rgbClr val="162D3D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6477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rgbClr val="162D3D"/>
                </a:solidFill>
                <a:latin typeface="Courier New"/>
                <a:ea typeface="Courier New"/>
                <a:cs typeface="Courier New"/>
                <a:sym typeface="Courier New"/>
              </a:rPr>
              <a:t>}</a:t>
            </a:r>
            <a:endParaRPr sz="1100">
              <a:solidFill>
                <a:srgbClr val="162D3D"/>
              </a:solidFill>
              <a:latin typeface="Courier New"/>
              <a:ea typeface="Courier New"/>
              <a:cs typeface="Courier New"/>
              <a:sym typeface="Courier New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6C48EF"/>
        </a:solidFill>
      </p:bgPr>
    </p:bg>
    <p:spTree>
      <p:nvGrpSpPr>
        <p:cNvPr id="193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p36"/>
          <p:cNvSpPr txBox="1"/>
          <p:nvPr>
            <p:ph type="title"/>
          </p:nvPr>
        </p:nvSpPr>
        <p:spPr>
          <a:xfrm>
            <a:off x="677100" y="0"/>
            <a:ext cx="7371900" cy="5143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0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48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Radio Buttons</a:t>
            </a:r>
            <a:endParaRPr sz="2400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79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19"/>
          <p:cNvSpPr txBox="1"/>
          <p:nvPr>
            <p:ph type="title"/>
          </p:nvPr>
        </p:nvSpPr>
        <p:spPr>
          <a:xfrm>
            <a:off x="521238" y="1041536"/>
            <a:ext cx="32688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solidFill>
                  <a:schemeClr val="accent1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Big Ideas</a:t>
            </a:r>
            <a:endParaRPr b="1" sz="3200">
              <a:solidFill>
                <a:schemeClr val="accent1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81" name="Google Shape;81;p19"/>
          <p:cNvSpPr txBox="1"/>
          <p:nvPr/>
        </p:nvSpPr>
        <p:spPr>
          <a:xfrm>
            <a:off x="521250" y="1879100"/>
            <a:ext cx="7581600" cy="290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Wix Madefor Text"/>
              <a:buChar char="●"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Complex Conditions allow applying advanced decision making. 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17500" lvl="0" marL="457200" rtl="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Wix Madefor Text"/>
              <a:buChar char="●"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Comparing strings, not just numbers.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17500" lvl="0" marL="457200" rtl="0" algn="l">
              <a:lnSpc>
                <a:spcPct val="130000"/>
              </a:lnSpc>
              <a:spcBef>
                <a:spcPts val="1000"/>
              </a:spcBef>
              <a:spcAft>
                <a:spcPts val="1000"/>
              </a:spcAft>
              <a:buClr>
                <a:srgbClr val="000000"/>
              </a:buClr>
              <a:buSzPts val="1400"/>
              <a:buFont typeface="Wix Madefor Text"/>
              <a:buChar char="●"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Using new Input Elements (Switch &amp; Radio Buttons)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98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p37"/>
          <p:cNvSpPr txBox="1"/>
          <p:nvPr>
            <p:ph type="title"/>
          </p:nvPr>
        </p:nvSpPr>
        <p:spPr>
          <a:xfrm>
            <a:off x="633752" y="980925"/>
            <a:ext cx="44727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latin typeface="Wix Madefor Text"/>
                <a:ea typeface="Wix Madefor Text"/>
                <a:cs typeface="Wix Madefor Text"/>
                <a:sym typeface="Wix Madefor Text"/>
              </a:rPr>
              <a:t>What are Radio Buttons?</a:t>
            </a:r>
            <a:endParaRPr b="1" sz="32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200" name="Google Shape;200;p37"/>
          <p:cNvSpPr txBox="1"/>
          <p:nvPr/>
        </p:nvSpPr>
        <p:spPr>
          <a:xfrm>
            <a:off x="636675" y="2345975"/>
            <a:ext cx="3505500" cy="207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30000"/>
              </a:lnSpc>
              <a:spcBef>
                <a:spcPts val="0"/>
              </a:spcBef>
              <a:spcAft>
                <a:spcPts val="1100"/>
              </a:spcAft>
              <a:buNone/>
            </a:pPr>
            <a:r>
              <a:rPr lang="en" sz="1800">
                <a:latin typeface="Wix Madefor Text"/>
                <a:ea typeface="Wix Madefor Text"/>
                <a:cs typeface="Wix Madefor Text"/>
                <a:sym typeface="Wix Madefor Text"/>
              </a:rPr>
              <a:t>Where do you commonly see this kind of element?</a:t>
            </a:r>
            <a:endParaRPr sz="18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pic>
        <p:nvPicPr>
          <p:cNvPr id="201" name="Google Shape;201;p3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635825" y="1396550"/>
            <a:ext cx="3676650" cy="2171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205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p38"/>
          <p:cNvSpPr txBox="1"/>
          <p:nvPr>
            <p:ph type="title"/>
          </p:nvPr>
        </p:nvSpPr>
        <p:spPr>
          <a:xfrm>
            <a:off x="633752" y="523725"/>
            <a:ext cx="44727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latin typeface="Wix Madefor Text"/>
                <a:ea typeface="Wix Madefor Text"/>
                <a:cs typeface="Wix Madefor Text"/>
                <a:sym typeface="Wix Madefor Text"/>
              </a:rPr>
              <a:t>What are Radio Buttons?</a:t>
            </a:r>
            <a:endParaRPr b="1" sz="32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207" name="Google Shape;207;p38"/>
          <p:cNvSpPr txBox="1"/>
          <p:nvPr/>
        </p:nvSpPr>
        <p:spPr>
          <a:xfrm>
            <a:off x="636675" y="1888775"/>
            <a:ext cx="3505500" cy="207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latin typeface="Wix Madefor Text"/>
                <a:ea typeface="Wix Madefor Text"/>
                <a:cs typeface="Wix Madefor Text"/>
                <a:sym typeface="Wix Madefor Text"/>
              </a:rPr>
              <a:t>Where do you commonly see this kind of element?</a:t>
            </a:r>
            <a:endParaRPr sz="1800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11150" lvl="0" marL="457200" rtl="0" algn="l">
              <a:lnSpc>
                <a:spcPct val="130000"/>
              </a:lnSpc>
              <a:spcBef>
                <a:spcPts val="1100"/>
              </a:spcBef>
              <a:spcAft>
                <a:spcPts val="0"/>
              </a:spcAft>
              <a:buSzPts val="1300"/>
              <a:buFont typeface="Wix Madefor Text"/>
              <a:buChar char="●"/>
            </a:pPr>
            <a:r>
              <a:rPr lang="en" sz="1300">
                <a:latin typeface="Wix Madefor Text"/>
                <a:ea typeface="Wix Madefor Text"/>
                <a:cs typeface="Wix Madefor Text"/>
                <a:sym typeface="Wix Madefor Text"/>
              </a:rPr>
              <a:t>A multiple choice question, where only one option can be selected at any time. </a:t>
            </a:r>
            <a:endParaRPr sz="1300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11150" lvl="0" marL="457200" rtl="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ts val="1300"/>
              <a:buFont typeface="Wix Madefor Text"/>
              <a:buChar char="●"/>
            </a:pPr>
            <a:r>
              <a:rPr lang="en" sz="1300">
                <a:latin typeface="Wix Madefor Text"/>
                <a:ea typeface="Wix Madefor Text"/>
                <a:cs typeface="Wix Madefor Text"/>
                <a:sym typeface="Wix Madefor Text"/>
              </a:rPr>
              <a:t>We can control the choices, and use code to change the site’s behaviour based on our visitors choices.</a:t>
            </a:r>
            <a:endParaRPr sz="1300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lnSpc>
                <a:spcPct val="130000"/>
              </a:lnSpc>
              <a:spcBef>
                <a:spcPts val="1100"/>
              </a:spcBef>
              <a:spcAft>
                <a:spcPts val="0"/>
              </a:spcAft>
              <a:buNone/>
            </a:pPr>
            <a:r>
              <a:t/>
            </a:r>
            <a:endParaRPr sz="1800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lnSpc>
                <a:spcPct val="130000"/>
              </a:lnSpc>
              <a:spcBef>
                <a:spcPts val="1100"/>
              </a:spcBef>
              <a:spcAft>
                <a:spcPts val="0"/>
              </a:spcAft>
              <a:buNone/>
            </a:pPr>
            <a:r>
              <a:t/>
            </a:r>
            <a:endParaRPr sz="1800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lnSpc>
                <a:spcPct val="130000"/>
              </a:lnSpc>
              <a:spcBef>
                <a:spcPts val="1100"/>
              </a:spcBef>
              <a:spcAft>
                <a:spcPts val="0"/>
              </a:spcAft>
              <a:buNone/>
            </a:pPr>
            <a:r>
              <a:t/>
            </a:r>
            <a:endParaRPr sz="1800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lnSpc>
                <a:spcPct val="130000"/>
              </a:lnSpc>
              <a:spcBef>
                <a:spcPts val="1100"/>
              </a:spcBef>
              <a:spcAft>
                <a:spcPts val="0"/>
              </a:spcAft>
              <a:buNone/>
            </a:pPr>
            <a:r>
              <a:t/>
            </a:r>
            <a:endParaRPr sz="1800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lnSpc>
                <a:spcPct val="130000"/>
              </a:lnSpc>
              <a:spcBef>
                <a:spcPts val="1100"/>
              </a:spcBef>
              <a:spcAft>
                <a:spcPts val="1100"/>
              </a:spcAft>
              <a:buNone/>
            </a:pPr>
            <a:r>
              <a:t/>
            </a:r>
            <a:endParaRPr sz="18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pic>
        <p:nvPicPr>
          <p:cNvPr id="208" name="Google Shape;208;p3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635825" y="1396550"/>
            <a:ext cx="3676650" cy="2171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212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p39"/>
          <p:cNvSpPr txBox="1"/>
          <p:nvPr>
            <p:ph type="title"/>
          </p:nvPr>
        </p:nvSpPr>
        <p:spPr>
          <a:xfrm>
            <a:off x="633752" y="523725"/>
            <a:ext cx="44727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latin typeface="Wix Madefor Text"/>
                <a:ea typeface="Wix Madefor Text"/>
                <a:cs typeface="Wix Madefor Text"/>
                <a:sym typeface="Wix Madefor Text"/>
              </a:rPr>
              <a:t>Radio Buttons</a:t>
            </a:r>
            <a:endParaRPr b="1" sz="3200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latin typeface="Wix Madefor Text"/>
                <a:ea typeface="Wix Madefor Text"/>
                <a:cs typeface="Wix Madefor Text"/>
                <a:sym typeface="Wix Madefor Text"/>
              </a:rPr>
              <a:t>in the Editor</a:t>
            </a:r>
            <a:endParaRPr b="1" sz="32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214" name="Google Shape;214;p39"/>
          <p:cNvSpPr txBox="1"/>
          <p:nvPr/>
        </p:nvSpPr>
        <p:spPr>
          <a:xfrm>
            <a:off x="636675" y="1888775"/>
            <a:ext cx="3505500" cy="207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latin typeface="Wix Madefor Text"/>
                <a:ea typeface="Wix Madefor Text"/>
                <a:cs typeface="Wix Madefor Text"/>
                <a:sym typeface="Wix Madefor Text"/>
              </a:rPr>
              <a:t>In the + Add Panel, under the </a:t>
            </a:r>
            <a:r>
              <a:rPr b="1" lang="en" sz="1800">
                <a:latin typeface="Wix Madefor Text"/>
                <a:ea typeface="Wix Madefor Text"/>
                <a:cs typeface="Wix Madefor Text"/>
                <a:sym typeface="Wix Madefor Text"/>
              </a:rPr>
              <a:t>Input</a:t>
            </a:r>
            <a:r>
              <a:rPr lang="en" sz="1800">
                <a:latin typeface="Wix Madefor Text"/>
                <a:ea typeface="Wix Madefor Text"/>
                <a:cs typeface="Wix Madefor Text"/>
                <a:sym typeface="Wix Madefor Text"/>
              </a:rPr>
              <a:t> category. </a:t>
            </a:r>
            <a:endParaRPr sz="1800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lnSpc>
                <a:spcPct val="130000"/>
              </a:lnSpc>
              <a:spcBef>
                <a:spcPts val="1100"/>
              </a:spcBef>
              <a:spcAft>
                <a:spcPts val="1100"/>
              </a:spcAft>
              <a:buNone/>
            </a:pPr>
            <a:r>
              <a:rPr lang="en" sz="1800">
                <a:latin typeface="Wix Madefor Text"/>
                <a:ea typeface="Wix Madefor Text"/>
                <a:cs typeface="Wix Madefor Text"/>
                <a:sym typeface="Wix Madefor Text"/>
              </a:rPr>
              <a:t>Drag and drop to your site, and use Settings, Layout and Design to customize.</a:t>
            </a:r>
            <a:endParaRPr sz="18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pic>
        <p:nvPicPr>
          <p:cNvPr id="215" name="Google Shape;215;p3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337400" y="745975"/>
            <a:ext cx="3944275" cy="32663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219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p40"/>
          <p:cNvSpPr txBox="1"/>
          <p:nvPr/>
        </p:nvSpPr>
        <p:spPr>
          <a:xfrm>
            <a:off x="652575" y="405775"/>
            <a:ext cx="4469700" cy="6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latin typeface="Wix Madefor Text"/>
                <a:ea typeface="Wix Madefor Text"/>
                <a:cs typeface="Wix Madefor Text"/>
                <a:sym typeface="Wix Madefor Text"/>
              </a:rPr>
              <a:t>Radio Buttons</a:t>
            </a:r>
            <a:endParaRPr b="1" sz="3200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latin typeface="Wix Madefor Text"/>
                <a:ea typeface="Wix Madefor Text"/>
                <a:cs typeface="Wix Madefor Text"/>
                <a:sym typeface="Wix Madefor Text"/>
              </a:rPr>
              <a:t>in the Editor</a:t>
            </a:r>
            <a:endParaRPr b="1" sz="32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221" name="Google Shape;221;p40"/>
          <p:cNvSpPr txBox="1"/>
          <p:nvPr/>
        </p:nvSpPr>
        <p:spPr>
          <a:xfrm>
            <a:off x="652575" y="1729875"/>
            <a:ext cx="3852900" cy="24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700">
                <a:latin typeface="Wix Madefor Text"/>
                <a:ea typeface="Wix Madefor Text"/>
                <a:cs typeface="Wix Madefor Text"/>
                <a:sym typeface="Wix Madefor Text"/>
              </a:rPr>
              <a:t>Manage Choices: </a:t>
            </a:r>
            <a:endParaRPr sz="1700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36550" lvl="0" marL="457200" rtl="0" algn="l">
              <a:lnSpc>
                <a:spcPct val="150000"/>
              </a:lnSpc>
              <a:spcBef>
                <a:spcPts val="1100"/>
              </a:spcBef>
              <a:spcAft>
                <a:spcPts val="0"/>
              </a:spcAft>
              <a:buSzPts val="1700"/>
              <a:buFont typeface="Wix Madefor Text"/>
              <a:buChar char="●"/>
            </a:pPr>
            <a:r>
              <a:rPr b="1" lang="en" sz="1700">
                <a:latin typeface="Wix Madefor Text"/>
                <a:ea typeface="Wix Madefor Text"/>
                <a:cs typeface="Wix Madefor Text"/>
                <a:sym typeface="Wix Madefor Text"/>
              </a:rPr>
              <a:t>Label</a:t>
            </a:r>
            <a:r>
              <a:rPr lang="en" sz="1700">
                <a:latin typeface="Wix Madefor Text"/>
                <a:ea typeface="Wix Madefor Text"/>
                <a:cs typeface="Wix Madefor Text"/>
                <a:sym typeface="Wix Madefor Text"/>
              </a:rPr>
              <a:t>: </a:t>
            </a:r>
            <a:r>
              <a:rPr lang="en" sz="1700">
                <a:latin typeface="Wix Madefor Text"/>
                <a:ea typeface="Wix Madefor Text"/>
                <a:cs typeface="Wix Madefor Text"/>
                <a:sym typeface="Wix Madefor Text"/>
              </a:rPr>
              <a:t>what is shown on the button</a:t>
            </a:r>
            <a:endParaRPr sz="1700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3655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700"/>
              <a:buFont typeface="Wix Madefor Text"/>
              <a:buChar char="●"/>
            </a:pPr>
            <a:r>
              <a:rPr b="1" lang="en" sz="1700">
                <a:latin typeface="Wix Madefor Text"/>
                <a:ea typeface="Wix Madefor Text"/>
                <a:cs typeface="Wix Madefor Text"/>
                <a:sym typeface="Wix Madefor Text"/>
              </a:rPr>
              <a:t>Value</a:t>
            </a:r>
            <a:r>
              <a:rPr lang="en" sz="1700">
                <a:latin typeface="Wix Madefor Text"/>
                <a:ea typeface="Wix Madefor Text"/>
                <a:cs typeface="Wix Madefor Text"/>
                <a:sym typeface="Wix Madefor Text"/>
              </a:rPr>
              <a:t>: </a:t>
            </a:r>
            <a:r>
              <a:rPr lang="en" sz="1700">
                <a:latin typeface="Wix Madefor Text"/>
                <a:ea typeface="Wix Madefor Text"/>
                <a:cs typeface="Wix Madefor Text"/>
                <a:sym typeface="Wix Madefor Text"/>
              </a:rPr>
              <a:t>what we get in the code when this option is chosen</a:t>
            </a:r>
            <a:endParaRPr sz="1700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3655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700"/>
              <a:buFont typeface="Wix Madefor Text"/>
              <a:buChar char="●"/>
            </a:pPr>
            <a:r>
              <a:rPr b="1" lang="en" sz="1700">
                <a:latin typeface="Wix Madefor Text"/>
                <a:ea typeface="Wix Madefor Text"/>
                <a:cs typeface="Wix Madefor Text"/>
                <a:sym typeface="Wix Madefor Text"/>
              </a:rPr>
              <a:t>Set as default</a:t>
            </a:r>
            <a:r>
              <a:rPr lang="en" sz="1700">
                <a:latin typeface="Wix Madefor Text"/>
                <a:ea typeface="Wix Madefor Text"/>
                <a:cs typeface="Wix Madefor Text"/>
                <a:sym typeface="Wix Madefor Text"/>
              </a:rPr>
              <a:t>: choose which option is the default. </a:t>
            </a:r>
            <a:endParaRPr sz="17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pic>
        <p:nvPicPr>
          <p:cNvPr id="222" name="Google Shape;222;p4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279975" y="167775"/>
            <a:ext cx="3277125" cy="4639255"/>
          </a:xfrm>
          <a:prstGeom prst="rect">
            <a:avLst/>
          </a:prstGeom>
          <a:noFill/>
          <a:ln>
            <a:noFill/>
          </a:ln>
        </p:spPr>
      </p:pic>
      <p:pic>
        <p:nvPicPr>
          <p:cNvPr id="223" name="Google Shape;223;p40"/>
          <p:cNvPicPr preferRelativeResize="0"/>
          <p:nvPr/>
        </p:nvPicPr>
        <p:blipFill rotWithShape="1">
          <a:blip r:embed="rId4">
            <a:alphaModFix/>
          </a:blip>
          <a:srcRect b="0" l="0" r="62019" t="0"/>
          <a:stretch/>
        </p:blipFill>
        <p:spPr>
          <a:xfrm>
            <a:off x="4774526" y="1729863"/>
            <a:ext cx="1381400" cy="20285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227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Google Shape;228;p41"/>
          <p:cNvSpPr txBox="1"/>
          <p:nvPr/>
        </p:nvSpPr>
        <p:spPr>
          <a:xfrm>
            <a:off x="0" y="1354025"/>
            <a:ext cx="8559300" cy="37896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6477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>
                <a:solidFill>
                  <a:srgbClr val="162D3D"/>
                </a:solidFill>
                <a:latin typeface="Courier New"/>
                <a:ea typeface="Courier New"/>
                <a:cs typeface="Courier New"/>
                <a:sym typeface="Courier New"/>
              </a:rPr>
              <a:t>// Radio Buttons element</a:t>
            </a:r>
            <a:endParaRPr sz="2200">
              <a:solidFill>
                <a:srgbClr val="162D3D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6477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>
                <a:solidFill>
                  <a:srgbClr val="162D3D"/>
                </a:solidFill>
                <a:latin typeface="Courier New"/>
                <a:ea typeface="Courier New"/>
                <a:cs typeface="Courier New"/>
                <a:sym typeface="Courier New"/>
              </a:rPr>
              <a:t>$w(</a:t>
            </a:r>
            <a:r>
              <a:rPr lang="en" sz="2200">
                <a:solidFill>
                  <a:srgbClr val="D0427D"/>
                </a:solidFill>
                <a:latin typeface="Courier New"/>
                <a:ea typeface="Courier New"/>
                <a:cs typeface="Courier New"/>
                <a:sym typeface="Courier New"/>
              </a:rPr>
              <a:t>“#radioGroup1”</a:t>
            </a:r>
            <a:r>
              <a:rPr lang="en" sz="2200">
                <a:solidFill>
                  <a:srgbClr val="162D3D"/>
                </a:solidFill>
                <a:latin typeface="Courier New"/>
                <a:ea typeface="Courier New"/>
                <a:cs typeface="Courier New"/>
                <a:sym typeface="Courier New"/>
              </a:rPr>
              <a:t>)</a:t>
            </a:r>
            <a:endParaRPr sz="2200">
              <a:solidFill>
                <a:srgbClr val="162D3D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6477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700">
              <a:solidFill>
                <a:srgbClr val="162D3D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6477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>
                <a:solidFill>
                  <a:srgbClr val="162D3D"/>
                </a:solidFill>
                <a:latin typeface="Courier New"/>
                <a:ea typeface="Courier New"/>
                <a:cs typeface="Courier New"/>
                <a:sym typeface="Courier New"/>
              </a:rPr>
              <a:t>// Main Property:</a:t>
            </a:r>
            <a:endParaRPr sz="2200">
              <a:solidFill>
                <a:srgbClr val="162D3D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6477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>
                <a:solidFill>
                  <a:srgbClr val="162D3D"/>
                </a:solidFill>
                <a:latin typeface="Courier New"/>
                <a:ea typeface="Courier New"/>
                <a:cs typeface="Courier New"/>
                <a:sym typeface="Courier New"/>
              </a:rPr>
              <a:t>// What is the value of the currently chosen option?</a:t>
            </a:r>
            <a:endParaRPr sz="2200">
              <a:solidFill>
                <a:srgbClr val="162D3D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6477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>
                <a:solidFill>
                  <a:srgbClr val="162D3D"/>
                </a:solidFill>
                <a:latin typeface="Courier New"/>
                <a:ea typeface="Courier New"/>
                <a:cs typeface="Courier New"/>
                <a:sym typeface="Courier New"/>
              </a:rPr>
              <a:t>$w(</a:t>
            </a:r>
            <a:r>
              <a:rPr lang="en" sz="2200">
                <a:solidFill>
                  <a:srgbClr val="D0427D"/>
                </a:solidFill>
                <a:latin typeface="Courier New"/>
                <a:ea typeface="Courier New"/>
                <a:cs typeface="Courier New"/>
                <a:sym typeface="Courier New"/>
              </a:rPr>
              <a:t>“#radioGroup1”</a:t>
            </a:r>
            <a:r>
              <a:rPr lang="en" sz="2200">
                <a:solidFill>
                  <a:srgbClr val="162D3D"/>
                </a:solidFill>
                <a:latin typeface="Courier New"/>
                <a:ea typeface="Courier New"/>
                <a:cs typeface="Courier New"/>
                <a:sym typeface="Courier New"/>
              </a:rPr>
              <a:t>).value</a:t>
            </a:r>
            <a:endParaRPr sz="2200">
              <a:solidFill>
                <a:srgbClr val="162D3D"/>
              </a:solidFill>
              <a:latin typeface="Courier New"/>
              <a:ea typeface="Courier New"/>
              <a:cs typeface="Courier New"/>
              <a:sym typeface="Courier New"/>
            </a:endParaRPr>
          </a:p>
        </p:txBody>
      </p:sp>
      <p:sp>
        <p:nvSpPr>
          <p:cNvPr id="229" name="Google Shape;229;p41"/>
          <p:cNvSpPr txBox="1"/>
          <p:nvPr/>
        </p:nvSpPr>
        <p:spPr>
          <a:xfrm>
            <a:off x="387550" y="142225"/>
            <a:ext cx="3391500" cy="6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latin typeface="Wix Madefor Text"/>
                <a:ea typeface="Wix Madefor Text"/>
                <a:cs typeface="Wix Madefor Text"/>
                <a:sym typeface="Wix Madefor Text"/>
              </a:rPr>
              <a:t>Radio Buttons</a:t>
            </a:r>
            <a:endParaRPr b="1" sz="32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230" name="Google Shape;230;p41"/>
          <p:cNvSpPr txBox="1"/>
          <p:nvPr/>
        </p:nvSpPr>
        <p:spPr>
          <a:xfrm>
            <a:off x="264975" y="752575"/>
            <a:ext cx="7719900" cy="64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11430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300">
                <a:latin typeface="Wix Madefor Text"/>
                <a:ea typeface="Wix Madefor Text"/>
                <a:cs typeface="Wix Madefor Text"/>
                <a:sym typeface="Wix Madefor Text"/>
              </a:rPr>
              <a:t>Like all elements we use </a:t>
            </a:r>
            <a:r>
              <a:rPr lang="en" sz="1300">
                <a:latin typeface="Courier New"/>
                <a:ea typeface="Courier New"/>
                <a:cs typeface="Courier New"/>
                <a:sym typeface="Courier New"/>
              </a:rPr>
              <a:t>$w</a:t>
            </a:r>
            <a:r>
              <a:rPr lang="en" sz="1300">
                <a:latin typeface="Wix Madefor Text"/>
                <a:ea typeface="Wix Madefor Text"/>
                <a:cs typeface="Wix Madefor Text"/>
                <a:sym typeface="Wix Madefor Text"/>
              </a:rPr>
              <a:t> to call the radio button we selected, and can use </a:t>
            </a:r>
            <a:r>
              <a:rPr lang="en" sz="1300">
                <a:latin typeface="Courier New"/>
                <a:ea typeface="Courier New"/>
                <a:cs typeface="Courier New"/>
                <a:sym typeface="Courier New"/>
              </a:rPr>
              <a:t>.value</a:t>
            </a:r>
            <a:r>
              <a:rPr lang="en" sz="1300">
                <a:latin typeface="Wix Madefor Text"/>
                <a:ea typeface="Wix Madefor Text"/>
                <a:cs typeface="Wix Madefor Text"/>
                <a:sym typeface="Wix Madefor Text"/>
              </a:rPr>
              <a:t> to work with the value of the currently chosen option.</a:t>
            </a:r>
            <a:endParaRPr sz="170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1F77FF"/>
        </a:solidFill>
      </p:bgPr>
    </p:bg>
    <p:spTree>
      <p:nvGrpSpPr>
        <p:cNvPr id="234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Google Shape;235;p42"/>
          <p:cNvSpPr txBox="1"/>
          <p:nvPr>
            <p:ph type="title"/>
          </p:nvPr>
        </p:nvSpPr>
        <p:spPr>
          <a:xfrm>
            <a:off x="677100" y="0"/>
            <a:ext cx="5700900" cy="5143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48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Create</a:t>
            </a:r>
            <a:endParaRPr b="1" sz="4800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spcBef>
                <a:spcPts val="1000"/>
              </a:spcBef>
              <a:spcAft>
                <a:spcPts val="1000"/>
              </a:spcAft>
              <a:buNone/>
            </a:pPr>
            <a:r>
              <a:rPr lang="en" sz="24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Logic &amp; Conditionals</a:t>
            </a:r>
            <a:endParaRPr sz="2400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239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Google Shape;240;p43"/>
          <p:cNvSpPr txBox="1"/>
          <p:nvPr>
            <p:ph type="title"/>
          </p:nvPr>
        </p:nvSpPr>
        <p:spPr>
          <a:xfrm>
            <a:off x="1166924" y="298650"/>
            <a:ext cx="75357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latin typeface="Wix Madefor Text"/>
                <a:ea typeface="Wix Madefor Text"/>
                <a:cs typeface="Wix Madefor Text"/>
                <a:sym typeface="Wix Madefor Text"/>
              </a:rPr>
              <a:t>SbS Activity: Sneakers</a:t>
            </a:r>
            <a:endParaRPr b="1" sz="32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pic>
        <p:nvPicPr>
          <p:cNvPr id="241" name="Google Shape;241;p43"/>
          <p:cNvPicPr preferRelativeResize="0"/>
          <p:nvPr/>
        </p:nvPicPr>
        <p:blipFill rotWithShape="1">
          <a:blip r:embed="rId3">
            <a:alphaModFix/>
          </a:blip>
          <a:srcRect b="1117" l="0" r="0" t="0"/>
          <a:stretch/>
        </p:blipFill>
        <p:spPr>
          <a:xfrm>
            <a:off x="1271475" y="1216250"/>
            <a:ext cx="5757225" cy="3356350"/>
          </a:xfrm>
          <a:prstGeom prst="rect">
            <a:avLst/>
          </a:prstGeom>
          <a:noFill/>
          <a:ln>
            <a:noFill/>
          </a:ln>
          <a:effectLst>
            <a:outerShdw blurRad="142875" rotWithShape="0" algn="bl" dir="6960000" dist="76200">
              <a:srgbClr val="666666">
                <a:alpha val="19000"/>
              </a:srgbClr>
            </a:outerShdw>
          </a:effectLst>
        </p:spPr>
      </p:pic>
      <p:pic>
        <p:nvPicPr>
          <p:cNvPr id="242" name="Google Shape;242;p4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271475" y="1372475"/>
            <a:ext cx="5757225" cy="344364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1F77FF"/>
        </a:solidFill>
      </p:bgPr>
    </p:bg>
    <p:spTree>
      <p:nvGrpSpPr>
        <p:cNvPr id="246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p44"/>
          <p:cNvSpPr txBox="1"/>
          <p:nvPr>
            <p:ph type="title"/>
          </p:nvPr>
        </p:nvSpPr>
        <p:spPr>
          <a:xfrm>
            <a:off x="677100" y="0"/>
            <a:ext cx="5018700" cy="5143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48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Share &amp; Reflect</a:t>
            </a:r>
            <a:endParaRPr b="1" sz="4800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4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Time to celebrate! 🎉🎉</a:t>
            </a:r>
            <a:endParaRPr sz="2400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6C48EF"/>
        </a:solidFill>
      </p:bgPr>
    </p:bg>
    <p:spTree>
      <p:nvGrpSpPr>
        <p:cNvPr id="25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Google Shape;252;p45"/>
          <p:cNvSpPr txBox="1"/>
          <p:nvPr>
            <p:ph type="title"/>
          </p:nvPr>
        </p:nvSpPr>
        <p:spPr>
          <a:xfrm>
            <a:off x="677100" y="0"/>
            <a:ext cx="7371900" cy="5143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0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48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What’s Next?</a:t>
            </a:r>
            <a:endParaRPr sz="2400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1F77FF"/>
        </a:solidFill>
      </p:bgPr>
    </p:bg>
    <p:spTree>
      <p:nvGrpSpPr>
        <p:cNvPr id="256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Google Shape;257;p46"/>
          <p:cNvSpPr txBox="1"/>
          <p:nvPr>
            <p:ph type="title"/>
          </p:nvPr>
        </p:nvSpPr>
        <p:spPr>
          <a:xfrm>
            <a:off x="678316" y="100"/>
            <a:ext cx="3960600" cy="5143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48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The end!</a:t>
            </a:r>
            <a:endParaRPr b="1" sz="4800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Any questions?</a:t>
            </a:r>
            <a:endParaRPr sz="2400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20"/>
          <p:cNvSpPr txBox="1"/>
          <p:nvPr>
            <p:ph type="title"/>
          </p:nvPr>
        </p:nvSpPr>
        <p:spPr>
          <a:xfrm>
            <a:off x="673654" y="1117725"/>
            <a:ext cx="42723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solidFill>
                  <a:schemeClr val="accent1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Coding Concepts</a:t>
            </a:r>
            <a:endParaRPr b="1" sz="3200">
              <a:solidFill>
                <a:schemeClr val="accent1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87" name="Google Shape;87;p20"/>
          <p:cNvSpPr txBox="1"/>
          <p:nvPr/>
        </p:nvSpPr>
        <p:spPr>
          <a:xfrm>
            <a:off x="673650" y="1955300"/>
            <a:ext cx="6059400" cy="290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Wix Madefor Text"/>
              <a:buChar char="●"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Advanced conditionals (if/else if/else) (JS)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17500" lvl="0" marL="457200" rtl="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Wix Madefor Text"/>
              <a:buChar char="●"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Comparing strings, and using more operators (!==, &lt;=, &gt;=)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17500" lvl="0" marL="457200" rtl="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Wix Madefor Text"/>
              <a:buChar char="●"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Switch element (Velo)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17500" lvl="0" marL="457200" rtl="0" algn="l">
              <a:lnSpc>
                <a:spcPct val="130000"/>
              </a:lnSpc>
              <a:spcBef>
                <a:spcPts val="1000"/>
              </a:spcBef>
              <a:spcAft>
                <a:spcPts val="1000"/>
              </a:spcAft>
              <a:buClr>
                <a:srgbClr val="000000"/>
              </a:buClr>
              <a:buSzPts val="1400"/>
              <a:buFont typeface="Wix Madefor Text"/>
              <a:buChar char="●"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Radio Button element (Velo)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1F77FF"/>
        </a:solidFill>
      </p:bgPr>
    </p:bg>
    <p:spTree>
      <p:nvGrpSpPr>
        <p:cNvPr id="26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Google Shape;262;p47"/>
          <p:cNvSpPr txBox="1"/>
          <p:nvPr/>
        </p:nvSpPr>
        <p:spPr>
          <a:xfrm>
            <a:off x="238800" y="4379800"/>
            <a:ext cx="4263300" cy="532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50">
                <a:solidFill>
                  <a:srgbClr val="FFFFFF"/>
                </a:solidFill>
              </a:rPr>
              <a:t>This presentation is provided for educational purposes only and in accordance with the Wix Tomorrow platform. © 2025 Wix.com, Inc.</a:t>
            </a:r>
            <a:endParaRPr sz="1050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21"/>
          <p:cNvSpPr txBox="1"/>
          <p:nvPr>
            <p:ph type="title"/>
          </p:nvPr>
        </p:nvSpPr>
        <p:spPr>
          <a:xfrm>
            <a:off x="673638" y="606486"/>
            <a:ext cx="32688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solidFill>
                  <a:schemeClr val="dk2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Agenda</a:t>
            </a:r>
            <a:endParaRPr b="1" sz="3200">
              <a:solidFill>
                <a:schemeClr val="dk2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93" name="Google Shape;93;p21"/>
          <p:cNvSpPr txBox="1"/>
          <p:nvPr/>
        </p:nvSpPr>
        <p:spPr>
          <a:xfrm>
            <a:off x="670150" y="1404425"/>
            <a:ext cx="4375500" cy="157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1F77FF"/>
              </a:buClr>
              <a:buSzPts val="1800"/>
              <a:buFont typeface="Wix Madefor Text"/>
              <a:buChar char="●"/>
            </a:pPr>
            <a:r>
              <a:rPr b="1" lang="en" sz="1800">
                <a:latin typeface="Wix Madefor Text"/>
                <a:ea typeface="Wix Madefor Text"/>
                <a:cs typeface="Wix Madefor Text"/>
                <a:sym typeface="Wix Madefor Text"/>
              </a:rPr>
              <a:t>Explore</a:t>
            </a:r>
            <a:r>
              <a:rPr lang="en" sz="1800">
                <a:latin typeface="Wix Madefor Text"/>
                <a:ea typeface="Wix Madefor Text"/>
                <a:cs typeface="Wix Madefor Text"/>
                <a:sym typeface="Wix Madefor Text"/>
              </a:rPr>
              <a:t> (30 mins)</a:t>
            </a:r>
            <a:endParaRPr sz="1800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42900" lvl="0" marL="45720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rgbClr val="1F77FF"/>
              </a:buClr>
              <a:buSzPts val="1800"/>
              <a:buFont typeface="Wix Madefor Text"/>
              <a:buChar char="●"/>
            </a:pPr>
            <a:r>
              <a:rPr b="1" lang="en" sz="1800">
                <a:latin typeface="Wix Madefor Text"/>
                <a:ea typeface="Wix Madefor Text"/>
                <a:cs typeface="Wix Madefor Text"/>
                <a:sym typeface="Wix Madefor Text"/>
              </a:rPr>
              <a:t>Create</a:t>
            </a:r>
            <a:r>
              <a:rPr lang="en" sz="1800">
                <a:latin typeface="Wix Madefor Text"/>
                <a:ea typeface="Wix Madefor Text"/>
                <a:cs typeface="Wix Madefor Text"/>
                <a:sym typeface="Wix Madefor Text"/>
              </a:rPr>
              <a:t> (25 mins)</a:t>
            </a:r>
            <a:endParaRPr sz="1800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42900" lvl="0" marL="457200" rtl="0" algn="l">
              <a:lnSpc>
                <a:spcPct val="150000"/>
              </a:lnSpc>
              <a:spcBef>
                <a:spcPts val="1000"/>
              </a:spcBef>
              <a:spcAft>
                <a:spcPts val="1000"/>
              </a:spcAft>
              <a:buClr>
                <a:srgbClr val="1F77FF"/>
              </a:buClr>
              <a:buSzPts val="1800"/>
              <a:buFont typeface="Wix Madefor Text"/>
              <a:buChar char="●"/>
            </a:pPr>
            <a:r>
              <a:rPr b="1" lang="en" sz="1800">
                <a:latin typeface="Wix Madefor Text"/>
                <a:ea typeface="Wix Madefor Text"/>
                <a:cs typeface="Wix Madefor Text"/>
                <a:sym typeface="Wix Madefor Text"/>
              </a:rPr>
              <a:t>Share &amp; Reflect</a:t>
            </a:r>
            <a:r>
              <a:rPr lang="en" sz="1800">
                <a:latin typeface="Wix Madefor Text"/>
                <a:ea typeface="Wix Madefor Text"/>
                <a:cs typeface="Wix Madefor Text"/>
                <a:sym typeface="Wix Madefor Text"/>
              </a:rPr>
              <a:t> (5 mins)</a:t>
            </a:r>
            <a:endParaRPr sz="18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1F77FF"/>
        </a:solidFill>
      </p:bgPr>
    </p:bg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22"/>
          <p:cNvSpPr txBox="1"/>
          <p:nvPr>
            <p:ph type="title"/>
          </p:nvPr>
        </p:nvSpPr>
        <p:spPr>
          <a:xfrm>
            <a:off x="677100" y="0"/>
            <a:ext cx="4721400" cy="5143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48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Explore</a:t>
            </a:r>
            <a:endParaRPr sz="2400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23"/>
          <p:cNvSpPr txBox="1"/>
          <p:nvPr>
            <p:ph type="title"/>
          </p:nvPr>
        </p:nvSpPr>
        <p:spPr>
          <a:xfrm>
            <a:off x="405150" y="371325"/>
            <a:ext cx="70647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latin typeface="Wix Madefor Text"/>
                <a:ea typeface="Wix Madefor Text"/>
                <a:cs typeface="Wix Madefor Text"/>
                <a:sym typeface="Wix Madefor Text"/>
              </a:rPr>
              <a:t>More Comparison Operators</a:t>
            </a:r>
            <a:endParaRPr b="1" sz="3200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3200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32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104" name="Google Shape;104;p23"/>
          <p:cNvSpPr txBox="1"/>
          <p:nvPr/>
        </p:nvSpPr>
        <p:spPr>
          <a:xfrm>
            <a:off x="670150" y="1367750"/>
            <a:ext cx="6331800" cy="24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rgbClr val="162D3D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1100"/>
              </a:spcAft>
              <a:buNone/>
            </a:pPr>
            <a:r>
              <a:t/>
            </a:r>
            <a:endParaRPr sz="1200">
              <a:solidFill>
                <a:srgbClr val="11418C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05" name="Google Shape;105;p23"/>
          <p:cNvSpPr txBox="1"/>
          <p:nvPr/>
        </p:nvSpPr>
        <p:spPr>
          <a:xfrm>
            <a:off x="405150" y="1068000"/>
            <a:ext cx="4752600" cy="1417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latin typeface="Wix Madefor Text"/>
                <a:ea typeface="Wix Madefor Text"/>
                <a:cs typeface="Wix Madefor Text"/>
                <a:sym typeface="Wix Madefor Text"/>
              </a:rPr>
              <a:t>We’ve seen &gt;, &lt; and ===.  Let’s add:</a:t>
            </a:r>
            <a:endParaRPr sz="1800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Font typeface="Wix Madefor Text"/>
              <a:buChar char="●"/>
            </a:pPr>
            <a:r>
              <a:rPr lang="en" sz="1800">
                <a:latin typeface="Wix Madefor Text"/>
                <a:ea typeface="Wix Madefor Text"/>
                <a:cs typeface="Wix Madefor Text"/>
                <a:sym typeface="Wix Madefor Text"/>
              </a:rPr>
              <a:t>Bigger or equals &gt;=</a:t>
            </a:r>
            <a:endParaRPr sz="1800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Font typeface="Wix Madefor Text"/>
              <a:buChar char="●"/>
            </a:pPr>
            <a:r>
              <a:rPr lang="en" sz="1800">
                <a:latin typeface="Wix Madefor Text"/>
                <a:ea typeface="Wix Madefor Text"/>
                <a:cs typeface="Wix Madefor Text"/>
                <a:sym typeface="Wix Madefor Text"/>
              </a:rPr>
              <a:t>Smaller or equals &lt;= </a:t>
            </a:r>
            <a:endParaRPr sz="1800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Font typeface="Wix Madefor Text"/>
              <a:buChar char="●"/>
            </a:pPr>
            <a:r>
              <a:rPr lang="en" sz="1800">
                <a:latin typeface="Wix Madefor Text"/>
                <a:ea typeface="Wix Madefor Text"/>
                <a:cs typeface="Wix Madefor Text"/>
                <a:sym typeface="Wix Madefor Text"/>
              </a:rPr>
              <a:t>Not equals !==</a:t>
            </a:r>
            <a:endParaRPr sz="18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106" name="Google Shape;106;p23"/>
          <p:cNvSpPr txBox="1"/>
          <p:nvPr/>
        </p:nvSpPr>
        <p:spPr>
          <a:xfrm>
            <a:off x="0" y="2571750"/>
            <a:ext cx="8539800" cy="25722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6477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solidFill>
                  <a:srgbClr val="32B777"/>
                </a:solidFill>
                <a:latin typeface="Courier New"/>
                <a:ea typeface="Courier New"/>
                <a:cs typeface="Courier New"/>
                <a:sym typeface="Courier New"/>
              </a:rPr>
              <a:t>10 &gt;= 5							10 !== 5</a:t>
            </a:r>
            <a:endParaRPr sz="2400">
              <a:solidFill>
                <a:srgbClr val="32B777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6477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solidFill>
                  <a:srgbClr val="32B777"/>
                </a:solidFill>
                <a:latin typeface="Courier New"/>
                <a:ea typeface="Courier New"/>
                <a:cs typeface="Courier New"/>
                <a:sym typeface="Courier New"/>
              </a:rPr>
              <a:t>10 &gt;= 10</a:t>
            </a:r>
            <a:r>
              <a:rPr lang="en" sz="2400">
                <a:solidFill>
                  <a:srgbClr val="162D3D"/>
                </a:solidFill>
                <a:latin typeface="Courier New"/>
                <a:ea typeface="Courier New"/>
                <a:cs typeface="Courier New"/>
                <a:sym typeface="Courier New"/>
              </a:rPr>
              <a:t>						</a:t>
            </a:r>
            <a:r>
              <a:rPr lang="en" sz="2400">
                <a:solidFill>
                  <a:srgbClr val="E06666"/>
                </a:solidFill>
                <a:latin typeface="Courier New"/>
                <a:ea typeface="Courier New"/>
                <a:cs typeface="Courier New"/>
                <a:sym typeface="Courier New"/>
              </a:rPr>
              <a:t>	0 &gt;= 4</a:t>
            </a:r>
            <a:endParaRPr sz="2400">
              <a:solidFill>
                <a:srgbClr val="E06666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6477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solidFill>
                  <a:srgbClr val="32B777"/>
                </a:solidFill>
                <a:latin typeface="Courier New"/>
                <a:ea typeface="Courier New"/>
                <a:cs typeface="Courier New"/>
                <a:sym typeface="Courier New"/>
              </a:rPr>
              <a:t>10 &lt;= 10</a:t>
            </a:r>
            <a:r>
              <a:rPr lang="en" sz="2400">
                <a:solidFill>
                  <a:srgbClr val="162D3D"/>
                </a:solidFill>
                <a:latin typeface="Courier New"/>
                <a:ea typeface="Courier New"/>
                <a:cs typeface="Courier New"/>
                <a:sym typeface="Courier New"/>
              </a:rPr>
              <a:t>							</a:t>
            </a:r>
            <a:r>
              <a:rPr lang="en" sz="2400">
                <a:solidFill>
                  <a:srgbClr val="E06666"/>
                </a:solidFill>
                <a:latin typeface="Courier New"/>
                <a:ea typeface="Courier New"/>
                <a:cs typeface="Courier New"/>
                <a:sym typeface="Courier New"/>
              </a:rPr>
              <a:t>5 !== 5</a:t>
            </a:r>
            <a:endParaRPr sz="2400">
              <a:solidFill>
                <a:srgbClr val="E06666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6477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solidFill>
                  <a:srgbClr val="32B777"/>
                </a:solidFill>
                <a:latin typeface="Courier New"/>
                <a:ea typeface="Courier New"/>
                <a:cs typeface="Courier New"/>
                <a:sym typeface="Courier New"/>
              </a:rPr>
              <a:t>“fun” !== “happy”</a:t>
            </a:r>
            <a:r>
              <a:rPr lang="en" sz="2400">
                <a:solidFill>
                  <a:srgbClr val="162D3D"/>
                </a:solidFill>
                <a:latin typeface="Courier New"/>
                <a:ea typeface="Courier New"/>
                <a:cs typeface="Courier New"/>
                <a:sym typeface="Courier New"/>
              </a:rPr>
              <a:t>			</a:t>
            </a:r>
            <a:r>
              <a:rPr lang="en" sz="2400">
                <a:solidFill>
                  <a:srgbClr val="E06666"/>
                </a:solidFill>
                <a:latin typeface="Courier New"/>
                <a:ea typeface="Courier New"/>
                <a:cs typeface="Courier New"/>
                <a:sym typeface="Courier New"/>
              </a:rPr>
              <a:t>“fun” !== “fun”</a:t>
            </a:r>
            <a:endParaRPr sz="2400">
              <a:solidFill>
                <a:srgbClr val="E06666"/>
              </a:solidFill>
              <a:latin typeface="Courier New"/>
              <a:ea typeface="Courier New"/>
              <a:cs typeface="Courier New"/>
              <a:sym typeface="Courier New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24"/>
          <p:cNvSpPr txBox="1"/>
          <p:nvPr>
            <p:ph type="title"/>
          </p:nvPr>
        </p:nvSpPr>
        <p:spPr>
          <a:xfrm>
            <a:off x="405150" y="224100"/>
            <a:ext cx="70647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latin typeface="Wix Madefor Text"/>
                <a:ea typeface="Wix Madefor Text"/>
                <a:cs typeface="Wix Madefor Text"/>
                <a:sym typeface="Wix Madefor Text"/>
              </a:rPr>
              <a:t>Remember this?</a:t>
            </a:r>
            <a:endParaRPr b="1" sz="3200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3200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32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pic>
        <p:nvPicPr>
          <p:cNvPr id="112" name="Google Shape;112;p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71150" y="1492375"/>
            <a:ext cx="6349399" cy="3374750"/>
          </a:xfrm>
          <a:prstGeom prst="rect">
            <a:avLst/>
          </a:prstGeom>
          <a:noFill/>
          <a:ln>
            <a:noFill/>
          </a:ln>
        </p:spPr>
      </p:pic>
      <p:sp>
        <p:nvSpPr>
          <p:cNvPr id="113" name="Google Shape;113;p24"/>
          <p:cNvSpPr txBox="1"/>
          <p:nvPr/>
        </p:nvSpPr>
        <p:spPr>
          <a:xfrm>
            <a:off x="405150" y="913725"/>
            <a:ext cx="42012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latin typeface="Wix Madefor Text"/>
                <a:ea typeface="Wix Madefor Text"/>
                <a:cs typeface="Wix Madefor Text"/>
                <a:sym typeface="Wix Madefor Text"/>
              </a:rPr>
              <a:t>Let’s walk through the code. </a:t>
            </a:r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17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25"/>
          <p:cNvSpPr txBox="1"/>
          <p:nvPr>
            <p:ph type="title"/>
          </p:nvPr>
        </p:nvSpPr>
        <p:spPr>
          <a:xfrm>
            <a:off x="405150" y="194650"/>
            <a:ext cx="70647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latin typeface="Wix Madefor Text"/>
                <a:ea typeface="Wix Madefor Text"/>
                <a:cs typeface="Wix Madefor Text"/>
                <a:sym typeface="Wix Madefor Text"/>
              </a:rPr>
              <a:t>With bigger / smaller or equals</a:t>
            </a:r>
            <a:endParaRPr b="1" sz="3200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3200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32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pic>
        <p:nvPicPr>
          <p:cNvPr id="119" name="Google Shape;119;p2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37550" y="1482200"/>
            <a:ext cx="6074751" cy="3244475"/>
          </a:xfrm>
          <a:prstGeom prst="rect">
            <a:avLst/>
          </a:prstGeom>
          <a:noFill/>
          <a:ln>
            <a:noFill/>
          </a:ln>
        </p:spPr>
      </p:pic>
      <p:sp>
        <p:nvSpPr>
          <p:cNvPr id="120" name="Google Shape;120;p25"/>
          <p:cNvSpPr txBox="1"/>
          <p:nvPr/>
        </p:nvSpPr>
        <p:spPr>
          <a:xfrm>
            <a:off x="326625" y="867325"/>
            <a:ext cx="7420800" cy="415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11430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>
                <a:latin typeface="Wix Madefor Text"/>
                <a:ea typeface="Wix Madefor Text"/>
                <a:cs typeface="Wix Madefor Text"/>
                <a:sym typeface="Wix Madefor Text"/>
              </a:rPr>
              <a:t>What do you notice about how this example is different from the previous one?</a:t>
            </a:r>
            <a:endParaRPr sz="150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26"/>
          <p:cNvSpPr txBox="1"/>
          <p:nvPr>
            <p:ph type="title"/>
          </p:nvPr>
        </p:nvSpPr>
        <p:spPr>
          <a:xfrm>
            <a:off x="405150" y="120775"/>
            <a:ext cx="70647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latin typeface="Wix Madefor Text"/>
                <a:ea typeface="Wix Madefor Text"/>
                <a:cs typeface="Wix Madefor Text"/>
                <a:sym typeface="Wix Madefor Text"/>
              </a:rPr>
              <a:t>Not equals</a:t>
            </a:r>
            <a:endParaRPr b="1" sz="3200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3200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32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pic>
        <p:nvPicPr>
          <p:cNvPr id="126" name="Google Shape;126;p2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99000" y="1884825"/>
            <a:ext cx="6534150" cy="2971800"/>
          </a:xfrm>
          <a:prstGeom prst="rect">
            <a:avLst/>
          </a:prstGeom>
          <a:noFill/>
          <a:ln>
            <a:noFill/>
          </a:ln>
        </p:spPr>
      </p:pic>
      <p:sp>
        <p:nvSpPr>
          <p:cNvPr id="127" name="Google Shape;127;p26"/>
          <p:cNvSpPr txBox="1"/>
          <p:nvPr/>
        </p:nvSpPr>
        <p:spPr>
          <a:xfrm>
            <a:off x="405150" y="809450"/>
            <a:ext cx="7470000" cy="959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Y</a:t>
            </a: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ou can also create similar code with the not equals operator. In this next example, the tiger is wearing a hat only when the temperature is not 60 degrees. 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What other examples can you think of where you might use the not equals operator?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11418C"/>
      </a:dk1>
      <a:lt1>
        <a:srgbClr val="FFFFFF"/>
      </a:lt1>
      <a:dk2>
        <a:srgbClr val="1F77FF"/>
      </a:dk2>
      <a:lt2>
        <a:srgbClr val="C7EFDB"/>
      </a:lt2>
      <a:accent1>
        <a:srgbClr val="1F77FF"/>
      </a:accent1>
      <a:accent2>
        <a:srgbClr val="11418C"/>
      </a:accent2>
      <a:accent3>
        <a:srgbClr val="FFFFFF"/>
      </a:accent3>
      <a:accent4>
        <a:srgbClr val="1F77FF"/>
      </a:accent4>
      <a:accent5>
        <a:srgbClr val="11418C"/>
      </a:accent5>
      <a:accent6>
        <a:srgbClr val="C7EFDB"/>
      </a:accent6>
      <a:hlink>
        <a:srgbClr val="1F77FF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4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11418C"/>
      </a:dk1>
      <a:lt1>
        <a:srgbClr val="FFFFFF"/>
      </a:lt1>
      <a:dk2>
        <a:srgbClr val="1F77FF"/>
      </a:dk2>
      <a:lt2>
        <a:srgbClr val="C7EFDB"/>
      </a:lt2>
      <a:accent1>
        <a:srgbClr val="1F77FF"/>
      </a:accent1>
      <a:accent2>
        <a:srgbClr val="11418C"/>
      </a:accent2>
      <a:accent3>
        <a:srgbClr val="FFFFFF"/>
      </a:accent3>
      <a:accent4>
        <a:srgbClr val="1F77FF"/>
      </a:accent4>
      <a:accent5>
        <a:srgbClr val="11418C"/>
      </a:accent5>
      <a:accent6>
        <a:srgbClr val="C7EFDB"/>
      </a:accent6>
      <a:hlink>
        <a:srgbClr val="1F77FF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