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6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2" r:id="rId4"/>
    <p:sldMasterId id="2147483663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  <p:sldId id="289" r:id="rId40"/>
    <p:sldId id="290" r:id="rId41"/>
    <p:sldId id="291" r:id="rId42"/>
  </p:sldIdLst>
  <p:sldSz cy="5143500" cx="9144000"/>
  <p:notesSz cx="6858000" cy="9144000"/>
  <p:embeddedFontLst>
    <p:embeddedFont>
      <p:font typeface="Josefin Sans"/>
      <p:regular r:id="rId43"/>
      <p:bold r:id="rId44"/>
      <p:italic r:id="rId45"/>
      <p:boldItalic r:id="rId46"/>
    </p:embeddedFont>
    <p:embeddedFont>
      <p:font typeface="Wix Madefor Text"/>
      <p:regular r:id="rId47"/>
      <p:bold r:id="rId48"/>
      <p:italic r:id="rId49"/>
      <p:boldItalic r:id="rId5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4.xml"/><Relationship Id="rId42" Type="http://schemas.openxmlformats.org/officeDocument/2006/relationships/slide" Target="slides/slide36.xml"/><Relationship Id="rId41" Type="http://schemas.openxmlformats.org/officeDocument/2006/relationships/slide" Target="slides/slide35.xml"/><Relationship Id="rId44" Type="http://schemas.openxmlformats.org/officeDocument/2006/relationships/font" Target="fonts/JosefinSans-bold.fntdata"/><Relationship Id="rId43" Type="http://schemas.openxmlformats.org/officeDocument/2006/relationships/font" Target="fonts/JosefinSans-regular.fntdata"/><Relationship Id="rId46" Type="http://schemas.openxmlformats.org/officeDocument/2006/relationships/font" Target="fonts/JosefinSans-boldItalic.fntdata"/><Relationship Id="rId45" Type="http://schemas.openxmlformats.org/officeDocument/2006/relationships/font" Target="fonts/JosefinSans-italic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48" Type="http://schemas.openxmlformats.org/officeDocument/2006/relationships/font" Target="fonts/WixMadeforText-bold.fntdata"/><Relationship Id="rId47" Type="http://schemas.openxmlformats.org/officeDocument/2006/relationships/font" Target="fonts/WixMadeforText-regular.fntdata"/><Relationship Id="rId49" Type="http://schemas.openxmlformats.org/officeDocument/2006/relationships/font" Target="fonts/WixMadeforText-italic.fntdata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33" Type="http://schemas.openxmlformats.org/officeDocument/2006/relationships/slide" Target="slides/slide27.xml"/><Relationship Id="rId32" Type="http://schemas.openxmlformats.org/officeDocument/2006/relationships/slide" Target="slides/slide26.xml"/><Relationship Id="rId35" Type="http://schemas.openxmlformats.org/officeDocument/2006/relationships/slide" Target="slides/slide29.xml"/><Relationship Id="rId34" Type="http://schemas.openxmlformats.org/officeDocument/2006/relationships/slide" Target="slides/slide28.xml"/><Relationship Id="rId37" Type="http://schemas.openxmlformats.org/officeDocument/2006/relationships/slide" Target="slides/slide31.xml"/><Relationship Id="rId36" Type="http://schemas.openxmlformats.org/officeDocument/2006/relationships/slide" Target="slides/slide30.xml"/><Relationship Id="rId39" Type="http://schemas.openxmlformats.org/officeDocument/2006/relationships/slide" Target="slides/slide33.xml"/><Relationship Id="rId38" Type="http://schemas.openxmlformats.org/officeDocument/2006/relationships/slide" Target="slides/slide32.xml"/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29" Type="http://schemas.openxmlformats.org/officeDocument/2006/relationships/slide" Target="slides/slide23.xml"/><Relationship Id="rId50" Type="http://schemas.openxmlformats.org/officeDocument/2006/relationships/font" Target="fonts/WixMadeforText-boldItalic.fntdata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gadc696b52f_0_24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" name="Google Shape;66;gadc696b52f_0_2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gb28e10c1ff_0_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1" name="Google Shape;141;gb28e10c1ff_0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gb28e10c1ff_0_12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5" name="Google Shape;155;gb28e10c1ff_0_1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gb7ca1f6cef_0_8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3" name="Google Shape;163;gb7ca1f6cef_0_8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gb4e1caf1c1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3" name="Google Shape;173;gb4e1caf1c1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000">
              <a:solidFill>
                <a:schemeClr val="dk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gb7ca1f6cef_0_9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0" name="Google Shape;180;gb7ca1f6cef_0_9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000">
              <a:solidFill>
                <a:schemeClr val="dk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gb4e1caf1c1_0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7" name="Google Shape;187;gb4e1caf1c1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chemeClr val="dk1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“Buy Tickets”</a:t>
            </a:r>
            <a:endParaRPr b="1" sz="1000">
              <a:solidFill>
                <a:schemeClr val="dk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gb28e10c1ff_0_7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5" name="Google Shape;195;gb28e10c1ff_0_7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gb7ca1f6cef_0_5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4" name="Google Shape;204;gb7ca1f6cef_0_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000">
              <a:solidFill>
                <a:schemeClr val="dk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gb28e10c1ff_0_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3" name="Google Shape;213;gb28e10c1ff_0_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gb7ca1f6cef_0_7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6" name="Google Shape;246;gb7ca1f6cef_0_7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g785207a37c_1_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" name="Google Shape;78;g785207a37c_1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gb7ca1f6cef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1" name="Google Shape;251;gb7ca1f6cef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gb7ca1f6cef_0_7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9" name="Google Shape;259;gb7ca1f6cef_0_7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gb28e10c1ff_0_1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4" name="Google Shape;264;gb28e10c1ff_0_1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gb28e10c1ff_0_12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0" name="Google Shape;270;gb28e10c1ff_0_1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gb7ca1f6cef_0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2" name="Google Shape;282;gb7ca1f6cef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gb7ca1f6cef_0_3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0" name="Google Shape;290;gb7ca1f6cef_0_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6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gb7ca1f6cef_0_2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8" name="Google Shape;298;gb7ca1f6cef_0_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4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gb7ca1f6cef_0_4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6" name="Google Shape;306;gb7ca1f6cef_0_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2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gb7ca1f6cef_0_8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4" name="Google Shape;314;gb7ca1f6cef_0_8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7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gb28e10c1ff_0_14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9" name="Google Shape;319;gb28e10c1ff_0_1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adc696b52f_0_27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gadc696b52f_0_27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7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gb28e10c1ff_0_15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9" name="Google Shape;329;gb28e10c1ff_0_1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4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Google Shape;335;gadc696b52f_0_53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6" name="Google Shape;336;gadc696b52f_0_5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9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gadc696b52f_0_28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1" name="Google Shape;341;gadc696b52f_0_28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5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Google Shape;346;gadc696b52f_0_54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7" name="Google Shape;347;gadc696b52f_0_5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0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Google Shape;351;gb28e10c1ff_0_17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2" name="Google Shape;352;gb28e10c1ff_0_17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6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gadc696b52f_0_43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8" name="Google Shape;358;gadc696b52f_0_4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gcae47d884d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3" name="Google Shape;363;gcae47d884d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adc696b52f_0_48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adc696b52f_0_48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adc696b52f_0_25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" name="Google Shape;96;gadc696b52f_0_2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gb2fc455640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" name="Google Shape;101;gb2fc455640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921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Wix Madefor Text"/>
              <a:buChar char="●"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gadc696b52f_0_28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8" name="Google Shape;118;gadc696b52f_0_28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gb28e10c1ff_0_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" name="Google Shape;130;gb28e10c1ff_0_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gb7ca1f6cef_0_6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" name="Google Shape;136;gb7ca1f6cef_0_6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tatement 1">
  <p:cSld name="BLANK_1_1">
    <p:bg>
      <p:bgPr>
        <a:solidFill>
          <a:srgbClr val="1F77FF"/>
        </a:solidFill>
      </p:bgPr>
    </p:bg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3" name="Google Shape;53;p14"/>
          <p:cNvCxnSpPr/>
          <p:nvPr/>
        </p:nvCxnSpPr>
        <p:spPr>
          <a:xfrm>
            <a:off x="8569500" y="-17950"/>
            <a:ext cx="0" cy="519690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4" name="Google Shape;54;p14"/>
          <p:cNvSpPr txBox="1"/>
          <p:nvPr/>
        </p:nvSpPr>
        <p:spPr>
          <a:xfrm rot="5400000">
            <a:off x="7449900" y="3289450"/>
            <a:ext cx="2804700" cy="29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Lesson 08: Writing Content for the Web</a:t>
            </a:r>
            <a:endParaRPr sz="9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55" name="Google Shape;55;p14"/>
          <p:cNvPicPr preferRelativeResize="0"/>
          <p:nvPr/>
        </p:nvPicPr>
        <p:blipFill rotWithShape="1">
          <a:blip r:embed="rId2">
            <a:alphaModFix/>
          </a:blip>
          <a:srcRect b="-51223" l="-2212" r="-3630" t="-67212"/>
          <a:stretch/>
        </p:blipFill>
        <p:spPr>
          <a:xfrm rot="5400000">
            <a:off x="8263935" y="696612"/>
            <a:ext cx="1250099" cy="295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Regular 3">
  <p:cSld name="CUSTOM_1_1">
    <p:bg>
      <p:bgPr>
        <a:solidFill>
          <a:srgbClr val="FFFFFF"/>
        </a:solidFill>
      </p:bgPr>
    </p:bg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7" name="Google Shape;57;p15"/>
          <p:cNvCxnSpPr/>
          <p:nvPr/>
        </p:nvCxnSpPr>
        <p:spPr>
          <a:xfrm>
            <a:off x="8569500" y="-17950"/>
            <a:ext cx="0" cy="51843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8" name="Google Shape;58;p15"/>
          <p:cNvSpPr txBox="1"/>
          <p:nvPr/>
        </p:nvSpPr>
        <p:spPr>
          <a:xfrm rot="5400000">
            <a:off x="7454550" y="3294275"/>
            <a:ext cx="2795400" cy="29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Wix Madefor Text"/>
                <a:ea typeface="Wix Madefor Text"/>
                <a:cs typeface="Wix Madefor Text"/>
                <a:sym typeface="Wix Madefor Text"/>
              </a:rPr>
              <a:t>Lesson 08: Writing Content for the Web</a:t>
            </a:r>
            <a:endParaRPr sz="9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59" name="Google Shape;59;p1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5400000">
            <a:off x="8288777" y="749887"/>
            <a:ext cx="1154325" cy="132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>
        <p15:guide id="1" orient="horz" pos="677">
          <p15:clr>
            <a:srgbClr val="FA7B17"/>
          </p15:clr>
        </p15:guide>
        <p15:guide id="2" orient="horz" pos="1080">
          <p15:clr>
            <a:srgbClr val="FA7B17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tatement 2">
  <p:cSld name="CUSTOM_1_1_1">
    <p:bg>
      <p:bgPr>
        <a:solidFill>
          <a:srgbClr val="6C48EF"/>
        </a:solidFill>
      </p:bgPr>
    </p:bg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1" name="Google Shape;61;p16"/>
          <p:cNvCxnSpPr/>
          <p:nvPr/>
        </p:nvCxnSpPr>
        <p:spPr>
          <a:xfrm>
            <a:off x="8569500" y="-17950"/>
            <a:ext cx="0" cy="519690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62" name="Google Shape;62;p16"/>
          <p:cNvSpPr txBox="1"/>
          <p:nvPr/>
        </p:nvSpPr>
        <p:spPr>
          <a:xfrm rot="5400000">
            <a:off x="7449900" y="3289450"/>
            <a:ext cx="2804700" cy="29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Lesson 08: Writing Content for the Web</a:t>
            </a:r>
            <a:endParaRPr sz="9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63" name="Google Shape;63;p16"/>
          <p:cNvPicPr preferRelativeResize="0"/>
          <p:nvPr/>
        </p:nvPicPr>
        <p:blipFill rotWithShape="1">
          <a:blip r:embed="rId2">
            <a:alphaModFix/>
          </a:blip>
          <a:srcRect b="-51223" l="-2212" r="-3630" t="-67212"/>
          <a:stretch/>
        </p:blipFill>
        <p:spPr>
          <a:xfrm rot="5400000">
            <a:off x="8263935" y="696612"/>
            <a:ext cx="1250099" cy="295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sz="1000">
                <a:solidFill>
                  <a:schemeClr val="dk2"/>
                </a:solidFill>
              </a:defRPr>
            </a:lvl1pPr>
            <a:lvl2pPr lvl="1" rtl="0" algn="r">
              <a:buNone/>
              <a:defRPr sz="1000">
                <a:solidFill>
                  <a:schemeClr val="dk2"/>
                </a:solidFill>
              </a:defRPr>
            </a:lvl2pPr>
            <a:lvl3pPr lvl="2" rtl="0" algn="r">
              <a:buNone/>
              <a:defRPr sz="1000">
                <a:solidFill>
                  <a:schemeClr val="dk2"/>
                </a:solidFill>
              </a:defRPr>
            </a:lvl3pPr>
            <a:lvl4pPr lvl="3" rtl="0" algn="r">
              <a:buNone/>
              <a:defRPr sz="1000">
                <a:solidFill>
                  <a:schemeClr val="dk2"/>
                </a:solidFill>
              </a:defRPr>
            </a:lvl4pPr>
            <a:lvl5pPr lvl="4" rtl="0" algn="r">
              <a:buNone/>
              <a:defRPr sz="1000">
                <a:solidFill>
                  <a:schemeClr val="dk2"/>
                </a:solidFill>
              </a:defRPr>
            </a:lvl5pPr>
            <a:lvl6pPr lvl="5" rtl="0" algn="r">
              <a:buNone/>
              <a:defRPr sz="1000">
                <a:solidFill>
                  <a:schemeClr val="dk2"/>
                </a:solidFill>
              </a:defRPr>
            </a:lvl6pPr>
            <a:lvl7pPr lvl="6" rtl="0" algn="r">
              <a:buNone/>
              <a:defRPr sz="1000">
                <a:solidFill>
                  <a:schemeClr val="dk2"/>
                </a:solidFill>
              </a:defRPr>
            </a:lvl7pPr>
            <a:lvl8pPr lvl="7" rtl="0" algn="r">
              <a:buNone/>
              <a:defRPr sz="1000">
                <a:solidFill>
                  <a:schemeClr val="dk2"/>
                </a:solidFill>
              </a:defRPr>
            </a:lvl8pPr>
            <a:lvl9pPr lvl="8" rtl="0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0.jpg"/><Relationship Id="rId4" Type="http://schemas.openxmlformats.org/officeDocument/2006/relationships/image" Target="../media/image2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6.png"/><Relationship Id="rId4" Type="http://schemas.openxmlformats.org/officeDocument/2006/relationships/image" Target="../media/image15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6.png"/><Relationship Id="rId4" Type="http://schemas.openxmlformats.org/officeDocument/2006/relationships/image" Target="../media/image13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6.png"/><Relationship Id="rId4" Type="http://schemas.openxmlformats.org/officeDocument/2006/relationships/image" Target="../media/image15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9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9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6.png"/><Relationship Id="rId4" Type="http://schemas.openxmlformats.org/officeDocument/2006/relationships/hyperlink" Target="https://www.wix.com/website-template/view/html/2651?siteId=9b30b49d-6992-4bc2-8b24-ebb2513664e5&amp;metaSiteId=cf4debe7-1313-4d0f-86f3-9bf7ea360126&amp;originUrl=https%3A%2F%2Fwww.wix.com%2Fwebsite%2Ftemplates&amp;tpClick=view_button" TargetMode="External"/><Relationship Id="rId5" Type="http://schemas.openxmlformats.org/officeDocument/2006/relationships/image" Target="../media/image5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6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6.png"/><Relationship Id="rId4" Type="http://schemas.openxmlformats.org/officeDocument/2006/relationships/image" Target="../media/image15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14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6.png"/><Relationship Id="rId4" Type="http://schemas.openxmlformats.org/officeDocument/2006/relationships/image" Target="../media/image12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6.png"/><Relationship Id="rId4" Type="http://schemas.openxmlformats.org/officeDocument/2006/relationships/image" Target="../media/image11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8.xml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9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0.xml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1.xml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2.xml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3.xml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4.xml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5.xml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6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Google Shape;68;p17"/>
          <p:cNvPicPr preferRelativeResize="0"/>
          <p:nvPr/>
        </p:nvPicPr>
        <p:blipFill rotWithShape="1">
          <a:blip r:embed="rId3">
            <a:alphaModFix/>
          </a:blip>
          <a:srcRect b="758" l="0" r="0" t="748"/>
          <a:stretch/>
        </p:blipFill>
        <p:spPr>
          <a:xfrm>
            <a:off x="5675512" y="100"/>
            <a:ext cx="3479427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69" name="Google Shape;69;p17"/>
          <p:cNvSpPr txBox="1"/>
          <p:nvPr>
            <p:ph type="title"/>
          </p:nvPr>
        </p:nvSpPr>
        <p:spPr>
          <a:xfrm rot="5400000">
            <a:off x="7478250" y="3318050"/>
            <a:ext cx="2748000" cy="29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Wix Madefor Text"/>
                <a:ea typeface="Wix Madefor Text"/>
                <a:cs typeface="Wix Madefor Text"/>
                <a:sym typeface="Wix Madefor Text"/>
              </a:rPr>
              <a:t>Lesson 08: Writing Content for the Web</a:t>
            </a:r>
            <a:endParaRPr sz="9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70" name="Google Shape;70;p17"/>
          <p:cNvSpPr/>
          <p:nvPr/>
        </p:nvSpPr>
        <p:spPr>
          <a:xfrm>
            <a:off x="0" y="100"/>
            <a:ext cx="5714100" cy="5143500"/>
          </a:xfrm>
          <a:prstGeom prst="rect">
            <a:avLst/>
          </a:prstGeom>
          <a:solidFill>
            <a:srgbClr val="32B77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1" name="Google Shape;71;p17"/>
          <p:cNvSpPr txBox="1"/>
          <p:nvPr>
            <p:ph idx="2" type="title"/>
          </p:nvPr>
        </p:nvSpPr>
        <p:spPr>
          <a:xfrm>
            <a:off x="678325" y="553800"/>
            <a:ext cx="4543800" cy="268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Lesson 08</a:t>
            </a:r>
            <a:endParaRPr b="1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8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Writing Content for the Web</a:t>
            </a:r>
            <a:endParaRPr b="1" sz="48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grpSp>
        <p:nvGrpSpPr>
          <p:cNvPr id="72" name="Google Shape;72;p17"/>
          <p:cNvGrpSpPr/>
          <p:nvPr/>
        </p:nvGrpSpPr>
        <p:grpSpPr>
          <a:xfrm>
            <a:off x="743450" y="4506575"/>
            <a:ext cx="3436500" cy="257550"/>
            <a:chOff x="743450" y="4506575"/>
            <a:chExt cx="3436500" cy="257550"/>
          </a:xfrm>
        </p:grpSpPr>
        <p:sp>
          <p:nvSpPr>
            <p:cNvPr id="73" name="Google Shape;73;p17"/>
            <p:cNvSpPr txBox="1"/>
            <p:nvPr/>
          </p:nvSpPr>
          <p:spPr>
            <a:xfrm>
              <a:off x="743450" y="4627625"/>
              <a:ext cx="2966400" cy="136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b="1" lang="en">
                  <a:solidFill>
                    <a:srgbClr val="FFFFFF"/>
                  </a:solidFill>
                  <a:latin typeface="Wix Madefor Text"/>
                  <a:ea typeface="Wix Madefor Text"/>
                  <a:cs typeface="Wix Madefor Text"/>
                  <a:sym typeface="Wix Madefor Text"/>
                </a:rPr>
                <a:t>Web Creation 101</a:t>
              </a:r>
              <a:endParaRPr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endParaRPr>
            </a:p>
          </p:txBody>
        </p:sp>
        <p:cxnSp>
          <p:nvCxnSpPr>
            <p:cNvPr id="74" name="Google Shape;74;p17"/>
            <p:cNvCxnSpPr/>
            <p:nvPr/>
          </p:nvCxnSpPr>
          <p:spPr>
            <a:xfrm>
              <a:off x="796550" y="4506575"/>
              <a:ext cx="3383400" cy="0"/>
            </a:xfrm>
            <a:prstGeom prst="straightConnector1">
              <a:avLst/>
            </a:prstGeom>
            <a:noFill/>
            <a:ln cap="flat" cmpd="sng" w="952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pic>
        <p:nvPicPr>
          <p:cNvPr id="75" name="Google Shape;75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5400000">
            <a:off x="8288777" y="749887"/>
            <a:ext cx="1154325" cy="132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6"/>
          <p:cNvSpPr txBox="1"/>
          <p:nvPr/>
        </p:nvSpPr>
        <p:spPr>
          <a:xfrm>
            <a:off x="308450" y="391125"/>
            <a:ext cx="6444000" cy="65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What, So What, Now What</a:t>
            </a:r>
            <a:endParaRPr sz="3200"/>
          </a:p>
        </p:txBody>
      </p:sp>
      <p:pic>
        <p:nvPicPr>
          <p:cNvPr id="144" name="Google Shape;144;p26"/>
          <p:cNvPicPr preferRelativeResize="0"/>
          <p:nvPr/>
        </p:nvPicPr>
        <p:blipFill rotWithShape="1">
          <a:blip r:embed="rId3">
            <a:alphaModFix/>
          </a:blip>
          <a:srcRect b="1117" l="0" r="0" t="0"/>
          <a:stretch/>
        </p:blipFill>
        <p:spPr>
          <a:xfrm>
            <a:off x="407775" y="1366150"/>
            <a:ext cx="5150750" cy="2971075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6960000" dist="76200">
              <a:srgbClr val="666666">
                <a:alpha val="19000"/>
              </a:srgbClr>
            </a:outerShdw>
          </a:effectLst>
        </p:spPr>
      </p:pic>
      <p:sp>
        <p:nvSpPr>
          <p:cNvPr id="145" name="Google Shape;145;p26"/>
          <p:cNvSpPr txBox="1"/>
          <p:nvPr/>
        </p:nvSpPr>
        <p:spPr>
          <a:xfrm>
            <a:off x="5816350" y="1366113"/>
            <a:ext cx="2562300" cy="306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What?</a:t>
            </a:r>
            <a:endParaRPr b="1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What is the site about? What can I do on this site?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So What?</a:t>
            </a:r>
            <a:endParaRPr b="1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Why should I care?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What else should I know?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Now What?</a:t>
            </a:r>
            <a:endParaRPr b="1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What do I do next?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146" name="Google Shape;146;p2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07776" y="1513859"/>
            <a:ext cx="5150747" cy="282336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47" name="Google Shape;147;p26"/>
          <p:cNvCxnSpPr/>
          <p:nvPr/>
        </p:nvCxnSpPr>
        <p:spPr>
          <a:xfrm>
            <a:off x="1946200" y="2993425"/>
            <a:ext cx="7692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med" w="med" type="oval"/>
            <a:tailEnd len="med" w="med" type="none"/>
          </a:ln>
        </p:spPr>
      </p:cxnSp>
      <p:sp>
        <p:nvSpPr>
          <p:cNvPr id="148" name="Google Shape;148;p26"/>
          <p:cNvSpPr txBox="1"/>
          <p:nvPr/>
        </p:nvSpPr>
        <p:spPr>
          <a:xfrm>
            <a:off x="2798850" y="2824100"/>
            <a:ext cx="593100" cy="338700"/>
          </a:xfrm>
          <a:prstGeom prst="rect">
            <a:avLst/>
          </a:prstGeom>
          <a:solidFill>
            <a:srgbClr val="1F77FF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What?</a:t>
            </a:r>
            <a:endParaRPr b="1" sz="10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cxnSp>
        <p:nvCxnSpPr>
          <p:cNvPr id="149" name="Google Shape;149;p26"/>
          <p:cNvCxnSpPr/>
          <p:nvPr/>
        </p:nvCxnSpPr>
        <p:spPr>
          <a:xfrm>
            <a:off x="2348300" y="3553620"/>
            <a:ext cx="5931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med" w="med" type="oval"/>
            <a:tailEnd len="med" w="med" type="none"/>
          </a:ln>
        </p:spPr>
      </p:cxnSp>
      <p:sp>
        <p:nvSpPr>
          <p:cNvPr id="150" name="Google Shape;150;p26"/>
          <p:cNvSpPr txBox="1"/>
          <p:nvPr/>
        </p:nvSpPr>
        <p:spPr>
          <a:xfrm>
            <a:off x="2987850" y="3273538"/>
            <a:ext cx="784200" cy="338700"/>
          </a:xfrm>
          <a:prstGeom prst="rect">
            <a:avLst/>
          </a:prstGeom>
          <a:solidFill>
            <a:srgbClr val="1F77FF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So what</a:t>
            </a:r>
            <a:r>
              <a:rPr b="1" lang="en" sz="10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?</a:t>
            </a:r>
            <a:endParaRPr b="1" sz="10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cxnSp>
        <p:nvCxnSpPr>
          <p:cNvPr id="151" name="Google Shape;151;p26"/>
          <p:cNvCxnSpPr/>
          <p:nvPr/>
        </p:nvCxnSpPr>
        <p:spPr>
          <a:xfrm>
            <a:off x="1434275" y="3892320"/>
            <a:ext cx="5931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med" w="med" type="oval"/>
            <a:tailEnd len="med" w="med" type="none"/>
          </a:ln>
        </p:spPr>
      </p:cxnSp>
      <p:sp>
        <p:nvSpPr>
          <p:cNvPr id="152" name="Google Shape;152;p26"/>
          <p:cNvSpPr txBox="1"/>
          <p:nvPr/>
        </p:nvSpPr>
        <p:spPr>
          <a:xfrm>
            <a:off x="2110875" y="3722975"/>
            <a:ext cx="956700" cy="338700"/>
          </a:xfrm>
          <a:prstGeom prst="rect">
            <a:avLst/>
          </a:prstGeom>
          <a:solidFill>
            <a:srgbClr val="1F77FF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Now what?</a:t>
            </a:r>
            <a:endParaRPr b="1" sz="10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27"/>
          <p:cNvSpPr txBox="1"/>
          <p:nvPr/>
        </p:nvSpPr>
        <p:spPr>
          <a:xfrm>
            <a:off x="308450" y="340100"/>
            <a:ext cx="6444000" cy="65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What, So What, Now What</a:t>
            </a:r>
            <a:endParaRPr sz="3200"/>
          </a:p>
        </p:txBody>
      </p:sp>
      <p:pic>
        <p:nvPicPr>
          <p:cNvPr id="158" name="Google Shape;158;p27"/>
          <p:cNvPicPr preferRelativeResize="0"/>
          <p:nvPr/>
        </p:nvPicPr>
        <p:blipFill rotWithShape="1">
          <a:blip r:embed="rId3">
            <a:alphaModFix/>
          </a:blip>
          <a:srcRect b="1117" l="0" r="0" t="0"/>
          <a:stretch/>
        </p:blipFill>
        <p:spPr>
          <a:xfrm>
            <a:off x="2428875" y="1201700"/>
            <a:ext cx="5704800" cy="3552200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6960000" dist="76200">
              <a:srgbClr val="666666">
                <a:alpha val="19000"/>
              </a:srgbClr>
            </a:outerShdw>
          </a:effectLst>
        </p:spPr>
      </p:pic>
      <p:sp>
        <p:nvSpPr>
          <p:cNvPr id="159" name="Google Shape;159;p27"/>
          <p:cNvSpPr txBox="1"/>
          <p:nvPr/>
        </p:nvSpPr>
        <p:spPr>
          <a:xfrm>
            <a:off x="496675" y="1304900"/>
            <a:ext cx="1677000" cy="306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Where are the </a:t>
            </a: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Three Whats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 on this homepage?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160" name="Google Shape;160;p27" title="Screenshot 2025-06-25 at 2.15.00 PM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428875" y="1370850"/>
            <a:ext cx="5704801" cy="3383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28"/>
          <p:cNvSpPr txBox="1"/>
          <p:nvPr/>
        </p:nvSpPr>
        <p:spPr>
          <a:xfrm>
            <a:off x="308450" y="391125"/>
            <a:ext cx="6444000" cy="65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Now What = CTA</a:t>
            </a:r>
            <a:endParaRPr sz="3200"/>
          </a:p>
        </p:txBody>
      </p:sp>
      <p:pic>
        <p:nvPicPr>
          <p:cNvPr id="166" name="Google Shape;166;p28"/>
          <p:cNvPicPr preferRelativeResize="0"/>
          <p:nvPr/>
        </p:nvPicPr>
        <p:blipFill rotWithShape="1">
          <a:blip r:embed="rId3">
            <a:alphaModFix/>
          </a:blip>
          <a:srcRect b="1117" l="0" r="0" t="0"/>
          <a:stretch/>
        </p:blipFill>
        <p:spPr>
          <a:xfrm>
            <a:off x="407775" y="1366150"/>
            <a:ext cx="5150750" cy="2971075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6960000" dist="76200">
              <a:srgbClr val="666666">
                <a:alpha val="19000"/>
              </a:srgbClr>
            </a:outerShdw>
          </a:effectLst>
        </p:spPr>
      </p:pic>
      <p:sp>
        <p:nvSpPr>
          <p:cNvPr id="167" name="Google Shape;167;p28"/>
          <p:cNvSpPr txBox="1"/>
          <p:nvPr/>
        </p:nvSpPr>
        <p:spPr>
          <a:xfrm>
            <a:off x="5816350" y="1366113"/>
            <a:ext cx="2562300" cy="306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What?</a:t>
            </a:r>
            <a:endParaRPr b="1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What is the site about? What can I do on this site?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So What?</a:t>
            </a:r>
            <a:endParaRPr b="1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Why should I care?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What else should I know?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Now What?</a:t>
            </a:r>
            <a:endParaRPr b="1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What do I do next?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1F77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This is your CTA!</a:t>
            </a:r>
            <a:endParaRPr b="1">
              <a:solidFill>
                <a:srgbClr val="1F77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168" name="Google Shape;168;p2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07776" y="1513859"/>
            <a:ext cx="5150747" cy="282336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69" name="Google Shape;169;p28"/>
          <p:cNvCxnSpPr/>
          <p:nvPr/>
        </p:nvCxnSpPr>
        <p:spPr>
          <a:xfrm>
            <a:off x="1434275" y="3892320"/>
            <a:ext cx="5931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med" w="med" type="oval"/>
            <a:tailEnd len="med" w="med" type="none"/>
          </a:ln>
        </p:spPr>
      </p:cxnSp>
      <p:sp>
        <p:nvSpPr>
          <p:cNvPr id="170" name="Google Shape;170;p28"/>
          <p:cNvSpPr txBox="1"/>
          <p:nvPr/>
        </p:nvSpPr>
        <p:spPr>
          <a:xfrm>
            <a:off x="2110875" y="3722975"/>
            <a:ext cx="956700" cy="338700"/>
          </a:xfrm>
          <a:prstGeom prst="rect">
            <a:avLst/>
          </a:prstGeom>
          <a:solidFill>
            <a:srgbClr val="1F77FF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Now what?</a:t>
            </a:r>
            <a:endParaRPr b="1" sz="10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29"/>
          <p:cNvSpPr txBox="1"/>
          <p:nvPr>
            <p:ph type="title"/>
          </p:nvPr>
        </p:nvSpPr>
        <p:spPr>
          <a:xfrm>
            <a:off x="646500" y="712525"/>
            <a:ext cx="43911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What’s a CTA?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76" name="Google Shape;176;p29"/>
          <p:cNvSpPr txBox="1"/>
          <p:nvPr/>
        </p:nvSpPr>
        <p:spPr>
          <a:xfrm>
            <a:off x="646500" y="1638300"/>
            <a:ext cx="4472700" cy="2288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Your “Now What” is a </a:t>
            </a: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CTA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. 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On websites, a CTA is a </a:t>
            </a: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Call To Action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 — anything that asks the site visitor to do something, like click a link, a button, go to a certain part of the page, or fill out a form. 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1100"/>
              </a:spcBef>
              <a:spcAft>
                <a:spcPts val="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Calls to action are usually clickable, and designed to help site visitors accomplish their goals.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1100"/>
              </a:spcBef>
              <a:spcAft>
                <a:spcPts val="1100"/>
              </a:spcAft>
              <a:buNone/>
            </a:pPr>
            <a:r>
              <a:t/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177" name="Google Shape;177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914730" y="-207450"/>
            <a:ext cx="2637350" cy="60395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30"/>
          <p:cNvSpPr txBox="1"/>
          <p:nvPr>
            <p:ph type="title"/>
          </p:nvPr>
        </p:nvSpPr>
        <p:spPr>
          <a:xfrm>
            <a:off x="646500" y="712525"/>
            <a:ext cx="47430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Where does a CTA go?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83" name="Google Shape;183;p30"/>
          <p:cNvSpPr txBox="1"/>
          <p:nvPr/>
        </p:nvSpPr>
        <p:spPr>
          <a:xfrm>
            <a:off x="646500" y="1638300"/>
            <a:ext cx="4472700" cy="243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When thinking about where to put CTAs, we can use </a:t>
            </a: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Fitts Law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. Good CTAs are: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10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Easy to find 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(close to where your eyes look for important information, and where your eyes travel naturally down a page),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Large</a:t>
            </a:r>
            <a:endParaRPr b="1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Use a bold color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 or </a:t>
            </a: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contrast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 so you can easily see them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184" name="Google Shape;184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914730" y="-207450"/>
            <a:ext cx="2637350" cy="60395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31"/>
          <p:cNvSpPr txBox="1"/>
          <p:nvPr>
            <p:ph type="title"/>
          </p:nvPr>
        </p:nvSpPr>
        <p:spPr>
          <a:xfrm>
            <a:off x="481351" y="752325"/>
            <a:ext cx="27339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What’s the main CTA?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90" name="Google Shape;190;p31"/>
          <p:cNvSpPr txBox="1"/>
          <p:nvPr/>
        </p:nvSpPr>
        <p:spPr>
          <a:xfrm>
            <a:off x="484275" y="2143125"/>
            <a:ext cx="2251500" cy="258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What’s the main </a:t>
            </a: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CTA/”what”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 in this example?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1100"/>
              </a:spcBef>
              <a:spcAft>
                <a:spcPts val="110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What are the </a:t>
            </a: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what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 and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 </a:t>
            </a: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so what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191" name="Google Shape;191;p31"/>
          <p:cNvPicPr preferRelativeResize="0"/>
          <p:nvPr/>
        </p:nvPicPr>
        <p:blipFill rotWithShape="1">
          <a:blip r:embed="rId3">
            <a:alphaModFix/>
          </a:blip>
          <a:srcRect b="1117" l="0" r="0" t="0"/>
          <a:stretch/>
        </p:blipFill>
        <p:spPr>
          <a:xfrm>
            <a:off x="3215250" y="949100"/>
            <a:ext cx="4961350" cy="3051400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6960000" dist="76200">
              <a:srgbClr val="666666">
                <a:alpha val="19000"/>
              </a:srgbClr>
            </a:outerShdw>
          </a:effectLst>
        </p:spPr>
      </p:pic>
      <p:pic>
        <p:nvPicPr>
          <p:cNvPr id="192" name="Google Shape;192;p31">
            <a:hlinkClick r:id="rId4"/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215250" y="1086256"/>
            <a:ext cx="4961351" cy="291424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32"/>
          <p:cNvSpPr txBox="1"/>
          <p:nvPr/>
        </p:nvSpPr>
        <p:spPr>
          <a:xfrm>
            <a:off x="604400" y="749913"/>
            <a:ext cx="4202400" cy="65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What’s microcopy?</a:t>
            </a:r>
            <a:endParaRPr sz="3200"/>
          </a:p>
        </p:txBody>
      </p:sp>
      <p:sp>
        <p:nvSpPr>
          <p:cNvPr id="198" name="Google Shape;198;p32"/>
          <p:cNvSpPr txBox="1"/>
          <p:nvPr/>
        </p:nvSpPr>
        <p:spPr>
          <a:xfrm>
            <a:off x="604400" y="1685500"/>
            <a:ext cx="4020900" cy="2708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Microcopy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 is the small bits of copy (text) on a website, like the text of your CTA, or the message you receive when you click “Submit”.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Even though it’s small, the 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microcopy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 can make a big impact!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1000"/>
              </a:spcBef>
              <a:spcAft>
                <a:spcPts val="100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What messages do these two example buttons send?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99" name="Google Shape;199;p32"/>
          <p:cNvSpPr/>
          <p:nvPr/>
        </p:nvSpPr>
        <p:spPr>
          <a:xfrm>
            <a:off x="5817050" y="1684550"/>
            <a:ext cx="1806354" cy="652482"/>
          </a:xfrm>
          <a:prstGeom prst="flowChartTerminator">
            <a:avLst/>
          </a:prstGeom>
          <a:solidFill>
            <a:srgbClr val="6C48EF"/>
          </a:solidFill>
          <a:ln>
            <a:noFill/>
          </a:ln>
          <a:effectLst>
            <a:outerShdw blurRad="157163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Sign up</a:t>
            </a:r>
            <a:endParaRPr b="1" sz="16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200" name="Google Shape;200;p32"/>
          <p:cNvSpPr/>
          <p:nvPr/>
        </p:nvSpPr>
        <p:spPr>
          <a:xfrm>
            <a:off x="5817050" y="2806475"/>
            <a:ext cx="1806354" cy="652482"/>
          </a:xfrm>
          <a:prstGeom prst="flowChartTerminator">
            <a:avLst/>
          </a:prstGeom>
          <a:solidFill>
            <a:srgbClr val="32B777"/>
          </a:solidFill>
          <a:ln>
            <a:noFill/>
          </a:ln>
          <a:effectLst>
            <a:outerShdw blurRad="157163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Join us!</a:t>
            </a:r>
            <a:endParaRPr/>
          </a:p>
        </p:txBody>
      </p:sp>
      <p:sp>
        <p:nvSpPr>
          <p:cNvPr id="201" name="Google Shape;201;p32"/>
          <p:cNvSpPr txBox="1"/>
          <p:nvPr/>
        </p:nvSpPr>
        <p:spPr>
          <a:xfrm>
            <a:off x="6413775" y="2372550"/>
            <a:ext cx="612900" cy="39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vs.</a:t>
            </a:r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33"/>
          <p:cNvSpPr txBox="1"/>
          <p:nvPr>
            <p:ph type="title"/>
          </p:nvPr>
        </p:nvSpPr>
        <p:spPr>
          <a:xfrm>
            <a:off x="557550" y="676125"/>
            <a:ext cx="4090500" cy="1047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What makes good microcopy?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207" name="Google Shape;207;p33"/>
          <p:cNvSpPr txBox="1"/>
          <p:nvPr/>
        </p:nvSpPr>
        <p:spPr>
          <a:xfrm>
            <a:off x="560475" y="2066925"/>
            <a:ext cx="4482300" cy="258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Good microcopy on CTAs is: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10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Clear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 (their purpose is obvious)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Simple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 (use as few words as possible)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1000"/>
              </a:spcAft>
              <a:buSzPts val="1400"/>
              <a:buFont typeface="Wix Madefor Text"/>
              <a:buChar char="●"/>
            </a:pP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To the point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 (offering one option)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208" name="Google Shape;208;p33"/>
          <p:cNvSpPr/>
          <p:nvPr/>
        </p:nvSpPr>
        <p:spPr>
          <a:xfrm>
            <a:off x="5379525" y="1684550"/>
            <a:ext cx="2681370" cy="652482"/>
          </a:xfrm>
          <a:prstGeom prst="flowChartTerminator">
            <a:avLst/>
          </a:prstGeom>
          <a:solidFill>
            <a:srgbClr val="DD7E6B"/>
          </a:solidFill>
          <a:ln>
            <a:noFill/>
          </a:ln>
          <a:effectLst>
            <a:outerShdw blurRad="157163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Reserve your spot now</a:t>
            </a:r>
            <a:endParaRPr b="1" sz="16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209" name="Google Shape;209;p33"/>
          <p:cNvSpPr/>
          <p:nvPr/>
        </p:nvSpPr>
        <p:spPr>
          <a:xfrm>
            <a:off x="5979451" y="2806475"/>
            <a:ext cx="1481544" cy="652482"/>
          </a:xfrm>
          <a:prstGeom prst="flowChartTerminator">
            <a:avLst/>
          </a:prstGeom>
          <a:solidFill>
            <a:srgbClr val="32B777"/>
          </a:solidFill>
          <a:ln>
            <a:noFill/>
          </a:ln>
          <a:effectLst>
            <a:outerShdw blurRad="157163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Reserve</a:t>
            </a:r>
            <a:endParaRPr/>
          </a:p>
        </p:txBody>
      </p:sp>
      <p:sp>
        <p:nvSpPr>
          <p:cNvPr id="210" name="Google Shape;210;p33"/>
          <p:cNvSpPr txBox="1"/>
          <p:nvPr/>
        </p:nvSpPr>
        <p:spPr>
          <a:xfrm>
            <a:off x="6413775" y="2372550"/>
            <a:ext cx="612900" cy="39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vs.</a:t>
            </a:r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34"/>
          <p:cNvSpPr txBox="1"/>
          <p:nvPr/>
        </p:nvSpPr>
        <p:spPr>
          <a:xfrm>
            <a:off x="298250" y="573450"/>
            <a:ext cx="4202400" cy="65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Where do we put our Three Whats?</a:t>
            </a:r>
            <a:endParaRPr sz="3200"/>
          </a:p>
        </p:txBody>
      </p:sp>
      <p:sp>
        <p:nvSpPr>
          <p:cNvPr id="216" name="Google Shape;216;p34"/>
          <p:cNvSpPr txBox="1"/>
          <p:nvPr/>
        </p:nvSpPr>
        <p:spPr>
          <a:xfrm>
            <a:off x="387075" y="2019300"/>
            <a:ext cx="3378600" cy="2708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Your Three Whats aren’t just for the first fold — you can use this technique anywhere on your site, like the About section, or Projects/Services section, like this image.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grpSp>
        <p:nvGrpSpPr>
          <p:cNvPr id="217" name="Google Shape;217;p34"/>
          <p:cNvGrpSpPr/>
          <p:nvPr/>
        </p:nvGrpSpPr>
        <p:grpSpPr>
          <a:xfrm>
            <a:off x="4226425" y="642250"/>
            <a:ext cx="3075209" cy="3859000"/>
            <a:chOff x="2415275" y="1223275"/>
            <a:chExt cx="3075209" cy="3859000"/>
          </a:xfrm>
        </p:grpSpPr>
        <p:pic>
          <p:nvPicPr>
            <p:cNvPr id="218" name="Google Shape;218;p34"/>
            <p:cNvPicPr preferRelativeResize="0"/>
            <p:nvPr/>
          </p:nvPicPr>
          <p:blipFill rotWithShape="1">
            <a:blip r:embed="rId3">
              <a:alphaModFix/>
            </a:blip>
            <a:srcRect b="1117" l="0" r="47962" t="0"/>
            <a:stretch/>
          </p:blipFill>
          <p:spPr>
            <a:xfrm>
              <a:off x="2415275" y="1223275"/>
              <a:ext cx="2962949" cy="3859000"/>
            </a:xfrm>
            <a:prstGeom prst="rect">
              <a:avLst/>
            </a:prstGeom>
            <a:noFill/>
            <a:ln>
              <a:noFill/>
            </a:ln>
            <a:effectLst>
              <a:outerShdw blurRad="142875" rotWithShape="0" algn="bl" dir="6960000" dist="76200">
                <a:srgbClr val="666666">
                  <a:alpha val="19000"/>
                </a:srgbClr>
              </a:outerShdw>
            </a:effectLst>
          </p:spPr>
        </p:pic>
        <p:sp>
          <p:nvSpPr>
            <p:cNvPr id="219" name="Google Shape;219;p34"/>
            <p:cNvSpPr txBox="1"/>
            <p:nvPr/>
          </p:nvSpPr>
          <p:spPr>
            <a:xfrm>
              <a:off x="2673800" y="1714498"/>
              <a:ext cx="1041000" cy="685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800">
                  <a:latin typeface="Wix Madefor Text"/>
                  <a:ea typeface="Wix Madefor Text"/>
                  <a:cs typeface="Wix Madefor Text"/>
                  <a:sym typeface="Wix Madefor Text"/>
                </a:rPr>
                <a:t>Welcome</a:t>
              </a:r>
              <a:r>
                <a:rPr b="1" lang="en" sz="700">
                  <a:latin typeface="Wix Madefor Text"/>
                  <a:ea typeface="Wix Madefor Text"/>
                  <a:cs typeface="Wix Madefor Text"/>
                  <a:sym typeface="Wix Madefor Text"/>
                </a:rPr>
                <a:t>!</a:t>
              </a:r>
              <a:endParaRPr b="1" sz="700">
                <a:latin typeface="Wix Madefor Text"/>
                <a:ea typeface="Wix Madefor Text"/>
                <a:cs typeface="Wix Madefor Text"/>
                <a:sym typeface="Wix Madefor Text"/>
              </a:endParaRPr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200">
                <a:latin typeface="Wix Madefor Text"/>
                <a:ea typeface="Wix Madefor Text"/>
                <a:cs typeface="Wix Madefor Text"/>
                <a:sym typeface="Wix Madefor Text"/>
              </a:endParaRPr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700">
                  <a:latin typeface="Wix Madefor Text"/>
                  <a:ea typeface="Wix Madefor Text"/>
                  <a:cs typeface="Wix Madefor Text"/>
                  <a:sym typeface="Wix Madefor Text"/>
                </a:rPr>
                <a:t>Here’s</a:t>
              </a:r>
              <a:r>
                <a:rPr lang="en" sz="700">
                  <a:latin typeface="Wix Madefor Text"/>
                  <a:ea typeface="Wix Madefor Text"/>
                  <a:cs typeface="Wix Madefor Text"/>
                  <a:sym typeface="Wix Madefor Text"/>
                </a:rPr>
                <a:t> what you can </a:t>
              </a:r>
              <a:r>
                <a:rPr lang="en" sz="700">
                  <a:latin typeface="Wix Madefor Text"/>
                  <a:ea typeface="Wix Madefor Text"/>
                  <a:cs typeface="Wix Madefor Text"/>
                  <a:sym typeface="Wix Madefor Text"/>
                </a:rPr>
                <a:t>do</a:t>
              </a:r>
              <a:r>
                <a:rPr lang="en" sz="700">
                  <a:latin typeface="Wix Madefor Text"/>
                  <a:ea typeface="Wix Madefor Text"/>
                  <a:cs typeface="Wix Madefor Text"/>
                  <a:sym typeface="Wix Madefor Text"/>
                </a:rPr>
                <a:t> on my site.</a:t>
              </a:r>
              <a:endParaRPr sz="700">
                <a:latin typeface="Wix Madefor Text"/>
                <a:ea typeface="Wix Madefor Text"/>
                <a:cs typeface="Wix Madefor Text"/>
                <a:sym typeface="Wix Madefor Text"/>
              </a:endParaRPr>
            </a:p>
          </p:txBody>
        </p:sp>
        <p:sp>
          <p:nvSpPr>
            <p:cNvPr id="220" name="Google Shape;220;p34"/>
            <p:cNvSpPr/>
            <p:nvPr/>
          </p:nvSpPr>
          <p:spPr>
            <a:xfrm>
              <a:off x="3786475" y="1655425"/>
              <a:ext cx="1305600" cy="795900"/>
            </a:xfrm>
            <a:prstGeom prst="rect">
              <a:avLst/>
            </a:prstGeom>
            <a:solidFill>
              <a:srgbClr val="D6E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1" name="Google Shape;221;p34"/>
            <p:cNvSpPr txBox="1"/>
            <p:nvPr/>
          </p:nvSpPr>
          <p:spPr>
            <a:xfrm>
              <a:off x="4632484" y="1371041"/>
              <a:ext cx="858000" cy="238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300">
                  <a:latin typeface="Wix Madefor Text"/>
                  <a:ea typeface="Wix Madefor Text"/>
                  <a:cs typeface="Wix Madefor Text"/>
                  <a:sym typeface="Wix Madefor Text"/>
                </a:rPr>
                <a:t>Home            About            Projects</a:t>
              </a:r>
              <a:endParaRPr sz="300"/>
            </a:p>
          </p:txBody>
        </p:sp>
        <p:sp>
          <p:nvSpPr>
            <p:cNvPr id="222" name="Google Shape;222;p34"/>
            <p:cNvSpPr txBox="1"/>
            <p:nvPr/>
          </p:nvSpPr>
          <p:spPr>
            <a:xfrm>
              <a:off x="2415284" y="1371041"/>
              <a:ext cx="858000" cy="238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300">
                  <a:latin typeface="Wix Madefor Text"/>
                  <a:ea typeface="Wix Madefor Text"/>
                  <a:cs typeface="Wix Madefor Text"/>
                  <a:sym typeface="Wix Madefor Text"/>
                </a:rPr>
                <a:t>Logo</a:t>
              </a:r>
              <a:endParaRPr sz="300"/>
            </a:p>
          </p:txBody>
        </p:sp>
        <p:sp>
          <p:nvSpPr>
            <p:cNvPr id="223" name="Google Shape;223;p34"/>
            <p:cNvSpPr/>
            <p:nvPr/>
          </p:nvSpPr>
          <p:spPr>
            <a:xfrm>
              <a:off x="2752425" y="2234984"/>
              <a:ext cx="268326" cy="112266"/>
            </a:xfrm>
            <a:prstGeom prst="flowChartTerminator">
              <a:avLst/>
            </a:prstGeom>
            <a:solidFill>
              <a:srgbClr val="1F77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">
                  <a:solidFill>
                    <a:srgbClr val="FFFFFF"/>
                  </a:solidFill>
                </a:rPr>
                <a:t>xxx</a:t>
              </a:r>
              <a:endParaRPr sz="100">
                <a:solidFill>
                  <a:srgbClr val="FFFFFF"/>
                </a:solidFill>
              </a:endParaRPr>
            </a:p>
          </p:txBody>
        </p:sp>
        <p:sp>
          <p:nvSpPr>
            <p:cNvPr id="224" name="Google Shape;224;p34"/>
            <p:cNvSpPr/>
            <p:nvPr/>
          </p:nvSpPr>
          <p:spPr>
            <a:xfrm>
              <a:off x="2752425" y="2710275"/>
              <a:ext cx="1244700" cy="1038300"/>
            </a:xfrm>
            <a:prstGeom prst="rect">
              <a:avLst/>
            </a:prstGeom>
            <a:solidFill>
              <a:srgbClr val="D6E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5" name="Google Shape;225;p34"/>
            <p:cNvSpPr/>
            <p:nvPr/>
          </p:nvSpPr>
          <p:spPr>
            <a:xfrm>
              <a:off x="3463025" y="2831425"/>
              <a:ext cx="1244700" cy="7959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6" name="Google Shape;226;p34"/>
            <p:cNvSpPr txBox="1"/>
            <p:nvPr/>
          </p:nvSpPr>
          <p:spPr>
            <a:xfrm>
              <a:off x="3514325" y="2886475"/>
              <a:ext cx="1041000" cy="685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700">
                  <a:latin typeface="Wix Madefor Text"/>
                  <a:ea typeface="Wix Madefor Text"/>
                  <a:cs typeface="Wix Madefor Text"/>
                  <a:sym typeface="Wix Madefor Text"/>
                </a:rPr>
                <a:t>About</a:t>
              </a:r>
              <a:endParaRPr b="1" sz="700">
                <a:latin typeface="Wix Madefor Text"/>
                <a:ea typeface="Wix Madefor Text"/>
                <a:cs typeface="Wix Madefor Text"/>
                <a:sym typeface="Wix Madefor Text"/>
              </a:endParaRPr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200">
                <a:latin typeface="Wix Madefor Text"/>
                <a:ea typeface="Wix Madefor Text"/>
                <a:cs typeface="Wix Madefor Text"/>
                <a:sym typeface="Wix Madefor Text"/>
              </a:endParaRPr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700">
                  <a:latin typeface="Wix Madefor Text"/>
                  <a:ea typeface="Wix Madefor Text"/>
                  <a:cs typeface="Wix Madefor Text"/>
                  <a:sym typeface="Wix Madefor Text"/>
                </a:rPr>
                <a:t>Here’s what this site is about</a:t>
              </a:r>
              <a:endParaRPr sz="700">
                <a:latin typeface="Wix Madefor Text"/>
                <a:ea typeface="Wix Madefor Text"/>
                <a:cs typeface="Wix Madefor Text"/>
                <a:sym typeface="Wix Madefor Text"/>
              </a:endParaRPr>
            </a:p>
          </p:txBody>
        </p:sp>
        <p:sp>
          <p:nvSpPr>
            <p:cNvPr id="227" name="Google Shape;227;p34"/>
            <p:cNvSpPr/>
            <p:nvPr/>
          </p:nvSpPr>
          <p:spPr>
            <a:xfrm>
              <a:off x="3592950" y="3396755"/>
              <a:ext cx="268326" cy="112266"/>
            </a:xfrm>
            <a:prstGeom prst="flowChartTerminator">
              <a:avLst/>
            </a:prstGeom>
            <a:solidFill>
              <a:srgbClr val="1F77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">
                  <a:solidFill>
                    <a:srgbClr val="FFFFFF"/>
                  </a:solidFill>
                </a:rPr>
                <a:t>xxx</a:t>
              </a:r>
              <a:endParaRPr sz="100">
                <a:solidFill>
                  <a:srgbClr val="FFFFFF"/>
                </a:solidFill>
              </a:endParaRPr>
            </a:p>
          </p:txBody>
        </p:sp>
        <p:sp>
          <p:nvSpPr>
            <p:cNvPr id="228" name="Google Shape;228;p34"/>
            <p:cNvSpPr txBox="1"/>
            <p:nvPr/>
          </p:nvSpPr>
          <p:spPr>
            <a:xfrm>
              <a:off x="2415275" y="3903212"/>
              <a:ext cx="2963100" cy="306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800">
                  <a:latin typeface="Wix Madefor Text"/>
                  <a:ea typeface="Wix Madefor Text"/>
                  <a:cs typeface="Wix Madefor Text"/>
                  <a:sym typeface="Wix Madefor Text"/>
                </a:rPr>
                <a:t>Services</a:t>
              </a:r>
              <a:endParaRPr b="1" sz="700">
                <a:latin typeface="Wix Madefor Text"/>
                <a:ea typeface="Wix Madefor Text"/>
                <a:cs typeface="Wix Madefor Text"/>
                <a:sym typeface="Wix Madefor Text"/>
              </a:endParaRPr>
            </a:p>
          </p:txBody>
        </p:sp>
        <p:sp>
          <p:nvSpPr>
            <p:cNvPr id="229" name="Google Shape;229;p34"/>
            <p:cNvSpPr/>
            <p:nvPr/>
          </p:nvSpPr>
          <p:spPr>
            <a:xfrm>
              <a:off x="2904825" y="4223679"/>
              <a:ext cx="569400" cy="430800"/>
            </a:xfrm>
            <a:prstGeom prst="rect">
              <a:avLst/>
            </a:prstGeom>
            <a:solidFill>
              <a:srgbClr val="D6E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0" name="Google Shape;230;p34"/>
            <p:cNvSpPr/>
            <p:nvPr/>
          </p:nvSpPr>
          <p:spPr>
            <a:xfrm>
              <a:off x="3635925" y="4223679"/>
              <a:ext cx="569400" cy="430800"/>
            </a:xfrm>
            <a:prstGeom prst="rect">
              <a:avLst/>
            </a:prstGeom>
            <a:solidFill>
              <a:srgbClr val="D6E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1" name="Google Shape;231;p34"/>
            <p:cNvSpPr/>
            <p:nvPr/>
          </p:nvSpPr>
          <p:spPr>
            <a:xfrm>
              <a:off x="4367025" y="4223679"/>
              <a:ext cx="569400" cy="430800"/>
            </a:xfrm>
            <a:prstGeom prst="rect">
              <a:avLst/>
            </a:prstGeom>
            <a:solidFill>
              <a:srgbClr val="D6E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2" name="Google Shape;232;p34"/>
            <p:cNvSpPr txBox="1"/>
            <p:nvPr/>
          </p:nvSpPr>
          <p:spPr>
            <a:xfrm>
              <a:off x="2904825" y="4617023"/>
              <a:ext cx="569400" cy="238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300">
                  <a:latin typeface="Wix Madefor Text"/>
                  <a:ea typeface="Wix Madefor Text"/>
                  <a:cs typeface="Wix Madefor Text"/>
                  <a:sym typeface="Wix Madefor Text"/>
                </a:rPr>
                <a:t>Text about service</a:t>
              </a:r>
              <a:endParaRPr sz="300"/>
            </a:p>
          </p:txBody>
        </p:sp>
        <p:sp>
          <p:nvSpPr>
            <p:cNvPr id="233" name="Google Shape;233;p34"/>
            <p:cNvSpPr txBox="1"/>
            <p:nvPr/>
          </p:nvSpPr>
          <p:spPr>
            <a:xfrm>
              <a:off x="4367025" y="4624684"/>
              <a:ext cx="569400" cy="238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300">
                  <a:latin typeface="Wix Madefor Text"/>
                  <a:ea typeface="Wix Madefor Text"/>
                  <a:cs typeface="Wix Madefor Text"/>
                  <a:sym typeface="Wix Madefor Text"/>
                </a:rPr>
                <a:t>Text about service</a:t>
              </a:r>
              <a:endParaRPr sz="300"/>
            </a:p>
          </p:txBody>
        </p:sp>
        <p:sp>
          <p:nvSpPr>
            <p:cNvPr id="234" name="Google Shape;234;p34"/>
            <p:cNvSpPr txBox="1"/>
            <p:nvPr/>
          </p:nvSpPr>
          <p:spPr>
            <a:xfrm>
              <a:off x="3635925" y="4624684"/>
              <a:ext cx="569400" cy="238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300">
                  <a:latin typeface="Wix Madefor Text"/>
                  <a:ea typeface="Wix Madefor Text"/>
                  <a:cs typeface="Wix Madefor Text"/>
                  <a:sym typeface="Wix Madefor Text"/>
                </a:rPr>
                <a:t>Text about service</a:t>
              </a:r>
              <a:endParaRPr sz="300"/>
            </a:p>
          </p:txBody>
        </p:sp>
        <p:sp>
          <p:nvSpPr>
            <p:cNvPr id="235" name="Google Shape;235;p34"/>
            <p:cNvSpPr/>
            <p:nvPr/>
          </p:nvSpPr>
          <p:spPr>
            <a:xfrm>
              <a:off x="3055363" y="4828595"/>
              <a:ext cx="268326" cy="112266"/>
            </a:xfrm>
            <a:prstGeom prst="flowChartTerminator">
              <a:avLst/>
            </a:prstGeom>
            <a:solidFill>
              <a:srgbClr val="1F77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">
                  <a:solidFill>
                    <a:srgbClr val="FFFFFF"/>
                  </a:solidFill>
                </a:rPr>
                <a:t>xxx</a:t>
              </a:r>
              <a:endParaRPr sz="100">
                <a:solidFill>
                  <a:srgbClr val="FFFFFF"/>
                </a:solidFill>
              </a:endParaRPr>
            </a:p>
          </p:txBody>
        </p:sp>
        <p:sp>
          <p:nvSpPr>
            <p:cNvPr id="236" name="Google Shape;236;p34"/>
            <p:cNvSpPr/>
            <p:nvPr/>
          </p:nvSpPr>
          <p:spPr>
            <a:xfrm>
              <a:off x="3786463" y="4828593"/>
              <a:ext cx="268326" cy="112266"/>
            </a:xfrm>
            <a:prstGeom prst="flowChartTerminator">
              <a:avLst/>
            </a:prstGeom>
            <a:solidFill>
              <a:srgbClr val="1F77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">
                  <a:solidFill>
                    <a:srgbClr val="FFFFFF"/>
                  </a:solidFill>
                </a:rPr>
                <a:t>xxx</a:t>
              </a:r>
              <a:endParaRPr sz="100">
                <a:solidFill>
                  <a:srgbClr val="FFFFFF"/>
                </a:solidFill>
              </a:endParaRPr>
            </a:p>
          </p:txBody>
        </p:sp>
        <p:sp>
          <p:nvSpPr>
            <p:cNvPr id="237" name="Google Shape;237;p34"/>
            <p:cNvSpPr/>
            <p:nvPr/>
          </p:nvSpPr>
          <p:spPr>
            <a:xfrm>
              <a:off x="4517550" y="4828593"/>
              <a:ext cx="268326" cy="112266"/>
            </a:xfrm>
            <a:prstGeom prst="flowChartTerminator">
              <a:avLst/>
            </a:prstGeom>
            <a:solidFill>
              <a:srgbClr val="1F77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">
                  <a:solidFill>
                    <a:srgbClr val="FFFFFF"/>
                  </a:solidFill>
                </a:rPr>
                <a:t>xxx</a:t>
              </a:r>
              <a:endParaRPr sz="100">
                <a:solidFill>
                  <a:srgbClr val="FFFFFF"/>
                </a:solidFill>
              </a:endParaRPr>
            </a:p>
          </p:txBody>
        </p:sp>
      </p:grpSp>
      <p:cxnSp>
        <p:nvCxnSpPr>
          <p:cNvPr id="238" name="Google Shape;238;p34"/>
          <p:cNvCxnSpPr/>
          <p:nvPr/>
        </p:nvCxnSpPr>
        <p:spPr>
          <a:xfrm flipH="1" rot="10800000">
            <a:off x="5763479" y="2170325"/>
            <a:ext cx="1731900" cy="317400"/>
          </a:xfrm>
          <a:prstGeom prst="straightConnector1">
            <a:avLst/>
          </a:prstGeom>
          <a:noFill/>
          <a:ln cap="flat" cmpd="sng" w="9525">
            <a:solidFill>
              <a:srgbClr val="1F77FF"/>
            </a:solidFill>
            <a:prstDash val="solid"/>
            <a:round/>
            <a:headEnd len="med" w="med" type="none"/>
            <a:tailEnd len="med" w="med" type="oval"/>
          </a:ln>
        </p:spPr>
      </p:cxnSp>
      <p:cxnSp>
        <p:nvCxnSpPr>
          <p:cNvPr id="239" name="Google Shape;239;p34"/>
          <p:cNvCxnSpPr/>
          <p:nvPr/>
        </p:nvCxnSpPr>
        <p:spPr>
          <a:xfrm>
            <a:off x="6297779" y="2592161"/>
            <a:ext cx="1197600" cy="0"/>
          </a:xfrm>
          <a:prstGeom prst="straightConnector1">
            <a:avLst/>
          </a:prstGeom>
          <a:noFill/>
          <a:ln cap="flat" cmpd="sng" w="9525">
            <a:solidFill>
              <a:srgbClr val="1F77FF"/>
            </a:solidFill>
            <a:prstDash val="solid"/>
            <a:round/>
            <a:headEnd len="med" w="med" type="none"/>
            <a:tailEnd len="med" w="med" type="oval"/>
          </a:ln>
        </p:spPr>
      </p:cxnSp>
      <p:cxnSp>
        <p:nvCxnSpPr>
          <p:cNvPr id="240" name="Google Shape;240;p34"/>
          <p:cNvCxnSpPr/>
          <p:nvPr/>
        </p:nvCxnSpPr>
        <p:spPr>
          <a:xfrm>
            <a:off x="5763479" y="2885850"/>
            <a:ext cx="1731900" cy="213300"/>
          </a:xfrm>
          <a:prstGeom prst="straightConnector1">
            <a:avLst/>
          </a:prstGeom>
          <a:noFill/>
          <a:ln cap="flat" cmpd="sng" w="9525">
            <a:solidFill>
              <a:srgbClr val="1F77FF"/>
            </a:solidFill>
            <a:prstDash val="solid"/>
            <a:round/>
            <a:headEnd len="med" w="med" type="none"/>
            <a:tailEnd len="med" w="med" type="oval"/>
          </a:ln>
        </p:spPr>
      </p:cxnSp>
      <p:sp>
        <p:nvSpPr>
          <p:cNvPr id="241" name="Google Shape;241;p34"/>
          <p:cNvSpPr txBox="1"/>
          <p:nvPr/>
        </p:nvSpPr>
        <p:spPr>
          <a:xfrm>
            <a:off x="7495375" y="1975450"/>
            <a:ext cx="1001100" cy="39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Wix Madefor Text"/>
                <a:ea typeface="Wix Madefor Text"/>
                <a:cs typeface="Wix Madefor Text"/>
                <a:sym typeface="Wix Madefor Text"/>
              </a:rPr>
              <a:t>What</a:t>
            </a:r>
            <a:endParaRPr sz="1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242" name="Google Shape;242;p34"/>
          <p:cNvSpPr txBox="1"/>
          <p:nvPr/>
        </p:nvSpPr>
        <p:spPr>
          <a:xfrm>
            <a:off x="7495375" y="2415296"/>
            <a:ext cx="1001100" cy="39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Wix Madefor Text"/>
                <a:ea typeface="Wix Madefor Text"/>
                <a:cs typeface="Wix Madefor Text"/>
                <a:sym typeface="Wix Madefor Text"/>
              </a:rPr>
              <a:t>So What</a:t>
            </a:r>
            <a:endParaRPr sz="1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243" name="Google Shape;243;p34"/>
          <p:cNvSpPr txBox="1"/>
          <p:nvPr/>
        </p:nvSpPr>
        <p:spPr>
          <a:xfrm>
            <a:off x="7495375" y="2916388"/>
            <a:ext cx="1201800" cy="39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Wix Madefor Text"/>
                <a:ea typeface="Wix Madefor Text"/>
                <a:cs typeface="Wix Madefor Text"/>
                <a:sym typeface="Wix Madefor Text"/>
              </a:rPr>
              <a:t>Now What</a:t>
            </a:r>
            <a:endParaRPr sz="1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32B777"/>
        </a:solidFill>
      </p:bgPr>
    </p:bg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35"/>
          <p:cNvSpPr txBox="1"/>
          <p:nvPr>
            <p:ph type="title"/>
          </p:nvPr>
        </p:nvSpPr>
        <p:spPr>
          <a:xfrm>
            <a:off x="1052300" y="354050"/>
            <a:ext cx="6441600" cy="4789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b="1" lang="en" sz="48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Hierarchy</a:t>
            </a:r>
            <a:endParaRPr sz="24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8"/>
          <p:cNvSpPr txBox="1"/>
          <p:nvPr>
            <p:ph type="title"/>
          </p:nvPr>
        </p:nvSpPr>
        <p:spPr>
          <a:xfrm>
            <a:off x="673638" y="660536"/>
            <a:ext cx="32688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rgbClr val="32B777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Big Ideas</a:t>
            </a:r>
            <a:endParaRPr b="1" sz="3200">
              <a:solidFill>
                <a:srgbClr val="32B777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81" name="Google Shape;81;p18"/>
          <p:cNvSpPr txBox="1"/>
          <p:nvPr/>
        </p:nvSpPr>
        <p:spPr>
          <a:xfrm>
            <a:off x="673650" y="1505875"/>
            <a:ext cx="5448600" cy="290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32B777"/>
              </a:buClr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Every part of your website should tell a story, from the writing to the graphics to the interactions.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rgbClr val="32B777"/>
              </a:buClr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In web creation, “copy” is the main text of a website, and “microcopy” are the small text elements, like buttons.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rgbClr val="32B777"/>
              </a:buClr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Your audience matters! When you choose and write content, you should empathize with your audience to help you shape your message and tone of voice.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1000"/>
              </a:spcAft>
              <a:buClr>
                <a:srgbClr val="32B777"/>
              </a:buClr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Choosing the right content also means choosing safe content.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36"/>
          <p:cNvSpPr txBox="1"/>
          <p:nvPr/>
        </p:nvSpPr>
        <p:spPr>
          <a:xfrm>
            <a:off x="354050" y="521325"/>
            <a:ext cx="4452600" cy="65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Hierarchy</a:t>
            </a:r>
            <a:endParaRPr sz="3200"/>
          </a:p>
        </p:txBody>
      </p:sp>
      <p:sp>
        <p:nvSpPr>
          <p:cNvPr id="254" name="Google Shape;254;p36"/>
          <p:cNvSpPr txBox="1"/>
          <p:nvPr/>
        </p:nvSpPr>
        <p:spPr>
          <a:xfrm>
            <a:off x="354050" y="1456908"/>
            <a:ext cx="3954900" cy="335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The content of your pages has a hierarchy, too! 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The </a:t>
            </a: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title/heading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 is usually the main content: it’s the first thing you see because of its size and placement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The</a:t>
            </a: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 subhead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 (the text below the title, but not the paragraph) is a little smaller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The </a:t>
            </a: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description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 is usually smallest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100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Finally, we have a </a:t>
            </a: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CTA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255" name="Google Shape;255;p36"/>
          <p:cNvPicPr preferRelativeResize="0"/>
          <p:nvPr/>
        </p:nvPicPr>
        <p:blipFill rotWithShape="1">
          <a:blip r:embed="rId3">
            <a:alphaModFix/>
          </a:blip>
          <a:srcRect b="1117" l="0" r="0" t="0"/>
          <a:stretch/>
        </p:blipFill>
        <p:spPr>
          <a:xfrm>
            <a:off x="4522800" y="1509138"/>
            <a:ext cx="3845746" cy="2479275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6960000" dist="76200">
              <a:srgbClr val="666666">
                <a:alpha val="19000"/>
              </a:srgbClr>
            </a:outerShdw>
          </a:effectLst>
        </p:spPr>
      </p:pic>
      <p:pic>
        <p:nvPicPr>
          <p:cNvPr id="256" name="Google Shape;256;p36"/>
          <p:cNvPicPr preferRelativeResize="0"/>
          <p:nvPr/>
        </p:nvPicPr>
        <p:blipFill rotWithShape="1">
          <a:blip r:embed="rId4">
            <a:alphaModFix/>
          </a:blip>
          <a:srcRect b="0" l="4768" r="5761" t="0"/>
          <a:stretch/>
        </p:blipFill>
        <p:spPr>
          <a:xfrm>
            <a:off x="4522800" y="1630948"/>
            <a:ext cx="3845751" cy="235601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32B777"/>
        </a:solidFill>
      </p:bgPr>
    </p:bg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37"/>
          <p:cNvSpPr txBox="1"/>
          <p:nvPr>
            <p:ph type="title"/>
          </p:nvPr>
        </p:nvSpPr>
        <p:spPr>
          <a:xfrm>
            <a:off x="1052300" y="354050"/>
            <a:ext cx="6441600" cy="4789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b="1" lang="en" sz="48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Tone of Voice</a:t>
            </a:r>
            <a:endParaRPr sz="24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38"/>
          <p:cNvSpPr txBox="1"/>
          <p:nvPr/>
        </p:nvSpPr>
        <p:spPr>
          <a:xfrm>
            <a:off x="604400" y="521313"/>
            <a:ext cx="4202400" cy="65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Tone of Voice</a:t>
            </a:r>
            <a:endParaRPr sz="3200"/>
          </a:p>
        </p:txBody>
      </p:sp>
      <p:sp>
        <p:nvSpPr>
          <p:cNvPr id="267" name="Google Shape;267;p38"/>
          <p:cNvSpPr txBox="1"/>
          <p:nvPr/>
        </p:nvSpPr>
        <p:spPr>
          <a:xfrm>
            <a:off x="604400" y="1456900"/>
            <a:ext cx="4977900" cy="2708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How will your words and sentences reflect the story of your site? To think about what makes the most sense for your site visitors, ask these three questions: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Intent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: What does the 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site visitor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 want to do?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Environment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: Where is the 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site visitor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 physically and digitally?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1000"/>
              </a:spcAft>
              <a:buSzPts val="1400"/>
              <a:buFont typeface="Wix Madefor Text"/>
              <a:buChar char="●"/>
            </a:pP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Emotion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: How is the site visitor feeling right now? How do we want them to feel after seeing our site?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7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39"/>
          <p:cNvSpPr/>
          <p:nvPr/>
        </p:nvSpPr>
        <p:spPr>
          <a:xfrm>
            <a:off x="4250875" y="3101750"/>
            <a:ext cx="4089000" cy="1787400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3" name="Google Shape;273;p39"/>
          <p:cNvSpPr/>
          <p:nvPr/>
        </p:nvSpPr>
        <p:spPr>
          <a:xfrm>
            <a:off x="4250875" y="234050"/>
            <a:ext cx="4089000" cy="2684100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4" name="Google Shape;274;p39"/>
          <p:cNvSpPr txBox="1"/>
          <p:nvPr/>
        </p:nvSpPr>
        <p:spPr>
          <a:xfrm>
            <a:off x="604400" y="911263"/>
            <a:ext cx="4202400" cy="65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Tone of Voice</a:t>
            </a:r>
            <a:endParaRPr sz="3200"/>
          </a:p>
        </p:txBody>
      </p:sp>
      <p:sp>
        <p:nvSpPr>
          <p:cNvPr id="275" name="Google Shape;275;p39"/>
          <p:cNvSpPr txBox="1"/>
          <p:nvPr/>
        </p:nvSpPr>
        <p:spPr>
          <a:xfrm>
            <a:off x="604400" y="1846850"/>
            <a:ext cx="3304200" cy="206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Think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 about the </a:t>
            </a: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tone of voice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 that makes the most sense for your site visitors for your copy and microcopy.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1000"/>
              </a:spcBef>
              <a:spcAft>
                <a:spcPts val="100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Will you be fun and playful? Serious and formal? Truthful and candid? A combination?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276" name="Google Shape;276;p39"/>
          <p:cNvSpPr txBox="1"/>
          <p:nvPr/>
        </p:nvSpPr>
        <p:spPr>
          <a:xfrm>
            <a:off x="6398950" y="679175"/>
            <a:ext cx="1865700" cy="154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i="1" lang="en" sz="1200">
                <a:latin typeface="Wix Madefor Text"/>
                <a:ea typeface="Wix Madefor Text"/>
                <a:cs typeface="Wix Madefor Text"/>
                <a:sym typeface="Wix Madefor Text"/>
              </a:rPr>
              <a:t>This is a playful example from Wix — an animation of Wix’s logo character riding a bike that displays when sending a test email marketing campaign.</a:t>
            </a:r>
            <a:endParaRPr i="1" sz="1200"/>
          </a:p>
        </p:txBody>
      </p:sp>
      <p:sp>
        <p:nvSpPr>
          <p:cNvPr id="277" name="Google Shape;277;p39"/>
          <p:cNvSpPr txBox="1"/>
          <p:nvPr/>
        </p:nvSpPr>
        <p:spPr>
          <a:xfrm>
            <a:off x="4611175" y="4007175"/>
            <a:ext cx="3368400" cy="922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i="1" lang="en" sz="1200">
                <a:latin typeface="Wix Madefor Text"/>
                <a:ea typeface="Wix Madefor Text"/>
                <a:cs typeface="Wix Madefor Text"/>
                <a:sym typeface="Wix Madefor Text"/>
              </a:rPr>
              <a:t>This is a button from a medical website that has a more serious tone.</a:t>
            </a:r>
            <a:endParaRPr i="1" sz="1200"/>
          </a:p>
        </p:txBody>
      </p:sp>
      <p:sp>
        <p:nvSpPr>
          <p:cNvPr id="278" name="Google Shape;278;p39"/>
          <p:cNvSpPr/>
          <p:nvPr/>
        </p:nvSpPr>
        <p:spPr>
          <a:xfrm>
            <a:off x="5162700" y="3473775"/>
            <a:ext cx="2264700" cy="437100"/>
          </a:xfrm>
          <a:prstGeom prst="roundRect">
            <a:avLst>
              <a:gd fmla="val 16667" name="adj"/>
            </a:avLst>
          </a:prstGeom>
          <a:solidFill>
            <a:srgbClr val="2E755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Josefin Sans"/>
                <a:ea typeface="Josefin Sans"/>
                <a:cs typeface="Josefin Sans"/>
                <a:sym typeface="Josefin Sans"/>
              </a:rPr>
              <a:t>Confirm Appointment</a:t>
            </a:r>
            <a:endParaRPr>
              <a:solidFill>
                <a:srgbClr val="FFFFFF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  <p:pic>
        <p:nvPicPr>
          <p:cNvPr id="279" name="Google Shape;279;p39" title="Screenshot 2025-06-25 at 2.24.12 PM.png"/>
          <p:cNvPicPr preferRelativeResize="0"/>
          <p:nvPr/>
        </p:nvPicPr>
        <p:blipFill rotWithShape="1">
          <a:blip r:embed="rId3">
            <a:alphaModFix/>
          </a:blip>
          <a:srcRect b="20441" l="15953" r="18395" t="13894"/>
          <a:stretch/>
        </p:blipFill>
        <p:spPr>
          <a:xfrm>
            <a:off x="4346100" y="679175"/>
            <a:ext cx="2052850" cy="14988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83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4" name="Google Shape;284;p40"/>
          <p:cNvPicPr preferRelativeResize="0"/>
          <p:nvPr/>
        </p:nvPicPr>
        <p:blipFill rotWithShape="1">
          <a:blip r:embed="rId3">
            <a:alphaModFix/>
          </a:blip>
          <a:srcRect b="1117" l="0" r="0" t="0"/>
          <a:stretch/>
        </p:blipFill>
        <p:spPr>
          <a:xfrm>
            <a:off x="3410696" y="939275"/>
            <a:ext cx="4815075" cy="3053575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6960000" dist="76200">
              <a:srgbClr val="666666">
                <a:alpha val="19000"/>
              </a:srgbClr>
            </a:outerShdw>
          </a:effectLst>
        </p:spPr>
      </p:pic>
      <p:sp>
        <p:nvSpPr>
          <p:cNvPr id="285" name="Google Shape;285;p40"/>
          <p:cNvSpPr txBox="1"/>
          <p:nvPr/>
        </p:nvSpPr>
        <p:spPr>
          <a:xfrm>
            <a:off x="427400" y="779389"/>
            <a:ext cx="4202400" cy="65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Example</a:t>
            </a:r>
            <a:endParaRPr sz="3200"/>
          </a:p>
        </p:txBody>
      </p:sp>
      <p:sp>
        <p:nvSpPr>
          <p:cNvPr id="286" name="Google Shape;286;p40"/>
          <p:cNvSpPr txBox="1"/>
          <p:nvPr/>
        </p:nvSpPr>
        <p:spPr>
          <a:xfrm>
            <a:off x="427400" y="1714977"/>
            <a:ext cx="2673000" cy="206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How would you describe the tone of voice for this website?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1000"/>
              </a:spcBef>
              <a:spcAft>
                <a:spcPts val="100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Why do you think the web creator made these choices?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287" name="Google Shape;287;p40" title="Screenshot 2025-06-26 at 11.54.59 AM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410700" y="1095075"/>
            <a:ext cx="4815073" cy="28977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2" name="Google Shape;292;p41"/>
          <p:cNvPicPr preferRelativeResize="0"/>
          <p:nvPr/>
        </p:nvPicPr>
        <p:blipFill rotWithShape="1">
          <a:blip r:embed="rId3">
            <a:alphaModFix/>
          </a:blip>
          <a:srcRect b="6191" l="0" r="0" t="0"/>
          <a:stretch/>
        </p:blipFill>
        <p:spPr>
          <a:xfrm>
            <a:off x="3410700" y="939275"/>
            <a:ext cx="4815075" cy="2936000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6960000" dist="76200">
              <a:srgbClr val="666666">
                <a:alpha val="19000"/>
              </a:srgbClr>
            </a:outerShdw>
          </a:effectLst>
        </p:spPr>
      </p:pic>
      <p:sp>
        <p:nvSpPr>
          <p:cNvPr id="293" name="Google Shape;293;p41"/>
          <p:cNvSpPr txBox="1"/>
          <p:nvPr/>
        </p:nvSpPr>
        <p:spPr>
          <a:xfrm>
            <a:off x="427400" y="779389"/>
            <a:ext cx="4202400" cy="65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Example</a:t>
            </a:r>
            <a:endParaRPr sz="3200"/>
          </a:p>
        </p:txBody>
      </p:sp>
      <p:sp>
        <p:nvSpPr>
          <p:cNvPr id="294" name="Google Shape;294;p41"/>
          <p:cNvSpPr txBox="1"/>
          <p:nvPr/>
        </p:nvSpPr>
        <p:spPr>
          <a:xfrm>
            <a:off x="427400" y="1714977"/>
            <a:ext cx="2673000" cy="206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How would you describe the tone of voice for this website?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1000"/>
              </a:spcBef>
              <a:spcAft>
                <a:spcPts val="100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Why do you think the web creator made these choices?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295" name="Google Shape;295;p41" title="Screenshot 2025-06-26 at 11.56.50 AM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410704" y="1075075"/>
            <a:ext cx="4815073" cy="28001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99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0" name="Google Shape;300;p42"/>
          <p:cNvPicPr preferRelativeResize="0"/>
          <p:nvPr/>
        </p:nvPicPr>
        <p:blipFill rotWithShape="1">
          <a:blip r:embed="rId3">
            <a:alphaModFix/>
          </a:blip>
          <a:srcRect b="6576" l="0" r="0" t="0"/>
          <a:stretch/>
        </p:blipFill>
        <p:spPr>
          <a:xfrm>
            <a:off x="3410700" y="939275"/>
            <a:ext cx="4815075" cy="2884950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6960000" dist="76200">
              <a:srgbClr val="666666">
                <a:alpha val="19000"/>
              </a:srgbClr>
            </a:outerShdw>
          </a:effectLst>
        </p:spPr>
      </p:pic>
      <p:sp>
        <p:nvSpPr>
          <p:cNvPr id="301" name="Google Shape;301;p42"/>
          <p:cNvSpPr txBox="1"/>
          <p:nvPr/>
        </p:nvSpPr>
        <p:spPr>
          <a:xfrm>
            <a:off x="427400" y="779389"/>
            <a:ext cx="4202400" cy="65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Example</a:t>
            </a:r>
            <a:endParaRPr sz="3200"/>
          </a:p>
        </p:txBody>
      </p:sp>
      <p:sp>
        <p:nvSpPr>
          <p:cNvPr id="302" name="Google Shape;302;p42"/>
          <p:cNvSpPr txBox="1"/>
          <p:nvPr/>
        </p:nvSpPr>
        <p:spPr>
          <a:xfrm>
            <a:off x="427400" y="1714977"/>
            <a:ext cx="2673000" cy="206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How would you describe the tone of voice for this website?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1000"/>
              </a:spcBef>
              <a:spcAft>
                <a:spcPts val="100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Why do you think the web creator made these choices?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303" name="Google Shape;303;p42" title="Screenshot 2025-06-26 at 12.01.49 PM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410700" y="1075075"/>
            <a:ext cx="4815073" cy="2749149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6960000" dist="76200">
              <a:srgbClr val="666666">
                <a:alpha val="19000"/>
              </a:srgbClr>
            </a:outerShdw>
          </a:effec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307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" name="Google Shape;308;p43"/>
          <p:cNvPicPr preferRelativeResize="0"/>
          <p:nvPr/>
        </p:nvPicPr>
        <p:blipFill rotWithShape="1">
          <a:blip r:embed="rId3">
            <a:alphaModFix/>
          </a:blip>
          <a:srcRect b="12541" l="0" r="0" t="0"/>
          <a:stretch/>
        </p:blipFill>
        <p:spPr>
          <a:xfrm>
            <a:off x="3559200" y="939275"/>
            <a:ext cx="4660975" cy="2700725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6960000" dist="76200">
              <a:srgbClr val="666666">
                <a:alpha val="19000"/>
              </a:srgbClr>
            </a:outerShdw>
          </a:effectLst>
        </p:spPr>
      </p:pic>
      <p:sp>
        <p:nvSpPr>
          <p:cNvPr id="309" name="Google Shape;309;p43"/>
          <p:cNvSpPr txBox="1"/>
          <p:nvPr/>
        </p:nvSpPr>
        <p:spPr>
          <a:xfrm>
            <a:off x="427400" y="779389"/>
            <a:ext cx="4202400" cy="65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Example</a:t>
            </a:r>
            <a:endParaRPr sz="3200"/>
          </a:p>
        </p:txBody>
      </p:sp>
      <p:sp>
        <p:nvSpPr>
          <p:cNvPr id="310" name="Google Shape;310;p43"/>
          <p:cNvSpPr txBox="1"/>
          <p:nvPr/>
        </p:nvSpPr>
        <p:spPr>
          <a:xfrm>
            <a:off x="427400" y="1714977"/>
            <a:ext cx="2673000" cy="206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How would you describe the tone of voice for this website?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1000"/>
              </a:spcBef>
              <a:spcAft>
                <a:spcPts val="100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Why do you think the web creator made these choices?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311" name="Google Shape;311;p43" title="Screenshot 2025-06-26 at 1.46.34 PM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559200" y="1075080"/>
            <a:ext cx="4660977" cy="256491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32B777"/>
        </a:solidFill>
      </p:bgPr>
    </p:bg>
    <p:spTree>
      <p:nvGrpSpPr>
        <p:cNvPr id="315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p44"/>
          <p:cNvSpPr txBox="1"/>
          <p:nvPr>
            <p:ph type="title"/>
          </p:nvPr>
        </p:nvSpPr>
        <p:spPr>
          <a:xfrm>
            <a:off x="1052300" y="354050"/>
            <a:ext cx="6441600" cy="4789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b="1" lang="en" sz="48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Simplify, Simplify</a:t>
            </a:r>
            <a:endParaRPr sz="24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320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p45"/>
          <p:cNvSpPr txBox="1"/>
          <p:nvPr/>
        </p:nvSpPr>
        <p:spPr>
          <a:xfrm>
            <a:off x="604400" y="1075063"/>
            <a:ext cx="4202400" cy="65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Simplify, Simplify</a:t>
            </a:r>
            <a:endParaRPr sz="3200"/>
          </a:p>
        </p:txBody>
      </p:sp>
      <p:sp>
        <p:nvSpPr>
          <p:cNvPr id="322" name="Google Shape;322;p45"/>
          <p:cNvSpPr txBox="1"/>
          <p:nvPr/>
        </p:nvSpPr>
        <p:spPr>
          <a:xfrm>
            <a:off x="604400" y="2010650"/>
            <a:ext cx="4294200" cy="2708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When it comes to content and site information, the simpler, the better!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Where can you shorten your copy, say something in a simpler way, or take something out?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1000"/>
              </a:spcBef>
              <a:spcAft>
                <a:spcPts val="1000"/>
              </a:spcAft>
              <a:buNone/>
            </a:pPr>
            <a:r>
              <a:t/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323" name="Google Shape;323;p45"/>
          <p:cNvSpPr txBox="1"/>
          <p:nvPr/>
        </p:nvSpPr>
        <p:spPr>
          <a:xfrm>
            <a:off x="5495975" y="1319300"/>
            <a:ext cx="653100" cy="65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/>
              <a:t>✅</a:t>
            </a:r>
            <a:endParaRPr sz="3200"/>
          </a:p>
        </p:txBody>
      </p:sp>
      <p:sp>
        <p:nvSpPr>
          <p:cNvPr id="324" name="Google Shape;324;p45"/>
          <p:cNvSpPr txBox="1"/>
          <p:nvPr/>
        </p:nvSpPr>
        <p:spPr>
          <a:xfrm>
            <a:off x="5495975" y="2610525"/>
            <a:ext cx="586500" cy="65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/>
              <a:t>🙅🏽</a:t>
            </a:r>
            <a:endParaRPr sz="3200"/>
          </a:p>
        </p:txBody>
      </p:sp>
      <p:sp>
        <p:nvSpPr>
          <p:cNvPr id="325" name="Google Shape;325;p45"/>
          <p:cNvSpPr txBox="1"/>
          <p:nvPr/>
        </p:nvSpPr>
        <p:spPr>
          <a:xfrm>
            <a:off x="6149075" y="1401950"/>
            <a:ext cx="1592700" cy="48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Save changes?</a:t>
            </a:r>
            <a:endParaRPr b="1"/>
          </a:p>
        </p:txBody>
      </p:sp>
      <p:sp>
        <p:nvSpPr>
          <p:cNvPr id="326" name="Google Shape;326;p45"/>
          <p:cNvSpPr txBox="1"/>
          <p:nvPr/>
        </p:nvSpPr>
        <p:spPr>
          <a:xfrm>
            <a:off x="6149075" y="2610525"/>
            <a:ext cx="1930200" cy="65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Would you like to save your changes?</a:t>
            </a:r>
            <a:endParaRPr b="1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9"/>
          <p:cNvSpPr txBox="1"/>
          <p:nvPr>
            <p:ph type="title"/>
          </p:nvPr>
        </p:nvSpPr>
        <p:spPr>
          <a:xfrm>
            <a:off x="673638" y="584336"/>
            <a:ext cx="32688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chemeClr val="accent1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Objectives</a:t>
            </a:r>
            <a:endParaRPr b="1" sz="3200">
              <a:solidFill>
                <a:schemeClr val="accent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87" name="Google Shape;87;p19"/>
          <p:cNvSpPr txBox="1"/>
          <p:nvPr/>
        </p:nvSpPr>
        <p:spPr>
          <a:xfrm>
            <a:off x="673650" y="1421900"/>
            <a:ext cx="5180100" cy="290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1F77FF"/>
              </a:buClr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Students will explore techniques for writing for the web and for specific audiences.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1000"/>
              </a:spcAft>
              <a:buClr>
                <a:srgbClr val="1F77FF"/>
              </a:buClr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Students will apply their knowledge by outlining ideas for their website copy and microcopy.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330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p46"/>
          <p:cNvSpPr txBox="1"/>
          <p:nvPr/>
        </p:nvSpPr>
        <p:spPr>
          <a:xfrm>
            <a:off x="604400" y="1075063"/>
            <a:ext cx="4202400" cy="65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Staying safe</a:t>
            </a:r>
            <a:endParaRPr sz="3200"/>
          </a:p>
        </p:txBody>
      </p:sp>
      <p:sp>
        <p:nvSpPr>
          <p:cNvPr id="332" name="Google Shape;332;p46"/>
          <p:cNvSpPr txBox="1"/>
          <p:nvPr/>
        </p:nvSpPr>
        <p:spPr>
          <a:xfrm>
            <a:off x="604400" y="2010650"/>
            <a:ext cx="4294200" cy="195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Finally, remember to only post safe content! 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Personal info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, like your first name or your favorite TV show is OK.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1000"/>
              </a:spcBef>
              <a:spcAft>
                <a:spcPts val="1000"/>
              </a:spcAft>
              <a:buNone/>
            </a:pP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Private info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, like an address or phone number should stay off your site.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333" name="Google Shape;333;p46"/>
          <p:cNvSpPr txBox="1"/>
          <p:nvPr/>
        </p:nvSpPr>
        <p:spPr>
          <a:xfrm>
            <a:off x="5837475" y="1862550"/>
            <a:ext cx="1316400" cy="141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200"/>
              <a:t>👍</a:t>
            </a:r>
            <a:endParaRPr sz="720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F77FF"/>
        </a:solidFill>
      </p:bgPr>
    </p:bg>
    <p:spTree>
      <p:nvGrpSpPr>
        <p:cNvPr id="337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p47"/>
          <p:cNvSpPr txBox="1"/>
          <p:nvPr>
            <p:ph type="title"/>
          </p:nvPr>
        </p:nvSpPr>
        <p:spPr>
          <a:xfrm>
            <a:off x="677100" y="0"/>
            <a:ext cx="49053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48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Create</a:t>
            </a:r>
            <a:endParaRPr b="1" sz="48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rPr lang="en" sz="24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What, so what, now what?</a:t>
            </a:r>
            <a:endParaRPr sz="24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DBD7F9"/>
        </a:solidFill>
      </p:bgPr>
    </p:bg>
    <p:spTree>
      <p:nvGrpSpPr>
        <p:cNvPr id="342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Google Shape;343;p48"/>
          <p:cNvSpPr txBox="1"/>
          <p:nvPr>
            <p:ph type="title"/>
          </p:nvPr>
        </p:nvSpPr>
        <p:spPr>
          <a:xfrm>
            <a:off x="604399" y="667425"/>
            <a:ext cx="75357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Activity: Write your whats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344" name="Google Shape;344;p48"/>
          <p:cNvSpPr txBox="1"/>
          <p:nvPr/>
        </p:nvSpPr>
        <p:spPr>
          <a:xfrm>
            <a:off x="604400" y="1705850"/>
            <a:ext cx="5274000" cy="284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1400"/>
              <a:buFont typeface="Wix Madefor Text"/>
              <a:buAutoNum type="arabicPeriod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Revisit your Website Planning Doc to remember the three adjectives you chose to describe their sites. Use these adjectives to help figure out your </a:t>
            </a: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tone of voice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Wix Madefor Text"/>
              <a:buAutoNum type="arabicPeriod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Then, </a:t>
            </a: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write your Three Whats 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for the first fold of your website homepage, using the three adjectives to guide your values and style. Remember, 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you're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 writing for your site visitors — not for yourself!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1000"/>
              </a:spcAft>
              <a:buSzPts val="1400"/>
              <a:buFont typeface="Wix Madefor Text"/>
              <a:buAutoNum type="arabicPeriod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Then, keep working on your sites to add more copy to each section.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F77FF"/>
        </a:solidFill>
      </p:bgPr>
    </p:bg>
    <p:spTree>
      <p:nvGrpSpPr>
        <p:cNvPr id="348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p49"/>
          <p:cNvSpPr txBox="1"/>
          <p:nvPr>
            <p:ph type="title"/>
          </p:nvPr>
        </p:nvSpPr>
        <p:spPr>
          <a:xfrm>
            <a:off x="677100" y="0"/>
            <a:ext cx="69918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48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Share &amp; Reflect</a:t>
            </a:r>
            <a:endParaRPr b="1" sz="48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rPr lang="en" sz="24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Simplify, simplify</a:t>
            </a:r>
            <a:endParaRPr sz="24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353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p50"/>
          <p:cNvSpPr txBox="1"/>
          <p:nvPr/>
        </p:nvSpPr>
        <p:spPr>
          <a:xfrm>
            <a:off x="604400" y="1075063"/>
            <a:ext cx="4202400" cy="65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Partner reflection</a:t>
            </a:r>
            <a:endParaRPr sz="3200"/>
          </a:p>
        </p:txBody>
      </p:sp>
      <p:sp>
        <p:nvSpPr>
          <p:cNvPr id="355" name="Google Shape;355;p50"/>
          <p:cNvSpPr txBox="1"/>
          <p:nvPr/>
        </p:nvSpPr>
        <p:spPr>
          <a:xfrm>
            <a:off x="604400" y="2010650"/>
            <a:ext cx="4600200" cy="195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Turn to a partner to give feedback on each others’ writing. This time, you should focus on simplification. 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Is there an easier or clearer way to say what they want to say?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Can you take out words to make your message more direct?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1000"/>
              </a:spcBef>
              <a:spcAft>
                <a:spcPts val="1000"/>
              </a:spcAft>
              <a:buNone/>
            </a:pPr>
            <a:r>
              <a:t/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F77FF"/>
        </a:solidFill>
      </p:bgPr>
    </p:bg>
    <p:spTree>
      <p:nvGrpSpPr>
        <p:cNvPr id="359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p51"/>
          <p:cNvSpPr txBox="1"/>
          <p:nvPr>
            <p:ph type="title"/>
          </p:nvPr>
        </p:nvSpPr>
        <p:spPr>
          <a:xfrm>
            <a:off x="678316" y="100"/>
            <a:ext cx="39606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8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The end!</a:t>
            </a:r>
            <a:endParaRPr b="1" sz="48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Any questions?</a:t>
            </a:r>
            <a:endParaRPr sz="24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4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Google Shape;365;p52"/>
          <p:cNvSpPr txBox="1"/>
          <p:nvPr/>
        </p:nvSpPr>
        <p:spPr>
          <a:xfrm>
            <a:off x="238800" y="4379800"/>
            <a:ext cx="4263300" cy="53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>
                <a:solidFill>
                  <a:srgbClr val="FFFFFF"/>
                </a:solidFill>
              </a:rPr>
              <a:t>This presentation is provided for educational purposes only and in accordance with the Wix </a:t>
            </a:r>
            <a:r>
              <a:rPr lang="en" sz="1050">
                <a:solidFill>
                  <a:srgbClr val="FFFFFF"/>
                </a:solidFill>
              </a:rPr>
              <a:t>Tomorrow</a:t>
            </a:r>
            <a:r>
              <a:rPr lang="en" sz="1050">
                <a:solidFill>
                  <a:srgbClr val="FFFFFF"/>
                </a:solidFill>
              </a:rPr>
              <a:t> platform. © 2025 Wix.com, Inc.</a:t>
            </a:r>
            <a:endParaRPr sz="105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0"/>
          <p:cNvSpPr txBox="1"/>
          <p:nvPr>
            <p:ph type="title"/>
          </p:nvPr>
        </p:nvSpPr>
        <p:spPr>
          <a:xfrm>
            <a:off x="673638" y="606486"/>
            <a:ext cx="32688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chemeClr val="dk2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Agenda</a:t>
            </a:r>
            <a:endParaRPr b="1" sz="3200">
              <a:solidFill>
                <a:schemeClr val="dk2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93" name="Google Shape;93;p20"/>
          <p:cNvSpPr txBox="1"/>
          <p:nvPr/>
        </p:nvSpPr>
        <p:spPr>
          <a:xfrm>
            <a:off x="670150" y="1404425"/>
            <a:ext cx="4375500" cy="157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1F77FF"/>
              </a:buClr>
              <a:buSzPts val="1800"/>
              <a:buFont typeface="Wix Madefor Text"/>
              <a:buChar char="●"/>
            </a:pPr>
            <a:r>
              <a:rPr b="1" lang="en" sz="1800">
                <a:latin typeface="Wix Madefor Text"/>
                <a:ea typeface="Wix Madefor Text"/>
                <a:cs typeface="Wix Madefor Text"/>
                <a:sym typeface="Wix Madefor Text"/>
              </a:rPr>
              <a:t>Explore</a:t>
            </a: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 (25 mins)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42900" lvl="0" marL="45720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1F77FF"/>
              </a:buClr>
              <a:buSzPts val="1800"/>
              <a:buFont typeface="Wix Madefor Text"/>
              <a:buChar char="●"/>
            </a:pPr>
            <a:r>
              <a:rPr b="1" lang="en" sz="1800">
                <a:latin typeface="Wix Madefor Text"/>
                <a:ea typeface="Wix Madefor Text"/>
                <a:cs typeface="Wix Madefor Text"/>
                <a:sym typeface="Wix Madefor Text"/>
              </a:rPr>
              <a:t>Create</a:t>
            </a: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 (15 mins)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42900" lvl="0" marL="457200" rtl="0" algn="l">
              <a:lnSpc>
                <a:spcPct val="150000"/>
              </a:lnSpc>
              <a:spcBef>
                <a:spcPts val="1000"/>
              </a:spcBef>
              <a:spcAft>
                <a:spcPts val="1000"/>
              </a:spcAft>
              <a:buClr>
                <a:srgbClr val="1F77FF"/>
              </a:buClr>
              <a:buSzPts val="1800"/>
              <a:buFont typeface="Wix Madefor Text"/>
              <a:buChar char="●"/>
            </a:pPr>
            <a:r>
              <a:rPr b="1" lang="en" sz="1800">
                <a:latin typeface="Wix Madefor Text"/>
                <a:ea typeface="Wix Madefor Text"/>
                <a:cs typeface="Wix Madefor Text"/>
                <a:sym typeface="Wix Madefor Text"/>
              </a:rPr>
              <a:t>Share &amp; Reflect</a:t>
            </a: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 (5 mins)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F77FF"/>
        </a:solidFill>
      </p:bgPr>
    </p:bg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21"/>
          <p:cNvSpPr txBox="1"/>
          <p:nvPr>
            <p:ph type="title"/>
          </p:nvPr>
        </p:nvSpPr>
        <p:spPr>
          <a:xfrm>
            <a:off x="677100" y="0"/>
            <a:ext cx="67650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48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Explore</a:t>
            </a:r>
            <a:endParaRPr b="1" sz="48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rPr lang="en" sz="24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What is copy and why does it matter?</a:t>
            </a:r>
            <a:endParaRPr sz="24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22"/>
          <p:cNvSpPr txBox="1"/>
          <p:nvPr>
            <p:ph type="title"/>
          </p:nvPr>
        </p:nvSpPr>
        <p:spPr>
          <a:xfrm>
            <a:off x="289748" y="146619"/>
            <a:ext cx="74355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rgbClr val="1F77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Where are we?</a:t>
            </a:r>
            <a:endParaRPr b="1" sz="3200">
              <a:solidFill>
                <a:srgbClr val="1F77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04" name="Google Shape;104;p22"/>
          <p:cNvSpPr/>
          <p:nvPr/>
        </p:nvSpPr>
        <p:spPr>
          <a:xfrm>
            <a:off x="226500" y="1005793"/>
            <a:ext cx="1132800" cy="1132800"/>
          </a:xfrm>
          <a:prstGeom prst="ellipse">
            <a:avLst/>
          </a:prstGeom>
          <a:noFill/>
          <a:ln cap="flat" cmpd="sng" w="9525">
            <a:solidFill>
              <a:srgbClr val="1F77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latin typeface="Wix Madefor Text"/>
                <a:ea typeface="Wix Madefor Text"/>
                <a:cs typeface="Wix Madefor Text"/>
                <a:sym typeface="Wix Madefor Text"/>
              </a:rPr>
              <a:t>Idea Framing</a:t>
            </a:r>
            <a:endParaRPr b="1" sz="11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05" name="Google Shape;105;p22"/>
          <p:cNvSpPr/>
          <p:nvPr/>
        </p:nvSpPr>
        <p:spPr>
          <a:xfrm>
            <a:off x="1621603" y="1005793"/>
            <a:ext cx="1132800" cy="1132800"/>
          </a:xfrm>
          <a:prstGeom prst="ellipse">
            <a:avLst/>
          </a:prstGeom>
          <a:noFill/>
          <a:ln cap="flat" cmpd="sng" w="9525">
            <a:solidFill>
              <a:srgbClr val="1F77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latin typeface="Wix Madefor Text"/>
                <a:ea typeface="Wix Madefor Text"/>
                <a:cs typeface="Wix Madefor Text"/>
                <a:sym typeface="Wix Madefor Text"/>
              </a:rPr>
              <a:t>Research &amp; Discovery</a:t>
            </a:r>
            <a:endParaRPr b="1" sz="10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06" name="Google Shape;106;p22"/>
          <p:cNvSpPr/>
          <p:nvPr/>
        </p:nvSpPr>
        <p:spPr>
          <a:xfrm>
            <a:off x="4411810" y="1005793"/>
            <a:ext cx="1132800" cy="1132800"/>
          </a:xfrm>
          <a:prstGeom prst="ellipse">
            <a:avLst/>
          </a:prstGeom>
          <a:solidFill>
            <a:srgbClr val="D6E6FF"/>
          </a:solidFill>
          <a:ln cap="flat" cmpd="sng" w="9525">
            <a:solidFill>
              <a:srgbClr val="1F77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latin typeface="Wix Madefor Text"/>
                <a:ea typeface="Wix Madefor Text"/>
                <a:cs typeface="Wix Madefor Text"/>
                <a:sym typeface="Wix Madefor Text"/>
              </a:rPr>
              <a:t>Create</a:t>
            </a:r>
            <a:endParaRPr b="1" sz="11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07" name="Google Shape;107;p22"/>
          <p:cNvSpPr/>
          <p:nvPr/>
        </p:nvSpPr>
        <p:spPr>
          <a:xfrm>
            <a:off x="5806910" y="1005793"/>
            <a:ext cx="1132800" cy="1132800"/>
          </a:xfrm>
          <a:prstGeom prst="ellipse">
            <a:avLst/>
          </a:prstGeom>
          <a:solidFill>
            <a:srgbClr val="FFFFFF"/>
          </a:solidFill>
          <a:ln cap="flat" cmpd="sng" w="9525">
            <a:solidFill>
              <a:srgbClr val="1F77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latin typeface="Wix Madefor Text"/>
                <a:ea typeface="Wix Madefor Text"/>
                <a:cs typeface="Wix Madefor Text"/>
                <a:sym typeface="Wix Madefor Text"/>
              </a:rPr>
              <a:t>Iterate</a:t>
            </a:r>
            <a:endParaRPr b="1" sz="11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08" name="Google Shape;108;p22"/>
          <p:cNvSpPr/>
          <p:nvPr/>
        </p:nvSpPr>
        <p:spPr>
          <a:xfrm>
            <a:off x="7202010" y="1005793"/>
            <a:ext cx="1132800" cy="1132800"/>
          </a:xfrm>
          <a:prstGeom prst="ellipse">
            <a:avLst/>
          </a:prstGeom>
          <a:solidFill>
            <a:srgbClr val="FFFFFF"/>
          </a:solidFill>
          <a:ln cap="flat" cmpd="sng" w="9525">
            <a:solidFill>
              <a:srgbClr val="1F77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latin typeface="Wix Madefor Text"/>
                <a:ea typeface="Wix Madefor Text"/>
                <a:cs typeface="Wix Madefor Text"/>
                <a:sym typeface="Wix Madefor Text"/>
              </a:rPr>
              <a:t>Finalize</a:t>
            </a:r>
            <a:endParaRPr b="1" sz="11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09" name="Google Shape;109;p22"/>
          <p:cNvSpPr txBox="1"/>
          <p:nvPr/>
        </p:nvSpPr>
        <p:spPr>
          <a:xfrm>
            <a:off x="226500" y="2298702"/>
            <a:ext cx="1186500" cy="215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114300" lvl="0" marL="5715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00"/>
              <a:buFont typeface="Wix Madefor Text"/>
              <a:buChar char="●"/>
            </a:pPr>
            <a:r>
              <a:rPr lang="en" sz="900">
                <a:latin typeface="Wix Madefor Text"/>
                <a:ea typeface="Wix Madefor Text"/>
                <a:cs typeface="Wix Madefor Text"/>
                <a:sym typeface="Wix Madefor Text"/>
              </a:rPr>
              <a:t>Identifying an idea or a need your website will address</a:t>
            </a:r>
            <a:endParaRPr sz="9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114300" lvl="0" marL="5715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900"/>
              <a:buFont typeface="Wix Madefor Text"/>
              <a:buChar char="●"/>
            </a:pPr>
            <a:r>
              <a:rPr lang="en" sz="900">
                <a:latin typeface="Wix Madefor Text"/>
                <a:ea typeface="Wix Madefor Text"/>
                <a:cs typeface="Wix Madefor Text"/>
                <a:sym typeface="Wix Madefor Text"/>
              </a:rPr>
              <a:t>Take time to understand your site visitors’ needs </a:t>
            </a:r>
            <a:endParaRPr sz="7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5BF6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000000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10" name="Google Shape;110;p22"/>
          <p:cNvSpPr txBox="1"/>
          <p:nvPr/>
        </p:nvSpPr>
        <p:spPr>
          <a:xfrm>
            <a:off x="1621600" y="2298694"/>
            <a:ext cx="1132800" cy="254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114300" lvl="0" marL="57150" rtl="0" algn="l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SzPts val="900"/>
              <a:buFont typeface="Poppins"/>
              <a:buChar char="●"/>
            </a:pPr>
            <a:r>
              <a:rPr lang="en" sz="900">
                <a:latin typeface="Wix Madefor Text"/>
                <a:ea typeface="Wix Madefor Text"/>
                <a:cs typeface="Wix Madefor Text"/>
                <a:sym typeface="Wix Madefor Text"/>
              </a:rPr>
              <a:t>Gather visual and functional inspiration: Look at other businesses and websites doing similar things</a:t>
            </a:r>
            <a:endParaRPr sz="9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11" name="Google Shape;111;p22"/>
          <p:cNvSpPr txBox="1"/>
          <p:nvPr/>
        </p:nvSpPr>
        <p:spPr>
          <a:xfrm>
            <a:off x="3016700" y="2298705"/>
            <a:ext cx="1242600" cy="254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114300" lvl="0" marL="5715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00"/>
              <a:buFont typeface="Wix Madefor Text"/>
              <a:buChar char="●"/>
            </a:pPr>
            <a:r>
              <a:rPr lang="en" sz="900">
                <a:latin typeface="Wix Madefor Text"/>
                <a:ea typeface="Wix Madefor Text"/>
                <a:cs typeface="Wix Madefor Text"/>
                <a:sym typeface="Wix Madefor Text"/>
              </a:rPr>
              <a:t>Determine the content &amp; structure of your site</a:t>
            </a:r>
            <a:endParaRPr sz="9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114300" lvl="0" marL="5715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900"/>
              <a:buFont typeface="Wix Madefor Text"/>
              <a:buChar char="●"/>
            </a:pPr>
            <a:r>
              <a:rPr lang="en" sz="900">
                <a:latin typeface="Wix Madefor Text"/>
                <a:ea typeface="Wix Madefor Text"/>
                <a:cs typeface="Wix Madefor Text"/>
                <a:sym typeface="Wix Madefor Text"/>
              </a:rPr>
              <a:t>Determine the paths site visitors will take on the site</a:t>
            </a:r>
            <a:endParaRPr sz="9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114300" lvl="0" marL="5715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900"/>
              <a:buFont typeface="Wix Madefor Text"/>
              <a:buChar char="●"/>
            </a:pPr>
            <a:r>
              <a:rPr lang="en" sz="900">
                <a:latin typeface="Wix Madefor Text"/>
                <a:ea typeface="Wix Madefor Text"/>
                <a:cs typeface="Wix Madefor Text"/>
                <a:sym typeface="Wix Madefor Text"/>
              </a:rPr>
              <a:t>Determine the layout of each page</a:t>
            </a:r>
            <a:endParaRPr sz="9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114300" lvl="0" marL="5715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900"/>
              <a:buFont typeface="Wix Madefor Text"/>
              <a:buChar char="●"/>
            </a:pPr>
            <a:r>
              <a:rPr lang="en" sz="900">
                <a:latin typeface="Wix Madefor Text"/>
                <a:ea typeface="Wix Madefor Text"/>
                <a:cs typeface="Wix Madefor Text"/>
                <a:sym typeface="Wix Madefor Text"/>
              </a:rPr>
              <a:t>Sketch!</a:t>
            </a:r>
            <a:endParaRPr sz="9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11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12" name="Google Shape;112;p22"/>
          <p:cNvSpPr txBox="1"/>
          <p:nvPr/>
        </p:nvSpPr>
        <p:spPr>
          <a:xfrm>
            <a:off x="4335600" y="2298700"/>
            <a:ext cx="1318800" cy="199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114300" lvl="0" marL="5715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00"/>
              <a:buFont typeface="Wix Madefor Text"/>
              <a:buChar char="●"/>
            </a:pPr>
            <a:r>
              <a:rPr lang="en" sz="900">
                <a:latin typeface="Wix Madefor Text"/>
                <a:ea typeface="Wix Madefor Text"/>
                <a:cs typeface="Wix Madefor Text"/>
                <a:sym typeface="Wix Madefor Text"/>
              </a:rPr>
              <a:t>Map out your sketch onto a website.</a:t>
            </a:r>
            <a:endParaRPr sz="9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114300" lvl="0" marL="5715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1F77FF"/>
              </a:buClr>
              <a:buSzPts val="900"/>
              <a:buFont typeface="Wix Madefor Text"/>
              <a:buChar char="●"/>
            </a:pPr>
            <a:r>
              <a:rPr b="1" lang="en" sz="900">
                <a:solidFill>
                  <a:srgbClr val="1F77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Create or refine the content for the site, like text, images, and videos.</a:t>
            </a:r>
            <a:endParaRPr b="1" sz="900">
              <a:solidFill>
                <a:srgbClr val="1F77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114300" lvl="0" marL="5715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900"/>
              <a:buFont typeface="Wix Madefor Text"/>
              <a:buChar char="●"/>
            </a:pPr>
            <a:r>
              <a:rPr lang="en" sz="900">
                <a:latin typeface="Wix Madefor Text"/>
                <a:ea typeface="Wix Madefor Text"/>
                <a:cs typeface="Wix Madefor Text"/>
                <a:sym typeface="Wix Madefor Text"/>
              </a:rPr>
              <a:t>Use the content you created or gathered to create a website that’s delightful, easy, intuitive, and accessible to use.</a:t>
            </a:r>
            <a:endParaRPr sz="9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11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13" name="Google Shape;113;p22"/>
          <p:cNvSpPr txBox="1"/>
          <p:nvPr/>
        </p:nvSpPr>
        <p:spPr>
          <a:xfrm>
            <a:off x="5806900" y="2298702"/>
            <a:ext cx="1242600" cy="2697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114300" lvl="0" marL="5715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00"/>
              <a:buFont typeface="Wix Madefor Text"/>
              <a:buChar char="●"/>
            </a:pPr>
            <a:r>
              <a:rPr lang="en" sz="900">
                <a:latin typeface="Wix Madefor Text"/>
                <a:ea typeface="Wix Madefor Text"/>
                <a:cs typeface="Wix Madefor Text"/>
                <a:sym typeface="Wix Madefor Text"/>
              </a:rPr>
              <a:t>Experiment, share, get feedback, iterate, experiment, share, get feedback, iterate</a:t>
            </a:r>
            <a:endParaRPr sz="9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11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14" name="Google Shape;114;p22"/>
          <p:cNvSpPr txBox="1"/>
          <p:nvPr/>
        </p:nvSpPr>
        <p:spPr>
          <a:xfrm>
            <a:off x="7202000" y="2298704"/>
            <a:ext cx="1132800" cy="173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114300" lvl="0" marL="5715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00"/>
              <a:buFont typeface="Wix Madefor Text"/>
              <a:buChar char="●"/>
            </a:pPr>
            <a:r>
              <a:rPr lang="en" sz="900">
                <a:latin typeface="Wix Madefor Text"/>
                <a:ea typeface="Wix Madefor Text"/>
                <a:cs typeface="Wix Madefor Text"/>
                <a:sym typeface="Wix Madefor Text"/>
              </a:rPr>
              <a:t>Get final feedback</a:t>
            </a:r>
            <a:endParaRPr sz="9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114300" lvl="0" marL="5715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900"/>
              <a:buFont typeface="Wix Madefor Text"/>
              <a:buChar char="●"/>
            </a:pPr>
            <a:r>
              <a:rPr lang="en" sz="900">
                <a:latin typeface="Wix Madefor Text"/>
                <a:ea typeface="Wix Madefor Text"/>
                <a:cs typeface="Wix Madefor Text"/>
                <a:sym typeface="Wix Madefor Text"/>
              </a:rPr>
              <a:t>Fix &amp; prepare your final project!</a:t>
            </a:r>
            <a:endParaRPr sz="9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114300" lvl="0" marL="57150" rtl="0" algn="l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SzPts val="900"/>
              <a:buFont typeface="Wix Madefor Text"/>
              <a:buChar char="●"/>
            </a:pPr>
            <a:r>
              <a:rPr lang="en" sz="900">
                <a:latin typeface="Wix Madefor Text"/>
                <a:ea typeface="Wix Madefor Text"/>
                <a:cs typeface="Wix Madefor Text"/>
                <a:sym typeface="Wix Madefor Text"/>
              </a:rPr>
              <a:t>Share your creation with the world</a:t>
            </a:r>
            <a:endParaRPr sz="9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15" name="Google Shape;115;p22"/>
          <p:cNvSpPr/>
          <p:nvPr/>
        </p:nvSpPr>
        <p:spPr>
          <a:xfrm>
            <a:off x="3016707" y="1005793"/>
            <a:ext cx="1132800" cy="1132800"/>
          </a:xfrm>
          <a:prstGeom prst="ellipse">
            <a:avLst/>
          </a:prstGeom>
          <a:noFill/>
          <a:ln cap="flat" cmpd="sng" w="9525">
            <a:solidFill>
              <a:srgbClr val="1F77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latin typeface="Wix Madefor Text"/>
                <a:ea typeface="Wix Madefor Text"/>
                <a:cs typeface="Wix Madefor Text"/>
                <a:sym typeface="Wix Madefor Text"/>
              </a:rPr>
              <a:t>Plan</a:t>
            </a:r>
            <a:endParaRPr b="1" sz="11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3"/>
          <p:cNvSpPr txBox="1"/>
          <p:nvPr/>
        </p:nvSpPr>
        <p:spPr>
          <a:xfrm>
            <a:off x="444525" y="530575"/>
            <a:ext cx="4760100" cy="84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Every site tells a story</a:t>
            </a:r>
            <a:endParaRPr sz="3200"/>
          </a:p>
        </p:txBody>
      </p:sp>
      <p:sp>
        <p:nvSpPr>
          <p:cNvPr id="121" name="Google Shape;121;p23"/>
          <p:cNvSpPr txBox="1"/>
          <p:nvPr/>
        </p:nvSpPr>
        <p:spPr>
          <a:xfrm>
            <a:off x="444525" y="1596789"/>
            <a:ext cx="3739800" cy="246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Storytelling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 is one of the most powerful ways to connect with people, and websites are no different.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1000"/>
              </a:spcBef>
              <a:spcAft>
                <a:spcPts val="100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Stories show emotion, which helps your site visitors connect to and see themselves in the ideas behind the stories. The </a:t>
            </a: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text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 — called </a:t>
            </a: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copy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 and </a:t>
            </a: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microcopy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 in web creation — should help 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tell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 your story.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122" name="Google Shape;122;p23"/>
          <p:cNvPicPr preferRelativeResize="0"/>
          <p:nvPr/>
        </p:nvPicPr>
        <p:blipFill rotWithShape="1">
          <a:blip r:embed="rId3">
            <a:alphaModFix/>
          </a:blip>
          <a:srcRect b="1117" l="0" r="0" t="0"/>
          <a:stretch/>
        </p:blipFill>
        <p:spPr>
          <a:xfrm>
            <a:off x="4490350" y="1749189"/>
            <a:ext cx="3827026" cy="2377850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6960000" dist="76200">
              <a:srgbClr val="666666">
                <a:alpha val="19000"/>
              </a:srgbClr>
            </a:outerShdw>
          </a:effectLst>
        </p:spPr>
      </p:pic>
      <p:sp>
        <p:nvSpPr>
          <p:cNvPr id="123" name="Google Shape;123;p23"/>
          <p:cNvSpPr txBox="1"/>
          <p:nvPr/>
        </p:nvSpPr>
        <p:spPr>
          <a:xfrm>
            <a:off x="5633350" y="1120639"/>
            <a:ext cx="684300" cy="43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copy</a:t>
            </a:r>
            <a:endParaRPr/>
          </a:p>
        </p:txBody>
      </p:sp>
      <p:sp>
        <p:nvSpPr>
          <p:cNvPr id="124" name="Google Shape;124;p23"/>
          <p:cNvSpPr txBox="1"/>
          <p:nvPr/>
        </p:nvSpPr>
        <p:spPr>
          <a:xfrm>
            <a:off x="5557150" y="4239889"/>
            <a:ext cx="1877700" cy="43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microcopy</a:t>
            </a:r>
            <a:endParaRPr/>
          </a:p>
        </p:txBody>
      </p:sp>
      <p:pic>
        <p:nvPicPr>
          <p:cNvPr id="125" name="Google Shape;125;p23" title="Screenshot 2025-06-25 at 2.11.48 PM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490351" y="1865475"/>
            <a:ext cx="3827026" cy="222558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26" name="Google Shape;126;p23"/>
          <p:cNvCxnSpPr/>
          <p:nvPr/>
        </p:nvCxnSpPr>
        <p:spPr>
          <a:xfrm flipH="1">
            <a:off x="5088250" y="1362064"/>
            <a:ext cx="545100" cy="886200"/>
          </a:xfrm>
          <a:prstGeom prst="straightConnector1">
            <a:avLst/>
          </a:prstGeom>
          <a:noFill/>
          <a:ln cap="flat" cmpd="sng" w="19050">
            <a:solidFill>
              <a:srgbClr val="1F77FF"/>
            </a:solidFill>
            <a:prstDash val="solid"/>
            <a:round/>
            <a:headEnd len="med" w="med" type="oval"/>
            <a:tailEnd len="med" w="med" type="none"/>
          </a:ln>
        </p:spPr>
      </p:cxnSp>
      <p:cxnSp>
        <p:nvCxnSpPr>
          <p:cNvPr id="127" name="Google Shape;127;p23"/>
          <p:cNvCxnSpPr/>
          <p:nvPr/>
        </p:nvCxnSpPr>
        <p:spPr>
          <a:xfrm rot="10800000">
            <a:off x="4841025" y="2947464"/>
            <a:ext cx="741300" cy="1512300"/>
          </a:xfrm>
          <a:prstGeom prst="straightConnector1">
            <a:avLst/>
          </a:prstGeom>
          <a:noFill/>
          <a:ln cap="flat" cmpd="sng" w="19050">
            <a:solidFill>
              <a:srgbClr val="1F77FF"/>
            </a:solidFill>
            <a:prstDash val="solid"/>
            <a:round/>
            <a:headEnd len="med" w="med" type="oval"/>
            <a:tailEnd len="med" w="med" type="none"/>
          </a:ln>
        </p:spPr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24"/>
          <p:cNvSpPr txBox="1"/>
          <p:nvPr/>
        </p:nvSpPr>
        <p:spPr>
          <a:xfrm>
            <a:off x="689450" y="1131350"/>
            <a:ext cx="6444000" cy="65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Three techniques to write copy</a:t>
            </a:r>
            <a:endParaRPr sz="3200"/>
          </a:p>
        </p:txBody>
      </p:sp>
      <p:sp>
        <p:nvSpPr>
          <p:cNvPr id="133" name="Google Shape;133;p24"/>
          <p:cNvSpPr txBox="1"/>
          <p:nvPr/>
        </p:nvSpPr>
        <p:spPr>
          <a:xfrm>
            <a:off x="689450" y="2046225"/>
            <a:ext cx="4831500" cy="1965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1400"/>
              <a:buFont typeface="Wix Madefor Text"/>
              <a:buAutoNum type="arabicPeriod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What, So What, Now What (+microcopy)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Wix Madefor Text"/>
              <a:buAutoNum type="arabicPeriod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Hierarchy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Wix Madefor Text"/>
              <a:buAutoNum type="arabicPeriod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Tone &amp; Voice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1000"/>
              </a:spcAft>
              <a:buSzPts val="1400"/>
              <a:buFont typeface="Wix Madefor Text"/>
              <a:buAutoNum type="arabicPeriod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Simplify, Simplify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32B777"/>
        </a:solidFill>
      </p:bgPr>
    </p:bg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25"/>
          <p:cNvSpPr txBox="1"/>
          <p:nvPr>
            <p:ph type="title"/>
          </p:nvPr>
        </p:nvSpPr>
        <p:spPr>
          <a:xfrm>
            <a:off x="1052300" y="354050"/>
            <a:ext cx="6441600" cy="4789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48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What, So What, </a:t>
            </a:r>
            <a:endParaRPr b="1" sz="48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48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Now What?</a:t>
            </a:r>
            <a:endParaRPr b="1" sz="48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t/>
            </a:r>
            <a:endParaRPr sz="24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11418C"/>
      </a:dk1>
      <a:lt1>
        <a:srgbClr val="FFFFFF"/>
      </a:lt1>
      <a:dk2>
        <a:srgbClr val="1F77FF"/>
      </a:dk2>
      <a:lt2>
        <a:srgbClr val="C7EFDB"/>
      </a:lt2>
      <a:accent1>
        <a:srgbClr val="1F77FF"/>
      </a:accent1>
      <a:accent2>
        <a:srgbClr val="11418C"/>
      </a:accent2>
      <a:accent3>
        <a:srgbClr val="FFFFFF"/>
      </a:accent3>
      <a:accent4>
        <a:srgbClr val="1F77FF"/>
      </a:accent4>
      <a:accent5>
        <a:srgbClr val="11418C"/>
      </a:accent5>
      <a:accent6>
        <a:srgbClr val="C7EFDB"/>
      </a:accent6>
      <a:hlink>
        <a:srgbClr val="1F77F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