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 id="214748366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Wix Madefor Text"/>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WixMadeforText-bold.fntdata"/><Relationship Id="rId30" Type="http://schemas.openxmlformats.org/officeDocument/2006/relationships/font" Target="fonts/WixMadeforText-regular.fntdata"/><Relationship Id="rId11" Type="http://schemas.openxmlformats.org/officeDocument/2006/relationships/slide" Target="slides/slide5.xml"/><Relationship Id="rId33" Type="http://schemas.openxmlformats.org/officeDocument/2006/relationships/font" Target="fonts/WixMadeforText-boldItalic.fntdata"/><Relationship Id="rId10" Type="http://schemas.openxmlformats.org/officeDocument/2006/relationships/slide" Target="slides/slide4.xml"/><Relationship Id="rId32" Type="http://schemas.openxmlformats.org/officeDocument/2006/relationships/font" Target="fonts/WixMadeforText-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adc696b52f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adc696b52f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b29564aea0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b29564aea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b262065a37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b262065a37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b262065a37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b262065a37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b262065a37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b262065a37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b262065a37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b262065a37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b262065a37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b262065a37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b262065a3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b262065a3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b262065a37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b262065a37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adc696b52f_0_5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adc696b52f_0_5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b28e10c1ff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b28e10c1ff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785207a37c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785207a37c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b262065a37_0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b262065a37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cbb1dbb69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cbb1dbb69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aaaba315b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aaaba315b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chemeClr val="dk1"/>
              </a:buClr>
              <a:buSzPts val="1000"/>
              <a:buFont typeface="Wix Madefor Text"/>
              <a:buChar char="●"/>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b29564aea0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b29564aea0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bb6139330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bb6139330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b28e10c1ff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b28e10c1f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12: Test &amp; Iterate</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12: Test &amp; Iterate</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2" name="Google Shape;62;p16"/>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12: Test &amp; Iterate</a:t>
            </a:r>
            <a:endParaRPr sz="900">
              <a:solidFill>
                <a:srgbClr val="FFFFFF"/>
              </a:solidFill>
              <a:latin typeface="Wix Madefor Text"/>
              <a:ea typeface="Wix Madefor Text"/>
              <a:cs typeface="Wix Madefor Text"/>
              <a:sym typeface="Wix Madefor Text"/>
            </a:endParaRPr>
          </a:p>
        </p:txBody>
      </p:sp>
      <p:pic>
        <p:nvPicPr>
          <p:cNvPr id="63" name="Google Shape;63;p16"/>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6.g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hyperlink" Target="http://www.youtube.com/watch?v=BJknBgY7qB8" TargetMode="Externa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7" name="Shape 67"/>
        <p:cNvGrpSpPr/>
        <p:nvPr/>
      </p:nvGrpSpPr>
      <p:grpSpPr>
        <a:xfrm>
          <a:off x="0" y="0"/>
          <a:ext cx="0" cy="0"/>
          <a:chOff x="0" y="0"/>
          <a:chExt cx="0" cy="0"/>
        </a:xfrm>
      </p:grpSpPr>
      <p:pic>
        <p:nvPicPr>
          <p:cNvPr id="68" name="Google Shape;68;p17"/>
          <p:cNvPicPr preferRelativeResize="0"/>
          <p:nvPr/>
        </p:nvPicPr>
        <p:blipFill>
          <a:blip r:embed="rId3">
            <a:alphaModFix/>
          </a:blip>
          <a:stretch>
            <a:fillRect/>
          </a:stretch>
        </p:blipFill>
        <p:spPr>
          <a:xfrm>
            <a:off x="5523112" y="100"/>
            <a:ext cx="3479426" cy="5143500"/>
          </a:xfrm>
          <a:prstGeom prst="rect">
            <a:avLst/>
          </a:prstGeom>
          <a:noFill/>
          <a:ln>
            <a:noFill/>
          </a:ln>
        </p:spPr>
      </p:pic>
      <p:pic>
        <p:nvPicPr>
          <p:cNvPr id="69" name="Google Shape;69;p17"/>
          <p:cNvPicPr preferRelativeResize="0"/>
          <p:nvPr/>
        </p:nvPicPr>
        <p:blipFill rotWithShape="1">
          <a:blip r:embed="rId4">
            <a:alphaModFix/>
          </a:blip>
          <a:srcRect b="0" l="0" r="0" t="0"/>
          <a:stretch/>
        </p:blipFill>
        <p:spPr>
          <a:xfrm>
            <a:off x="5664562" y="100"/>
            <a:ext cx="3479426" cy="5143500"/>
          </a:xfrm>
          <a:prstGeom prst="rect">
            <a:avLst/>
          </a:prstGeom>
          <a:noFill/>
          <a:ln>
            <a:noFill/>
          </a:ln>
        </p:spPr>
      </p:pic>
      <p:sp>
        <p:nvSpPr>
          <p:cNvPr id="70" name="Google Shape;70;p17"/>
          <p:cNvSpPr txBox="1"/>
          <p:nvPr>
            <p:ph type="title"/>
          </p:nvPr>
        </p:nvSpPr>
        <p:spPr>
          <a:xfrm rot="5400000">
            <a:off x="7478250" y="3318050"/>
            <a:ext cx="27480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12: Test &amp; Iterate</a:t>
            </a:r>
            <a:endParaRPr sz="900">
              <a:latin typeface="Wix Madefor Text"/>
              <a:ea typeface="Wix Madefor Text"/>
              <a:cs typeface="Wix Madefor Text"/>
              <a:sym typeface="Wix Madefor Text"/>
            </a:endParaRPr>
          </a:p>
        </p:txBody>
      </p:sp>
      <p:sp>
        <p:nvSpPr>
          <p:cNvPr id="71" name="Google Shape;71;p17"/>
          <p:cNvSpPr/>
          <p:nvPr/>
        </p:nvSpPr>
        <p:spPr>
          <a:xfrm>
            <a:off x="0" y="100"/>
            <a:ext cx="5714100" cy="5143500"/>
          </a:xfrm>
          <a:prstGeom prst="rect">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7"/>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12</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Test &amp; Iterate</a:t>
            </a:r>
            <a:endParaRPr b="1" sz="4800">
              <a:solidFill>
                <a:srgbClr val="FFFFFF"/>
              </a:solidFill>
              <a:latin typeface="Wix Madefor Text"/>
              <a:ea typeface="Wix Madefor Text"/>
              <a:cs typeface="Wix Madefor Text"/>
              <a:sym typeface="Wix Madefor Text"/>
            </a:endParaRPr>
          </a:p>
        </p:txBody>
      </p:sp>
      <p:grpSp>
        <p:nvGrpSpPr>
          <p:cNvPr id="73" name="Google Shape;73;p17"/>
          <p:cNvGrpSpPr/>
          <p:nvPr/>
        </p:nvGrpSpPr>
        <p:grpSpPr>
          <a:xfrm>
            <a:off x="743450" y="4506575"/>
            <a:ext cx="3436500" cy="257550"/>
            <a:chOff x="743450" y="4506575"/>
            <a:chExt cx="3436500" cy="257550"/>
          </a:xfrm>
        </p:grpSpPr>
        <p:sp>
          <p:nvSpPr>
            <p:cNvPr id="74" name="Google Shape;74;p17"/>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Creation 101</a:t>
              </a:r>
              <a:endParaRPr>
                <a:solidFill>
                  <a:srgbClr val="FFFFFF"/>
                </a:solidFill>
                <a:latin typeface="Wix Madefor Text"/>
                <a:ea typeface="Wix Madefor Text"/>
                <a:cs typeface="Wix Madefor Text"/>
                <a:sym typeface="Wix Madefor Text"/>
              </a:endParaRPr>
            </a:p>
          </p:txBody>
        </p:sp>
        <p:cxnSp>
          <p:nvCxnSpPr>
            <p:cNvPr id="75" name="Google Shape;75;p17"/>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6" name="Google Shape;76;p17"/>
          <p:cNvPicPr preferRelativeResize="0"/>
          <p:nvPr/>
        </p:nvPicPr>
        <p:blipFill>
          <a:blip r:embed="rId5">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8" name="Shape 138"/>
        <p:cNvGrpSpPr/>
        <p:nvPr/>
      </p:nvGrpSpPr>
      <p:grpSpPr>
        <a:xfrm>
          <a:off x="0" y="0"/>
          <a:ext cx="0" cy="0"/>
          <a:chOff x="0" y="0"/>
          <a:chExt cx="0" cy="0"/>
        </a:xfrm>
      </p:grpSpPr>
      <p:sp>
        <p:nvSpPr>
          <p:cNvPr id="139" name="Google Shape;139;p26"/>
          <p:cNvSpPr txBox="1"/>
          <p:nvPr/>
        </p:nvSpPr>
        <p:spPr>
          <a:xfrm>
            <a:off x="841850" y="849000"/>
            <a:ext cx="5658900" cy="1273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Remember, you’re creating your site for others.</a:t>
            </a:r>
            <a:endParaRPr sz="3200"/>
          </a:p>
        </p:txBody>
      </p:sp>
      <p:sp>
        <p:nvSpPr>
          <p:cNvPr id="140" name="Google Shape;140;p26"/>
          <p:cNvSpPr txBox="1"/>
          <p:nvPr/>
        </p:nvSpPr>
        <p:spPr>
          <a:xfrm>
            <a:off x="841850" y="2292825"/>
            <a:ext cx="4495500" cy="2136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People who use your website will probably have different backgrounds, abilities, identities, goals, and methods than you. Even though we assume most people are like us, they’re often not. What you think users will do is often different from what they actually do. And it's ok if you have to start over! “The only real mistake is the one where we learn nothing.”</a:t>
            </a:r>
            <a:endParaRPr>
              <a:latin typeface="Wix Madefor Text"/>
              <a:ea typeface="Wix Madefor Text"/>
              <a:cs typeface="Wix Madefor Text"/>
              <a:sym typeface="Wix Madefor Tex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44" name="Shape 144"/>
        <p:cNvGrpSpPr/>
        <p:nvPr/>
      </p:nvGrpSpPr>
      <p:grpSpPr>
        <a:xfrm>
          <a:off x="0" y="0"/>
          <a:ext cx="0" cy="0"/>
          <a:chOff x="0" y="0"/>
          <a:chExt cx="0" cy="0"/>
        </a:xfrm>
      </p:grpSpPr>
      <p:sp>
        <p:nvSpPr>
          <p:cNvPr id="145" name="Google Shape;145;p27"/>
          <p:cNvSpPr txBox="1"/>
          <p:nvPr/>
        </p:nvSpPr>
        <p:spPr>
          <a:xfrm>
            <a:off x="1145900" y="1490100"/>
            <a:ext cx="6444000" cy="21633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5600">
                <a:solidFill>
                  <a:srgbClr val="FFFFFF"/>
                </a:solidFill>
                <a:latin typeface="Wix Madefor Text"/>
                <a:ea typeface="Wix Madefor Text"/>
                <a:cs typeface="Wix Madefor Text"/>
                <a:sym typeface="Wix Madefor Text"/>
              </a:rPr>
              <a:t>What does testing look like?</a:t>
            </a:r>
            <a:endParaRPr sz="5600">
              <a:solidFill>
                <a:srgbClr val="FFFFF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9" name="Shape 149"/>
        <p:cNvGrpSpPr/>
        <p:nvPr/>
      </p:nvGrpSpPr>
      <p:grpSpPr>
        <a:xfrm>
          <a:off x="0" y="0"/>
          <a:ext cx="0" cy="0"/>
          <a:chOff x="0" y="0"/>
          <a:chExt cx="0" cy="0"/>
        </a:xfrm>
      </p:grpSpPr>
      <p:sp>
        <p:nvSpPr>
          <p:cNvPr id="150" name="Google Shape;150;p28"/>
          <p:cNvSpPr txBox="1"/>
          <p:nvPr/>
        </p:nvSpPr>
        <p:spPr>
          <a:xfrm>
            <a:off x="841850" y="1041925"/>
            <a:ext cx="5658900" cy="73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Paper prototypes</a:t>
            </a:r>
            <a:endParaRPr sz="3200"/>
          </a:p>
        </p:txBody>
      </p:sp>
      <p:sp>
        <p:nvSpPr>
          <p:cNvPr id="151" name="Google Shape;151;p28"/>
          <p:cNvSpPr txBox="1"/>
          <p:nvPr/>
        </p:nvSpPr>
        <p:spPr>
          <a:xfrm>
            <a:off x="841850" y="1965275"/>
            <a:ext cx="3811800" cy="1494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Using wireframes or paper models to watch how people make choices through a flow. Usually this involves the designer asking questions and guiding testers through a flow.</a:t>
            </a:r>
            <a:endParaRPr>
              <a:latin typeface="Wix Madefor Text"/>
              <a:ea typeface="Wix Madefor Text"/>
              <a:cs typeface="Wix Madefor Text"/>
              <a:sym typeface="Wix Madefor Text"/>
            </a:endParaRPr>
          </a:p>
        </p:txBody>
      </p:sp>
      <p:pic>
        <p:nvPicPr>
          <p:cNvPr id="152" name="Google Shape;152;p28" title="Screenshot 2025-06-27 at 10.18.19 AM.png"/>
          <p:cNvPicPr preferRelativeResize="0"/>
          <p:nvPr/>
        </p:nvPicPr>
        <p:blipFill>
          <a:blip r:embed="rId3">
            <a:alphaModFix/>
          </a:blip>
          <a:stretch>
            <a:fillRect/>
          </a:stretch>
        </p:blipFill>
        <p:spPr>
          <a:xfrm>
            <a:off x="5021000" y="1317063"/>
            <a:ext cx="2728124" cy="25093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6" name="Shape 156"/>
        <p:cNvGrpSpPr/>
        <p:nvPr/>
      </p:nvGrpSpPr>
      <p:grpSpPr>
        <a:xfrm>
          <a:off x="0" y="0"/>
          <a:ext cx="0" cy="0"/>
          <a:chOff x="0" y="0"/>
          <a:chExt cx="0" cy="0"/>
        </a:xfrm>
      </p:grpSpPr>
      <p:sp>
        <p:nvSpPr>
          <p:cNvPr id="157" name="Google Shape;157;p29"/>
          <p:cNvSpPr txBox="1"/>
          <p:nvPr/>
        </p:nvSpPr>
        <p:spPr>
          <a:xfrm>
            <a:off x="841850" y="1041925"/>
            <a:ext cx="3556500" cy="73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AB Testing</a:t>
            </a:r>
            <a:endParaRPr sz="3200"/>
          </a:p>
        </p:txBody>
      </p:sp>
      <p:sp>
        <p:nvSpPr>
          <p:cNvPr id="158" name="Google Shape;158;p29"/>
          <p:cNvSpPr txBox="1"/>
          <p:nvPr/>
        </p:nvSpPr>
        <p:spPr>
          <a:xfrm>
            <a:off x="841850" y="1965275"/>
            <a:ext cx="3893400" cy="1494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Show one group one option, and another group another option. See which group accomplishes your goal more efficiently and/or likes the version better. This can be tested in person, or digitally.</a:t>
            </a:r>
            <a:endParaRPr>
              <a:latin typeface="Wix Madefor Text"/>
              <a:ea typeface="Wix Madefor Text"/>
              <a:cs typeface="Wix Madefor Text"/>
              <a:sym typeface="Wix Madefor Text"/>
            </a:endParaRPr>
          </a:p>
        </p:txBody>
      </p:sp>
      <p:pic>
        <p:nvPicPr>
          <p:cNvPr id="159" name="Google Shape;159;p29"/>
          <p:cNvPicPr preferRelativeResize="0"/>
          <p:nvPr/>
        </p:nvPicPr>
        <p:blipFill rotWithShape="1">
          <a:blip r:embed="rId3">
            <a:alphaModFix/>
          </a:blip>
          <a:srcRect b="1117" l="0" r="47962" t="0"/>
          <a:stretch/>
        </p:blipFill>
        <p:spPr>
          <a:xfrm>
            <a:off x="4971375" y="830000"/>
            <a:ext cx="2962949" cy="1494300"/>
          </a:xfrm>
          <a:prstGeom prst="rect">
            <a:avLst/>
          </a:prstGeom>
          <a:noFill/>
          <a:ln>
            <a:noFill/>
          </a:ln>
          <a:effectLst>
            <a:outerShdw blurRad="142875" rotWithShape="0" algn="bl" dir="6960000" dist="76200">
              <a:srgbClr val="666666">
                <a:alpha val="19000"/>
              </a:srgbClr>
            </a:outerShdw>
          </a:effectLst>
        </p:spPr>
      </p:pic>
      <p:sp>
        <p:nvSpPr>
          <p:cNvPr id="160" name="Google Shape;160;p29"/>
          <p:cNvSpPr txBox="1"/>
          <p:nvPr/>
        </p:nvSpPr>
        <p:spPr>
          <a:xfrm>
            <a:off x="5229900" y="1321223"/>
            <a:ext cx="1041000" cy="6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800">
                <a:latin typeface="Wix Madefor Text"/>
                <a:ea typeface="Wix Madefor Text"/>
                <a:cs typeface="Wix Madefor Text"/>
                <a:sym typeface="Wix Madefor Text"/>
              </a:rPr>
              <a:t>Welcome</a:t>
            </a:r>
            <a:r>
              <a:rPr b="1" lang="en" sz="700">
                <a:latin typeface="Wix Madefor Text"/>
                <a:ea typeface="Wix Madefor Text"/>
                <a:cs typeface="Wix Madefor Text"/>
                <a:sym typeface="Wix Madefor Text"/>
              </a:rPr>
              <a:t>!</a:t>
            </a:r>
            <a:endParaRPr b="1" sz="700">
              <a:latin typeface="Wix Madefor Text"/>
              <a:ea typeface="Wix Madefor Text"/>
              <a:cs typeface="Wix Madefor Text"/>
              <a:sym typeface="Wix Madefor Text"/>
            </a:endParaRPr>
          </a:p>
          <a:p>
            <a:pPr indent="0" lvl="0" marL="0" rtl="0" algn="l">
              <a:spcBef>
                <a:spcPts val="0"/>
              </a:spcBef>
              <a:spcAft>
                <a:spcPts val="0"/>
              </a:spcAft>
              <a:buNone/>
            </a:pPr>
            <a:r>
              <a:t/>
            </a:r>
            <a:endParaRPr b="1" sz="2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Here’s what you can do on my site.</a:t>
            </a:r>
            <a:endParaRPr sz="700">
              <a:latin typeface="Wix Madefor Text"/>
              <a:ea typeface="Wix Madefor Text"/>
              <a:cs typeface="Wix Madefor Text"/>
              <a:sym typeface="Wix Madefor Text"/>
            </a:endParaRPr>
          </a:p>
        </p:txBody>
      </p:sp>
      <p:sp>
        <p:nvSpPr>
          <p:cNvPr id="161" name="Google Shape;161;p29"/>
          <p:cNvSpPr/>
          <p:nvPr/>
        </p:nvSpPr>
        <p:spPr>
          <a:xfrm>
            <a:off x="6342575" y="1262150"/>
            <a:ext cx="1305600" cy="7959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29"/>
          <p:cNvSpPr txBox="1"/>
          <p:nvPr/>
        </p:nvSpPr>
        <p:spPr>
          <a:xfrm>
            <a:off x="7188584" y="9777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163" name="Google Shape;163;p29"/>
          <p:cNvSpPr txBox="1"/>
          <p:nvPr/>
        </p:nvSpPr>
        <p:spPr>
          <a:xfrm>
            <a:off x="4971384" y="9777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sp>
        <p:nvSpPr>
          <p:cNvPr id="164" name="Google Shape;164;p29"/>
          <p:cNvSpPr/>
          <p:nvPr/>
        </p:nvSpPr>
        <p:spPr>
          <a:xfrm>
            <a:off x="5308525" y="1841709"/>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pic>
        <p:nvPicPr>
          <p:cNvPr id="165" name="Google Shape;165;p29"/>
          <p:cNvPicPr preferRelativeResize="0"/>
          <p:nvPr/>
        </p:nvPicPr>
        <p:blipFill rotWithShape="1">
          <a:blip r:embed="rId3">
            <a:alphaModFix/>
          </a:blip>
          <a:srcRect b="1117" l="0" r="47962" t="0"/>
          <a:stretch/>
        </p:blipFill>
        <p:spPr>
          <a:xfrm>
            <a:off x="4971375" y="3115300"/>
            <a:ext cx="2962949" cy="1494300"/>
          </a:xfrm>
          <a:prstGeom prst="rect">
            <a:avLst/>
          </a:prstGeom>
          <a:noFill/>
          <a:ln>
            <a:noFill/>
          </a:ln>
          <a:effectLst>
            <a:outerShdw blurRad="142875" rotWithShape="0" algn="bl" dir="6960000" dist="76200">
              <a:srgbClr val="666666">
                <a:alpha val="19000"/>
              </a:srgbClr>
            </a:outerShdw>
          </a:effectLst>
        </p:spPr>
      </p:pic>
      <p:sp>
        <p:nvSpPr>
          <p:cNvPr id="166" name="Google Shape;166;p29"/>
          <p:cNvSpPr/>
          <p:nvPr/>
        </p:nvSpPr>
        <p:spPr>
          <a:xfrm>
            <a:off x="4971375" y="3547450"/>
            <a:ext cx="2962800" cy="1062300"/>
          </a:xfrm>
          <a:prstGeom prst="rect">
            <a:avLst/>
          </a:prstGeom>
          <a:solidFill>
            <a:srgbClr val="D6E6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29"/>
          <p:cNvSpPr txBox="1"/>
          <p:nvPr/>
        </p:nvSpPr>
        <p:spPr>
          <a:xfrm>
            <a:off x="5932275" y="3735698"/>
            <a:ext cx="1041000" cy="68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Wix Madefor Text"/>
                <a:ea typeface="Wix Madefor Text"/>
                <a:cs typeface="Wix Madefor Text"/>
                <a:sym typeface="Wix Madefor Text"/>
              </a:rPr>
              <a:t>Welcome</a:t>
            </a:r>
            <a:r>
              <a:rPr b="1" lang="en" sz="700">
                <a:latin typeface="Wix Madefor Text"/>
                <a:ea typeface="Wix Madefor Text"/>
                <a:cs typeface="Wix Madefor Text"/>
                <a:sym typeface="Wix Madefor Text"/>
              </a:rPr>
              <a:t>!</a:t>
            </a:r>
            <a:endParaRPr b="1" sz="700">
              <a:latin typeface="Wix Madefor Text"/>
              <a:ea typeface="Wix Madefor Text"/>
              <a:cs typeface="Wix Madefor Text"/>
              <a:sym typeface="Wix Madefor Text"/>
            </a:endParaRPr>
          </a:p>
          <a:p>
            <a:pPr indent="0" lvl="0" marL="0" rtl="0" algn="ctr">
              <a:spcBef>
                <a:spcPts val="0"/>
              </a:spcBef>
              <a:spcAft>
                <a:spcPts val="0"/>
              </a:spcAft>
              <a:buNone/>
            </a:pPr>
            <a:r>
              <a:t/>
            </a:r>
            <a:endParaRPr b="1" sz="200">
              <a:latin typeface="Wix Madefor Text"/>
              <a:ea typeface="Wix Madefor Text"/>
              <a:cs typeface="Wix Madefor Text"/>
              <a:sym typeface="Wix Madefor Text"/>
            </a:endParaRPr>
          </a:p>
          <a:p>
            <a:pPr indent="0" lvl="0" marL="0" rtl="0" algn="ctr">
              <a:spcBef>
                <a:spcPts val="0"/>
              </a:spcBef>
              <a:spcAft>
                <a:spcPts val="0"/>
              </a:spcAft>
              <a:buNone/>
            </a:pPr>
            <a:r>
              <a:rPr lang="en" sz="700">
                <a:latin typeface="Wix Madefor Text"/>
                <a:ea typeface="Wix Madefor Text"/>
                <a:cs typeface="Wix Madefor Text"/>
                <a:sym typeface="Wix Madefor Text"/>
              </a:rPr>
              <a:t>Here’s what you can do on my site.</a:t>
            </a:r>
            <a:endParaRPr sz="700">
              <a:latin typeface="Wix Madefor Text"/>
              <a:ea typeface="Wix Madefor Text"/>
              <a:cs typeface="Wix Madefor Text"/>
              <a:sym typeface="Wix Madefor Text"/>
            </a:endParaRPr>
          </a:p>
        </p:txBody>
      </p:sp>
      <p:sp>
        <p:nvSpPr>
          <p:cNvPr id="168" name="Google Shape;168;p29"/>
          <p:cNvSpPr txBox="1"/>
          <p:nvPr/>
        </p:nvSpPr>
        <p:spPr>
          <a:xfrm>
            <a:off x="7188584" y="32630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169" name="Google Shape;169;p29"/>
          <p:cNvSpPr txBox="1"/>
          <p:nvPr/>
        </p:nvSpPr>
        <p:spPr>
          <a:xfrm>
            <a:off x="4971384" y="326306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sp>
        <p:nvSpPr>
          <p:cNvPr id="170" name="Google Shape;170;p29"/>
          <p:cNvSpPr/>
          <p:nvPr/>
        </p:nvSpPr>
        <p:spPr>
          <a:xfrm>
            <a:off x="6315700" y="4256184"/>
            <a:ext cx="268326" cy="112266"/>
          </a:xfrm>
          <a:prstGeom prst="flowChartTerminator">
            <a:avLst/>
          </a:prstGeom>
          <a:solidFill>
            <a:srgbClr val="1F77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171" name="Google Shape;171;p29"/>
          <p:cNvSpPr txBox="1"/>
          <p:nvPr/>
        </p:nvSpPr>
        <p:spPr>
          <a:xfrm>
            <a:off x="4971375" y="493950"/>
            <a:ext cx="12132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Option A… </a:t>
            </a:r>
            <a:endParaRPr/>
          </a:p>
        </p:txBody>
      </p:sp>
      <p:sp>
        <p:nvSpPr>
          <p:cNvPr id="172" name="Google Shape;172;p29"/>
          <p:cNvSpPr txBox="1"/>
          <p:nvPr/>
        </p:nvSpPr>
        <p:spPr>
          <a:xfrm>
            <a:off x="4975500" y="2777475"/>
            <a:ext cx="15498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a:t>
            </a:r>
            <a:r>
              <a:rPr lang="en"/>
              <a:t>r Option B...</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6" name="Shape 176"/>
        <p:cNvGrpSpPr/>
        <p:nvPr/>
      </p:nvGrpSpPr>
      <p:grpSpPr>
        <a:xfrm>
          <a:off x="0" y="0"/>
          <a:ext cx="0" cy="0"/>
          <a:chOff x="0" y="0"/>
          <a:chExt cx="0" cy="0"/>
        </a:xfrm>
      </p:grpSpPr>
      <p:sp>
        <p:nvSpPr>
          <p:cNvPr id="177" name="Google Shape;177;p30"/>
          <p:cNvSpPr txBox="1"/>
          <p:nvPr/>
        </p:nvSpPr>
        <p:spPr>
          <a:xfrm>
            <a:off x="841850" y="1041925"/>
            <a:ext cx="5658900" cy="73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Playtesting</a:t>
            </a:r>
            <a:endParaRPr sz="3200"/>
          </a:p>
        </p:txBody>
      </p:sp>
      <p:sp>
        <p:nvSpPr>
          <p:cNvPr id="178" name="Google Shape;178;p30"/>
          <p:cNvSpPr txBox="1"/>
          <p:nvPr/>
        </p:nvSpPr>
        <p:spPr>
          <a:xfrm>
            <a:off x="841850" y="1965275"/>
            <a:ext cx="3372900" cy="1494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Gather a group of people to use your website together, observe the choices they make, and ask them about their experiences.</a:t>
            </a:r>
            <a:endParaRPr>
              <a:latin typeface="Wix Madefor Text"/>
              <a:ea typeface="Wix Madefor Text"/>
              <a:cs typeface="Wix Madefor Text"/>
              <a:sym typeface="Wix Madefor Text"/>
            </a:endParaRPr>
          </a:p>
        </p:txBody>
      </p:sp>
      <p:pic>
        <p:nvPicPr>
          <p:cNvPr id="179" name="Google Shape;179;p30" title="Screenshot 2025-06-27 at 10.16.41 AM.png"/>
          <p:cNvPicPr preferRelativeResize="0"/>
          <p:nvPr/>
        </p:nvPicPr>
        <p:blipFill>
          <a:blip r:embed="rId3">
            <a:alphaModFix/>
          </a:blip>
          <a:stretch>
            <a:fillRect/>
          </a:stretch>
        </p:blipFill>
        <p:spPr>
          <a:xfrm>
            <a:off x="4726975" y="1243350"/>
            <a:ext cx="2973725" cy="2363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3" name="Shape 183"/>
        <p:cNvGrpSpPr/>
        <p:nvPr/>
      </p:nvGrpSpPr>
      <p:grpSpPr>
        <a:xfrm>
          <a:off x="0" y="0"/>
          <a:ext cx="0" cy="0"/>
          <a:chOff x="0" y="0"/>
          <a:chExt cx="0" cy="0"/>
        </a:xfrm>
      </p:grpSpPr>
      <p:sp>
        <p:nvSpPr>
          <p:cNvPr id="184" name="Google Shape;184;p31"/>
          <p:cNvSpPr txBox="1"/>
          <p:nvPr/>
        </p:nvSpPr>
        <p:spPr>
          <a:xfrm>
            <a:off x="841850" y="1041925"/>
            <a:ext cx="5658900" cy="73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Interviews</a:t>
            </a:r>
            <a:endParaRPr sz="3200"/>
          </a:p>
        </p:txBody>
      </p:sp>
      <p:sp>
        <p:nvSpPr>
          <p:cNvPr id="185" name="Google Shape;185;p31"/>
          <p:cNvSpPr txBox="1"/>
          <p:nvPr/>
        </p:nvSpPr>
        <p:spPr>
          <a:xfrm>
            <a:off x="841850" y="1965275"/>
            <a:ext cx="3893400" cy="2147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Spend time deeply getting to know a few site visitors by asking them questions about themselves, their behaviors, their lives, and their actions. This kind of interview can happen before you build a site (to inform what you build) or after a test (to learn more about their experience).</a:t>
            </a:r>
            <a:endParaRPr>
              <a:latin typeface="Wix Madefor Text"/>
              <a:ea typeface="Wix Madefor Text"/>
              <a:cs typeface="Wix Madefor Text"/>
              <a:sym typeface="Wix Madefor Text"/>
            </a:endParaRPr>
          </a:p>
        </p:txBody>
      </p:sp>
      <p:pic>
        <p:nvPicPr>
          <p:cNvPr id="186" name="Google Shape;186;p31" title="Screenshot 2025-06-27 at 10.14.21 AM.png"/>
          <p:cNvPicPr preferRelativeResize="0"/>
          <p:nvPr/>
        </p:nvPicPr>
        <p:blipFill>
          <a:blip r:embed="rId3">
            <a:alphaModFix/>
          </a:blip>
          <a:stretch>
            <a:fillRect/>
          </a:stretch>
        </p:blipFill>
        <p:spPr>
          <a:xfrm>
            <a:off x="4908950" y="2043850"/>
            <a:ext cx="2772400" cy="19916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90" name="Shape 190"/>
        <p:cNvGrpSpPr/>
        <p:nvPr/>
      </p:nvGrpSpPr>
      <p:grpSpPr>
        <a:xfrm>
          <a:off x="0" y="0"/>
          <a:ext cx="0" cy="0"/>
          <a:chOff x="0" y="0"/>
          <a:chExt cx="0" cy="0"/>
        </a:xfrm>
      </p:grpSpPr>
      <p:sp>
        <p:nvSpPr>
          <p:cNvPr id="191" name="Google Shape;191;p32"/>
          <p:cNvSpPr txBox="1"/>
          <p:nvPr/>
        </p:nvSpPr>
        <p:spPr>
          <a:xfrm>
            <a:off x="673575" y="1490100"/>
            <a:ext cx="7388700" cy="21633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5600">
                <a:solidFill>
                  <a:srgbClr val="FFFFFF"/>
                </a:solidFill>
                <a:latin typeface="Wix Madefor Text"/>
                <a:ea typeface="Wix Madefor Text"/>
                <a:cs typeface="Wix Madefor Text"/>
                <a:sym typeface="Wix Madefor Text"/>
              </a:rPr>
              <a:t>What does iterating look like?</a:t>
            </a:r>
            <a:endParaRPr sz="5600">
              <a:solidFill>
                <a:srgbClr val="FFFF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5" name="Shape 195"/>
        <p:cNvGrpSpPr/>
        <p:nvPr/>
      </p:nvGrpSpPr>
      <p:grpSpPr>
        <a:xfrm>
          <a:off x="0" y="0"/>
          <a:ext cx="0" cy="0"/>
          <a:chOff x="0" y="0"/>
          <a:chExt cx="0" cy="0"/>
        </a:xfrm>
      </p:grpSpPr>
      <p:pic>
        <p:nvPicPr>
          <p:cNvPr id="196" name="Google Shape;196;p33"/>
          <p:cNvPicPr preferRelativeResize="0"/>
          <p:nvPr/>
        </p:nvPicPr>
        <p:blipFill rotWithShape="1">
          <a:blip r:embed="rId3">
            <a:alphaModFix/>
          </a:blip>
          <a:srcRect b="1117" l="0" r="47962" t="0"/>
          <a:stretch/>
        </p:blipFill>
        <p:spPr>
          <a:xfrm>
            <a:off x="4453075" y="1336300"/>
            <a:ext cx="3716674" cy="2147400"/>
          </a:xfrm>
          <a:prstGeom prst="rect">
            <a:avLst/>
          </a:prstGeom>
          <a:noFill/>
          <a:ln>
            <a:noFill/>
          </a:ln>
          <a:effectLst>
            <a:outerShdw blurRad="142875" rotWithShape="0" algn="bl" dir="6960000" dist="76200">
              <a:srgbClr val="666666">
                <a:alpha val="19000"/>
              </a:srgbClr>
            </a:outerShdw>
          </a:effectLst>
        </p:spPr>
      </p:pic>
      <p:sp>
        <p:nvSpPr>
          <p:cNvPr id="197" name="Google Shape;197;p33"/>
          <p:cNvSpPr txBox="1"/>
          <p:nvPr/>
        </p:nvSpPr>
        <p:spPr>
          <a:xfrm>
            <a:off x="841850" y="1041925"/>
            <a:ext cx="5658900" cy="73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Iterating</a:t>
            </a:r>
            <a:endParaRPr sz="3200"/>
          </a:p>
        </p:txBody>
      </p:sp>
      <p:sp>
        <p:nvSpPr>
          <p:cNvPr id="198" name="Google Shape;198;p33"/>
          <p:cNvSpPr txBox="1"/>
          <p:nvPr/>
        </p:nvSpPr>
        <p:spPr>
          <a:xfrm>
            <a:off x="841850" y="1965275"/>
            <a:ext cx="3116400" cy="2147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What happens after you test? You iterate! </a:t>
            </a:r>
            <a:r>
              <a:rPr b="1" lang="en">
                <a:latin typeface="Wix Madefor Text"/>
                <a:ea typeface="Wix Madefor Text"/>
                <a:cs typeface="Wix Madefor Text"/>
                <a:sym typeface="Wix Madefor Text"/>
              </a:rPr>
              <a:t>Iterate</a:t>
            </a:r>
            <a:r>
              <a:rPr lang="en">
                <a:latin typeface="Wix Madefor Text"/>
                <a:ea typeface="Wix Madefor Text"/>
                <a:cs typeface="Wix Madefor Text"/>
                <a:sym typeface="Wix Madefor Text"/>
              </a:rPr>
              <a:t> means to do or change something repeatedly, which means we’re always changing what our website looks like based on feedback. Each iteration is a chance to make our website better and better.</a:t>
            </a:r>
            <a:endParaRPr>
              <a:latin typeface="Wix Madefor Text"/>
              <a:ea typeface="Wix Madefor Text"/>
              <a:cs typeface="Wix Madefor Text"/>
              <a:sym typeface="Wix Madefor Text"/>
            </a:endParaRPr>
          </a:p>
        </p:txBody>
      </p:sp>
      <p:pic>
        <p:nvPicPr>
          <p:cNvPr id="199" name="Google Shape;199;p33"/>
          <p:cNvPicPr preferRelativeResize="0"/>
          <p:nvPr/>
        </p:nvPicPr>
        <p:blipFill>
          <a:blip r:embed="rId4">
            <a:alphaModFix/>
          </a:blip>
          <a:stretch>
            <a:fillRect/>
          </a:stretch>
        </p:blipFill>
        <p:spPr>
          <a:xfrm>
            <a:off x="4453075" y="1423177"/>
            <a:ext cx="3716673" cy="206052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03" name="Shape 203"/>
        <p:cNvGrpSpPr/>
        <p:nvPr/>
      </p:nvGrpSpPr>
      <p:grpSpPr>
        <a:xfrm>
          <a:off x="0" y="0"/>
          <a:ext cx="0" cy="0"/>
          <a:chOff x="0" y="0"/>
          <a:chExt cx="0" cy="0"/>
        </a:xfrm>
      </p:grpSpPr>
      <p:sp>
        <p:nvSpPr>
          <p:cNvPr id="204" name="Google Shape;204;p34"/>
          <p:cNvSpPr txBox="1"/>
          <p:nvPr>
            <p:ph type="title"/>
          </p:nvPr>
        </p:nvSpPr>
        <p:spPr>
          <a:xfrm>
            <a:off x="677100" y="0"/>
            <a:ext cx="36399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Test</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How will you make your websites intuitive?</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8" name="Shape 208"/>
        <p:cNvGrpSpPr/>
        <p:nvPr/>
      </p:nvGrpSpPr>
      <p:grpSpPr>
        <a:xfrm>
          <a:off x="0" y="0"/>
          <a:ext cx="0" cy="0"/>
          <a:chOff x="0" y="0"/>
          <a:chExt cx="0" cy="0"/>
        </a:xfrm>
      </p:grpSpPr>
      <p:sp>
        <p:nvSpPr>
          <p:cNvPr id="209" name="Google Shape;209;p35"/>
          <p:cNvSpPr txBox="1"/>
          <p:nvPr/>
        </p:nvSpPr>
        <p:spPr>
          <a:xfrm>
            <a:off x="543150" y="238250"/>
            <a:ext cx="56310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Testing steps:</a:t>
            </a:r>
            <a:endParaRPr sz="3200"/>
          </a:p>
        </p:txBody>
      </p:sp>
      <p:sp>
        <p:nvSpPr>
          <p:cNvPr id="210" name="Google Shape;210;p35"/>
          <p:cNvSpPr txBox="1"/>
          <p:nvPr/>
        </p:nvSpPr>
        <p:spPr>
          <a:xfrm>
            <a:off x="543150" y="1075075"/>
            <a:ext cx="7539600" cy="39042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AutoNum type="arabicPeriod"/>
            </a:pPr>
            <a:r>
              <a:rPr lang="en">
                <a:latin typeface="Wix Madefor Text"/>
                <a:ea typeface="Wix Madefor Text"/>
                <a:cs typeface="Wix Madefor Text"/>
                <a:sym typeface="Wix Madefor Text"/>
              </a:rPr>
              <a:t>Presenting students will introduce their site, and hand it over to the critiquing student to explore.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AutoNum type="arabicPeriod"/>
            </a:pPr>
            <a:r>
              <a:rPr lang="en">
                <a:latin typeface="Wix Madefor Text"/>
                <a:ea typeface="Wix Madefor Text"/>
                <a:cs typeface="Wix Madefor Text"/>
                <a:sym typeface="Wix Madefor Text"/>
              </a:rPr>
              <a:t>The critiquing student will provide feedback on the site. They can pause to ask questions or provide feedback as they go.</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AutoNum type="arabicPeriod"/>
            </a:pPr>
            <a:r>
              <a:rPr lang="en">
                <a:latin typeface="Wix Madefor Text"/>
                <a:ea typeface="Wix Madefor Text"/>
                <a:cs typeface="Wix Madefor Text"/>
                <a:sym typeface="Wix Madefor Text"/>
              </a:rPr>
              <a:t>The presenting student will then conduct a short interview with the critiquing student with these questions:</a:t>
            </a:r>
            <a:endParaRPr>
              <a:latin typeface="Wix Madefor Text"/>
              <a:ea typeface="Wix Madefor Text"/>
              <a:cs typeface="Wix Madefor Text"/>
              <a:sym typeface="Wix Madefor Text"/>
            </a:endParaRPr>
          </a:p>
          <a:p>
            <a:pPr indent="-317500" lvl="0" marL="9144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were your overall impressions of the site?</a:t>
            </a:r>
            <a:endParaRPr>
              <a:latin typeface="Wix Madefor Text"/>
              <a:ea typeface="Wix Madefor Text"/>
              <a:cs typeface="Wix Madefor Text"/>
              <a:sym typeface="Wix Madefor Text"/>
            </a:endParaRPr>
          </a:p>
          <a:p>
            <a:pPr indent="-317500" lvl="0" marL="9144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Did you find navigating the site easy or difficult? Why?</a:t>
            </a:r>
            <a:endParaRPr>
              <a:latin typeface="Wix Madefor Text"/>
              <a:ea typeface="Wix Madefor Text"/>
              <a:cs typeface="Wix Madefor Text"/>
              <a:sym typeface="Wix Madefor Text"/>
            </a:endParaRPr>
          </a:p>
          <a:p>
            <a:pPr indent="-317500" lvl="0" marL="9144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What did you like most about the website?</a:t>
            </a:r>
            <a:endParaRPr>
              <a:latin typeface="Wix Madefor Text"/>
              <a:ea typeface="Wix Madefor Text"/>
              <a:cs typeface="Wix Madefor Text"/>
              <a:sym typeface="Wix Madefor Text"/>
            </a:endParaRPr>
          </a:p>
          <a:p>
            <a:pPr indent="-317500" lvl="0" marL="9144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What would you add or change about this website?</a:t>
            </a:r>
            <a:endParaRPr>
              <a:latin typeface="Wix Madefor Text"/>
              <a:ea typeface="Wix Madefor Text"/>
              <a:cs typeface="Wix Madefor Text"/>
              <a:sym typeface="Wix Madefor Text"/>
            </a:endParaRPr>
          </a:p>
          <a:p>
            <a:pPr indent="-317500" lvl="0" marL="9144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How would you describe your emotions as you moved through the website?</a:t>
            </a:r>
            <a:endParaRPr>
              <a:latin typeface="Wix Madefor Text"/>
              <a:ea typeface="Wix Madefor Text"/>
              <a:cs typeface="Wix Madefor Text"/>
              <a:sym typeface="Wix Madefor Text"/>
            </a:endParaRPr>
          </a:p>
          <a:p>
            <a:pPr indent="-317500" lvl="0" marL="9144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What else can improve this website?</a:t>
            </a:r>
            <a:endParaRPr>
              <a:latin typeface="Wix Madefor Text"/>
              <a:ea typeface="Wix Madefor Text"/>
              <a:cs typeface="Wix Madefor Text"/>
              <a:sym typeface="Wix Madefor Tex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0" name="Shape 80"/>
        <p:cNvGrpSpPr/>
        <p:nvPr/>
      </p:nvGrpSpPr>
      <p:grpSpPr>
        <a:xfrm>
          <a:off x="0" y="0"/>
          <a:ext cx="0" cy="0"/>
          <a:chOff x="0" y="0"/>
          <a:chExt cx="0" cy="0"/>
        </a:xfrm>
      </p:grpSpPr>
      <p:sp>
        <p:nvSpPr>
          <p:cNvPr id="81" name="Google Shape;81;p18"/>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solidFill>
                <a:srgbClr val="32B777"/>
              </a:solidFill>
              <a:latin typeface="Wix Madefor Text"/>
              <a:ea typeface="Wix Madefor Text"/>
              <a:cs typeface="Wix Madefor Text"/>
              <a:sym typeface="Wix Madefor Text"/>
            </a:endParaRPr>
          </a:p>
        </p:txBody>
      </p:sp>
      <p:sp>
        <p:nvSpPr>
          <p:cNvPr id="82" name="Google Shape;82;p18"/>
          <p:cNvSpPr txBox="1"/>
          <p:nvPr/>
        </p:nvSpPr>
        <p:spPr>
          <a:xfrm>
            <a:off x="673650" y="1505875"/>
            <a:ext cx="54486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Why is testing and iterating an important part of the creation process, especially when we are creating for others?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Testing and iterating should happen throughout your creation process (and not wait until the end).</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There are many different ways to test creations, which can be used in different circumstances.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32B777"/>
              </a:buClr>
              <a:buSzPts val="1400"/>
              <a:buFont typeface="Wix Madefor Text"/>
              <a:buChar char="●"/>
            </a:pPr>
            <a:r>
              <a:rPr lang="en">
                <a:latin typeface="Wix Madefor Text"/>
                <a:ea typeface="Wix Madefor Text"/>
                <a:cs typeface="Wix Madefor Text"/>
                <a:sym typeface="Wix Madefor Text"/>
              </a:rPr>
              <a:t>Little changes can make a big difference!</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14" name="Shape 214"/>
        <p:cNvGrpSpPr/>
        <p:nvPr/>
      </p:nvGrpSpPr>
      <p:grpSpPr>
        <a:xfrm>
          <a:off x="0" y="0"/>
          <a:ext cx="0" cy="0"/>
          <a:chOff x="0" y="0"/>
          <a:chExt cx="0" cy="0"/>
        </a:xfrm>
      </p:grpSpPr>
      <p:sp>
        <p:nvSpPr>
          <p:cNvPr id="215" name="Google Shape;215;p36"/>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Share &amp; Reflect</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What UX conventions will you use in your site?</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9" name="Shape 219"/>
        <p:cNvGrpSpPr/>
        <p:nvPr/>
      </p:nvGrpSpPr>
      <p:grpSpPr>
        <a:xfrm>
          <a:off x="0" y="0"/>
          <a:ext cx="0" cy="0"/>
          <a:chOff x="0" y="0"/>
          <a:chExt cx="0" cy="0"/>
        </a:xfrm>
      </p:grpSpPr>
      <p:sp>
        <p:nvSpPr>
          <p:cNvPr id="220" name="Google Shape;220;p37"/>
          <p:cNvSpPr txBox="1"/>
          <p:nvPr/>
        </p:nvSpPr>
        <p:spPr>
          <a:xfrm>
            <a:off x="841850" y="1041925"/>
            <a:ext cx="5658900" cy="73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Red, Yellow, Green</a:t>
            </a:r>
            <a:endParaRPr sz="3200"/>
          </a:p>
        </p:txBody>
      </p:sp>
      <p:sp>
        <p:nvSpPr>
          <p:cNvPr id="221" name="Google Shape;221;p37"/>
          <p:cNvSpPr txBox="1"/>
          <p:nvPr/>
        </p:nvSpPr>
        <p:spPr>
          <a:xfrm>
            <a:off x="841850" y="1965275"/>
            <a:ext cx="5505900" cy="21474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Use your Design Journals to make a plan for what’s next using the Red, Yellow, Green protocol:</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solidFill>
                  <a:srgbClr val="32B777"/>
                </a:solidFill>
                <a:latin typeface="Wix Madefor Text"/>
                <a:ea typeface="Wix Madefor Text"/>
                <a:cs typeface="Wix Madefor Text"/>
                <a:sym typeface="Wix Madefor Text"/>
              </a:rPr>
              <a:t>Green</a:t>
            </a:r>
            <a:r>
              <a:rPr lang="en">
                <a:latin typeface="Wix Madefor Text"/>
                <a:ea typeface="Wix Madefor Text"/>
                <a:cs typeface="Wix Madefor Text"/>
                <a:sym typeface="Wix Madefor Text"/>
              </a:rPr>
              <a:t>: What did my tester like best about my website? What’s working?</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solidFill>
                  <a:srgbClr val="CC0000"/>
                </a:solidFill>
                <a:latin typeface="Wix Madefor Text"/>
                <a:ea typeface="Wix Madefor Text"/>
                <a:cs typeface="Wix Madefor Text"/>
                <a:sym typeface="Wix Madefor Text"/>
              </a:rPr>
              <a:t>Red</a:t>
            </a:r>
            <a:r>
              <a:rPr lang="en">
                <a:latin typeface="Wix Madefor Text"/>
                <a:ea typeface="Wix Madefor Text"/>
                <a:cs typeface="Wix Madefor Text"/>
                <a:sym typeface="Wix Madefor Text"/>
              </a:rPr>
              <a:t>: What are things I need to change?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b="1" lang="en">
                <a:solidFill>
                  <a:srgbClr val="F1C232"/>
                </a:solidFill>
                <a:latin typeface="Wix Madefor Text"/>
                <a:ea typeface="Wix Madefor Text"/>
                <a:cs typeface="Wix Madefor Text"/>
                <a:sym typeface="Wix Madefor Text"/>
              </a:rPr>
              <a:t>Yellow</a:t>
            </a:r>
            <a:r>
              <a:rPr lang="en">
                <a:latin typeface="Wix Madefor Text"/>
                <a:ea typeface="Wix Madefor Text"/>
                <a:cs typeface="Wix Madefor Text"/>
                <a:sym typeface="Wix Madefor Text"/>
              </a:rPr>
              <a:t>: What questions do I have, or things I’m stuck on?</a:t>
            </a:r>
            <a:endParaRPr>
              <a:latin typeface="Wix Madefor Text"/>
              <a:ea typeface="Wix Madefor Text"/>
              <a:cs typeface="Wix Madefor Text"/>
              <a:sym typeface="Wix Madefor Tex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25" name="Shape 225"/>
        <p:cNvGrpSpPr/>
        <p:nvPr/>
      </p:nvGrpSpPr>
      <p:grpSpPr>
        <a:xfrm>
          <a:off x="0" y="0"/>
          <a:ext cx="0" cy="0"/>
          <a:chOff x="0" y="0"/>
          <a:chExt cx="0" cy="0"/>
        </a:xfrm>
      </p:grpSpPr>
      <p:sp>
        <p:nvSpPr>
          <p:cNvPr id="226" name="Google Shape;226;p38"/>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500">
                <a:solidFill>
                  <a:srgbClr val="FFFFFF"/>
                </a:solidFill>
                <a:latin typeface="Wix Madefor Text"/>
                <a:ea typeface="Wix Madefor Text"/>
                <a:cs typeface="Wix Madefor Text"/>
                <a:sym typeface="Wix Madefor Text"/>
              </a:rPr>
              <a:t>The end!</a:t>
            </a:r>
            <a:endParaRPr b="1" sz="45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000">
                <a:solidFill>
                  <a:srgbClr val="FFFFFF"/>
                </a:solidFill>
                <a:latin typeface="Wix Madefor Text"/>
                <a:ea typeface="Wix Madefor Text"/>
                <a:cs typeface="Wix Madefor Text"/>
                <a:sym typeface="Wix Madefor Text"/>
              </a:rPr>
              <a:t>Any questions?</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9"/>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a:t>
            </a:r>
            <a:r>
              <a:rPr lang="en" sz="1050">
                <a:solidFill>
                  <a:srgbClr val="FFFFFF"/>
                </a:solidFill>
              </a:rPr>
              <a:t>Tomorrow</a:t>
            </a:r>
            <a:r>
              <a:rPr lang="en" sz="1050">
                <a:solidFill>
                  <a:srgbClr val="FFFFFF"/>
                </a:solidFill>
              </a:rPr>
              <a:t> platform. © 2025 Wix.com, Inc.</a:t>
            </a:r>
            <a:endParaRPr sz="105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6" name="Shape 86"/>
        <p:cNvGrpSpPr/>
        <p:nvPr/>
      </p:nvGrpSpPr>
      <p:grpSpPr>
        <a:xfrm>
          <a:off x="0" y="0"/>
          <a:ext cx="0" cy="0"/>
          <a:chOff x="0" y="0"/>
          <a:chExt cx="0" cy="0"/>
        </a:xfrm>
      </p:grpSpPr>
      <p:sp>
        <p:nvSpPr>
          <p:cNvPr id="87" name="Google Shape;87;p19"/>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88" name="Google Shape;88;p19"/>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learn about the rationale behind testing and iterating throughout the web creation process.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explore different testing techniques to test their designs with each other.</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2" name="Shape 92"/>
        <p:cNvGrpSpPr/>
        <p:nvPr/>
      </p:nvGrpSpPr>
      <p:grpSpPr>
        <a:xfrm>
          <a:off x="0" y="0"/>
          <a:ext cx="0" cy="0"/>
          <a:chOff x="0" y="0"/>
          <a:chExt cx="0" cy="0"/>
        </a:xfrm>
      </p:grpSpPr>
      <p:sp>
        <p:nvSpPr>
          <p:cNvPr id="93" name="Google Shape;93;p20"/>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4" name="Google Shape;94;p20"/>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(15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Test</a:t>
            </a:r>
            <a:r>
              <a:rPr lang="en" sz="1800">
                <a:latin typeface="Wix Madefor Text"/>
                <a:ea typeface="Wix Madefor Text"/>
                <a:cs typeface="Wix Madefor Text"/>
                <a:sym typeface="Wix Madefor Text"/>
              </a:rPr>
              <a:t> (25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98" name="Shape 98"/>
        <p:cNvGrpSpPr/>
        <p:nvPr/>
      </p:nvGrpSpPr>
      <p:grpSpPr>
        <a:xfrm>
          <a:off x="0" y="0"/>
          <a:ext cx="0" cy="0"/>
          <a:chOff x="0" y="0"/>
          <a:chExt cx="0" cy="0"/>
        </a:xfrm>
      </p:grpSpPr>
      <p:sp>
        <p:nvSpPr>
          <p:cNvPr id="99" name="Google Shape;99;p21"/>
          <p:cNvSpPr txBox="1"/>
          <p:nvPr>
            <p:ph type="title"/>
          </p:nvPr>
        </p:nvSpPr>
        <p:spPr>
          <a:xfrm>
            <a:off x="677100" y="0"/>
            <a:ext cx="4497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Explore</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What is testing &amp; iterating and why does it matter?</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3" name="Shape 103"/>
        <p:cNvGrpSpPr/>
        <p:nvPr/>
      </p:nvGrpSpPr>
      <p:grpSpPr>
        <a:xfrm>
          <a:off x="0" y="0"/>
          <a:ext cx="0" cy="0"/>
          <a:chOff x="0" y="0"/>
          <a:chExt cx="0" cy="0"/>
        </a:xfrm>
      </p:grpSpPr>
      <p:sp>
        <p:nvSpPr>
          <p:cNvPr id="104" name="Google Shape;104;p22"/>
          <p:cNvSpPr txBox="1"/>
          <p:nvPr>
            <p:ph type="title"/>
          </p:nvPr>
        </p:nvSpPr>
        <p:spPr>
          <a:xfrm>
            <a:off x="289748" y="146619"/>
            <a:ext cx="7435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rgbClr val="1F77FF"/>
                </a:solidFill>
                <a:latin typeface="Wix Madefor Text"/>
                <a:ea typeface="Wix Madefor Text"/>
                <a:cs typeface="Wix Madefor Text"/>
                <a:sym typeface="Wix Madefor Text"/>
              </a:rPr>
              <a:t>Where are we?</a:t>
            </a:r>
            <a:endParaRPr b="1" sz="3200">
              <a:solidFill>
                <a:srgbClr val="1F77FF"/>
              </a:solidFill>
              <a:latin typeface="Wix Madefor Text"/>
              <a:ea typeface="Wix Madefor Text"/>
              <a:cs typeface="Wix Madefor Text"/>
              <a:sym typeface="Wix Madefor Text"/>
            </a:endParaRPr>
          </a:p>
        </p:txBody>
      </p:sp>
      <p:sp>
        <p:nvSpPr>
          <p:cNvPr id="105" name="Google Shape;105;p22"/>
          <p:cNvSpPr/>
          <p:nvPr/>
        </p:nvSpPr>
        <p:spPr>
          <a:xfrm>
            <a:off x="226500"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Idea Framing</a:t>
            </a:r>
            <a:endParaRPr b="1" sz="1100">
              <a:latin typeface="Wix Madefor Text"/>
              <a:ea typeface="Wix Madefor Text"/>
              <a:cs typeface="Wix Madefor Text"/>
              <a:sym typeface="Wix Madefor Text"/>
            </a:endParaRPr>
          </a:p>
        </p:txBody>
      </p:sp>
      <p:sp>
        <p:nvSpPr>
          <p:cNvPr id="106" name="Google Shape;106;p22"/>
          <p:cNvSpPr/>
          <p:nvPr/>
        </p:nvSpPr>
        <p:spPr>
          <a:xfrm>
            <a:off x="1621603"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000">
                <a:latin typeface="Wix Madefor Text"/>
                <a:ea typeface="Wix Madefor Text"/>
                <a:cs typeface="Wix Madefor Text"/>
                <a:sym typeface="Wix Madefor Text"/>
              </a:rPr>
              <a:t>Research &amp; Discovery</a:t>
            </a:r>
            <a:endParaRPr b="1" sz="1000">
              <a:latin typeface="Wix Madefor Text"/>
              <a:ea typeface="Wix Madefor Text"/>
              <a:cs typeface="Wix Madefor Text"/>
              <a:sym typeface="Wix Madefor Text"/>
            </a:endParaRPr>
          </a:p>
        </p:txBody>
      </p:sp>
      <p:sp>
        <p:nvSpPr>
          <p:cNvPr id="107" name="Google Shape;107;p22"/>
          <p:cNvSpPr/>
          <p:nvPr/>
        </p:nvSpPr>
        <p:spPr>
          <a:xfrm>
            <a:off x="44118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Create</a:t>
            </a:r>
            <a:endParaRPr b="1" sz="1100">
              <a:latin typeface="Wix Madefor Text"/>
              <a:ea typeface="Wix Madefor Text"/>
              <a:cs typeface="Wix Madefor Text"/>
              <a:sym typeface="Wix Madefor Text"/>
            </a:endParaRPr>
          </a:p>
        </p:txBody>
      </p:sp>
      <p:sp>
        <p:nvSpPr>
          <p:cNvPr id="108" name="Google Shape;108;p22"/>
          <p:cNvSpPr/>
          <p:nvPr/>
        </p:nvSpPr>
        <p:spPr>
          <a:xfrm>
            <a:off x="5806910" y="1005793"/>
            <a:ext cx="1132800" cy="1132800"/>
          </a:xfrm>
          <a:prstGeom prst="ellipse">
            <a:avLst/>
          </a:prstGeom>
          <a:solidFill>
            <a:srgbClr val="D6E6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Iterate</a:t>
            </a:r>
            <a:endParaRPr b="1" sz="1100">
              <a:latin typeface="Wix Madefor Text"/>
              <a:ea typeface="Wix Madefor Text"/>
              <a:cs typeface="Wix Madefor Text"/>
              <a:sym typeface="Wix Madefor Text"/>
            </a:endParaRPr>
          </a:p>
        </p:txBody>
      </p:sp>
      <p:sp>
        <p:nvSpPr>
          <p:cNvPr id="109" name="Google Shape;109;p22"/>
          <p:cNvSpPr/>
          <p:nvPr/>
        </p:nvSpPr>
        <p:spPr>
          <a:xfrm>
            <a:off x="72020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Finalize</a:t>
            </a:r>
            <a:endParaRPr b="1" sz="1100">
              <a:latin typeface="Wix Madefor Text"/>
              <a:ea typeface="Wix Madefor Text"/>
              <a:cs typeface="Wix Madefor Text"/>
              <a:sym typeface="Wix Madefor Text"/>
            </a:endParaRPr>
          </a:p>
        </p:txBody>
      </p:sp>
      <p:sp>
        <p:nvSpPr>
          <p:cNvPr id="110" name="Google Shape;110;p22"/>
          <p:cNvSpPr txBox="1"/>
          <p:nvPr/>
        </p:nvSpPr>
        <p:spPr>
          <a:xfrm>
            <a:off x="226500" y="2298702"/>
            <a:ext cx="1186500" cy="2154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Identifying an idea or a need your website will address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Take time to understand your site visitors’ needs </a:t>
            </a:r>
            <a:endParaRPr sz="7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900">
              <a:solidFill>
                <a:srgbClr val="245BF6"/>
              </a:solidFill>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100">
              <a:solidFill>
                <a:srgbClr val="000000"/>
              </a:solidFill>
              <a:latin typeface="Wix Madefor Text"/>
              <a:ea typeface="Wix Madefor Text"/>
              <a:cs typeface="Wix Madefor Text"/>
              <a:sym typeface="Wix Madefor Text"/>
            </a:endParaRPr>
          </a:p>
        </p:txBody>
      </p:sp>
      <p:sp>
        <p:nvSpPr>
          <p:cNvPr id="111" name="Google Shape;111;p22"/>
          <p:cNvSpPr txBox="1"/>
          <p:nvPr/>
        </p:nvSpPr>
        <p:spPr>
          <a:xfrm>
            <a:off x="1621600" y="2298694"/>
            <a:ext cx="11328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1000"/>
              </a:spcAft>
              <a:buSzPts val="900"/>
              <a:buFont typeface="Poppins"/>
              <a:buChar char="●"/>
            </a:pPr>
            <a:r>
              <a:rPr lang="en" sz="900">
                <a:latin typeface="Wix Madefor Text"/>
                <a:ea typeface="Wix Madefor Text"/>
                <a:cs typeface="Wix Madefor Text"/>
                <a:sym typeface="Wix Madefor Text"/>
              </a:rPr>
              <a:t>Gather visual and functional inspiration: Look at other businesses and websites doing similar things</a:t>
            </a:r>
            <a:endParaRPr sz="900">
              <a:latin typeface="Wix Madefor Text"/>
              <a:ea typeface="Wix Madefor Text"/>
              <a:cs typeface="Wix Madefor Text"/>
              <a:sym typeface="Wix Madefor Text"/>
            </a:endParaRPr>
          </a:p>
        </p:txBody>
      </p:sp>
      <p:sp>
        <p:nvSpPr>
          <p:cNvPr id="112" name="Google Shape;112;p22"/>
          <p:cNvSpPr txBox="1"/>
          <p:nvPr/>
        </p:nvSpPr>
        <p:spPr>
          <a:xfrm>
            <a:off x="3016700" y="2298705"/>
            <a:ext cx="12426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Determine the content &amp; structure of your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paths site visitors will take on the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layout of each page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Sketch!</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13" name="Google Shape;113;p22"/>
          <p:cNvSpPr txBox="1"/>
          <p:nvPr/>
        </p:nvSpPr>
        <p:spPr>
          <a:xfrm>
            <a:off x="4335600" y="2298700"/>
            <a:ext cx="1318800" cy="19923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Map out your sketch onto a website.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Create or refine the content for the site, like text, images, and videos.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Use the content you created or gathered to create a website that’s delightful, easy, intuitive, and accessible to use.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14" name="Google Shape;114;p22"/>
          <p:cNvSpPr txBox="1"/>
          <p:nvPr/>
        </p:nvSpPr>
        <p:spPr>
          <a:xfrm>
            <a:off x="5806900" y="2298702"/>
            <a:ext cx="1242600" cy="2697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b="1" lang="en" sz="900">
                <a:latin typeface="Wix Madefor Text"/>
                <a:ea typeface="Wix Madefor Text"/>
                <a:cs typeface="Wix Madefor Text"/>
                <a:sym typeface="Wix Madefor Text"/>
              </a:rPr>
              <a:t>Experiment, share, get feedback, iterate, experiment, share, get feedback, iterate</a:t>
            </a:r>
            <a:endParaRPr b="1"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b="1" sz="1100">
              <a:latin typeface="Wix Madefor Text"/>
              <a:ea typeface="Wix Madefor Text"/>
              <a:cs typeface="Wix Madefor Text"/>
              <a:sym typeface="Wix Madefor Text"/>
            </a:endParaRPr>
          </a:p>
        </p:txBody>
      </p:sp>
      <p:sp>
        <p:nvSpPr>
          <p:cNvPr id="115" name="Google Shape;115;p22"/>
          <p:cNvSpPr txBox="1"/>
          <p:nvPr/>
        </p:nvSpPr>
        <p:spPr>
          <a:xfrm>
            <a:off x="7202000" y="2298704"/>
            <a:ext cx="1132800" cy="17355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Get final feedback</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Fix &amp; prepare your final project!</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1000"/>
              </a:spcAft>
              <a:buSzPts val="900"/>
              <a:buFont typeface="Wix Madefor Text"/>
              <a:buChar char="●"/>
            </a:pPr>
            <a:r>
              <a:rPr lang="en" sz="900">
                <a:latin typeface="Wix Madefor Text"/>
                <a:ea typeface="Wix Madefor Text"/>
                <a:cs typeface="Wix Madefor Text"/>
                <a:sym typeface="Wix Madefor Text"/>
              </a:rPr>
              <a:t>Share your creation with the world</a:t>
            </a:r>
            <a:endParaRPr sz="900">
              <a:latin typeface="Wix Madefor Text"/>
              <a:ea typeface="Wix Madefor Text"/>
              <a:cs typeface="Wix Madefor Text"/>
              <a:sym typeface="Wix Madefor Text"/>
            </a:endParaRPr>
          </a:p>
        </p:txBody>
      </p:sp>
      <p:sp>
        <p:nvSpPr>
          <p:cNvPr id="116" name="Google Shape;116;p22"/>
          <p:cNvSpPr/>
          <p:nvPr/>
        </p:nvSpPr>
        <p:spPr>
          <a:xfrm>
            <a:off x="3016707"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100">
                <a:latin typeface="Wix Madefor Text"/>
                <a:ea typeface="Wix Madefor Text"/>
                <a:cs typeface="Wix Madefor Text"/>
                <a:sym typeface="Wix Madefor Text"/>
              </a:rPr>
              <a:t>Plan</a:t>
            </a:r>
            <a:endParaRPr b="1" sz="1100">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0" name="Shape 120"/>
        <p:cNvGrpSpPr/>
        <p:nvPr/>
      </p:nvGrpSpPr>
      <p:grpSpPr>
        <a:xfrm>
          <a:off x="0" y="0"/>
          <a:ext cx="0" cy="0"/>
          <a:chOff x="0" y="0"/>
          <a:chExt cx="0" cy="0"/>
        </a:xfrm>
      </p:grpSpPr>
      <p:sp>
        <p:nvSpPr>
          <p:cNvPr id="121" name="Google Shape;121;p23"/>
          <p:cNvSpPr txBox="1"/>
          <p:nvPr/>
        </p:nvSpPr>
        <p:spPr>
          <a:xfrm>
            <a:off x="586725" y="563225"/>
            <a:ext cx="5923500" cy="848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What is testing &amp; iterating?</a:t>
            </a:r>
            <a:endParaRPr sz="3200"/>
          </a:p>
        </p:txBody>
      </p:sp>
      <p:sp>
        <p:nvSpPr>
          <p:cNvPr id="122" name="Google Shape;122;p23"/>
          <p:cNvSpPr txBox="1"/>
          <p:nvPr/>
        </p:nvSpPr>
        <p:spPr>
          <a:xfrm>
            <a:off x="586725" y="1629450"/>
            <a:ext cx="5281500" cy="24696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In web creation, it’s important that we are always testing our ideas with others, and iterating on those ideas — or constantly changing — our products or websites as we test.</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We should never assume that something that works for us works for everyone. In this way, we can create sites that work for more people but also contribute to a more inclusive world.</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In the world of website creation, this process is called </a:t>
            </a:r>
            <a:r>
              <a:rPr b="1" lang="en">
                <a:latin typeface="Wix Madefor Text"/>
                <a:ea typeface="Wix Madefor Text"/>
                <a:cs typeface="Wix Madefor Text"/>
                <a:sym typeface="Wix Madefor Text"/>
              </a:rPr>
              <a:t>usability testing.</a:t>
            </a:r>
            <a:endParaRPr b="1">
              <a:latin typeface="Wix Madefor Text"/>
              <a:ea typeface="Wix Madefor Text"/>
              <a:cs typeface="Wix Madefor Text"/>
              <a:sym typeface="Wix Madefor Tex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6" name="Shape 126"/>
        <p:cNvGrpSpPr/>
        <p:nvPr/>
      </p:nvGrpSpPr>
      <p:grpSpPr>
        <a:xfrm>
          <a:off x="0" y="0"/>
          <a:ext cx="0" cy="0"/>
          <a:chOff x="0" y="0"/>
          <a:chExt cx="0" cy="0"/>
        </a:xfrm>
      </p:grpSpPr>
      <p:sp>
        <p:nvSpPr>
          <p:cNvPr id="127" name="Google Shape;127;p24"/>
          <p:cNvSpPr txBox="1"/>
          <p:nvPr/>
        </p:nvSpPr>
        <p:spPr>
          <a:xfrm>
            <a:off x="463450" y="406350"/>
            <a:ext cx="5923500" cy="848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What is testing &amp; iterating?</a:t>
            </a:r>
            <a:endParaRPr sz="3200"/>
          </a:p>
        </p:txBody>
      </p:sp>
      <p:pic>
        <p:nvPicPr>
          <p:cNvPr descr="The burger emoji is sparking some controversy online." id="128" name="Google Shape;128;p24" title="Online Debate Over Cheese Placement On Cheeseburger Emoji">
            <a:hlinkClick r:id="rId3"/>
          </p:cNvPr>
          <p:cNvPicPr preferRelativeResize="0"/>
          <p:nvPr/>
        </p:nvPicPr>
        <p:blipFill>
          <a:blip r:embed="rId4">
            <a:alphaModFix/>
          </a:blip>
          <a:stretch>
            <a:fillRect/>
          </a:stretch>
        </p:blipFill>
        <p:spPr>
          <a:xfrm>
            <a:off x="3615025" y="1351100"/>
            <a:ext cx="4569433" cy="3427075"/>
          </a:xfrm>
          <a:prstGeom prst="rect">
            <a:avLst/>
          </a:prstGeom>
          <a:noFill/>
          <a:ln>
            <a:noFill/>
          </a:ln>
        </p:spPr>
      </p:pic>
      <p:sp>
        <p:nvSpPr>
          <p:cNvPr id="129" name="Google Shape;129;p24"/>
          <p:cNvSpPr txBox="1"/>
          <p:nvPr/>
        </p:nvSpPr>
        <p:spPr>
          <a:xfrm>
            <a:off x="563300" y="1799550"/>
            <a:ext cx="2675100" cy="1976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This video is a (funny) example of what happens when a design is published without getting tested. In fact, this became a whole internet controversy! </a:t>
            </a:r>
            <a:endParaRPr>
              <a:latin typeface="Wix Madefor Text"/>
              <a:ea typeface="Wix Madefor Text"/>
              <a:cs typeface="Wix Madefor Text"/>
              <a:sym typeface="Wix Madefor Tex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1000"/>
                                        <p:tgtEl>
                                          <p:spTgt spid="1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33" name="Shape 133"/>
        <p:cNvGrpSpPr/>
        <p:nvPr/>
      </p:nvGrpSpPr>
      <p:grpSpPr>
        <a:xfrm>
          <a:off x="0" y="0"/>
          <a:ext cx="0" cy="0"/>
          <a:chOff x="0" y="0"/>
          <a:chExt cx="0" cy="0"/>
        </a:xfrm>
      </p:grpSpPr>
      <p:sp>
        <p:nvSpPr>
          <p:cNvPr id="134" name="Google Shape;134;p25"/>
          <p:cNvSpPr txBox="1"/>
          <p:nvPr/>
        </p:nvSpPr>
        <p:spPr>
          <a:xfrm>
            <a:off x="1156100" y="2245500"/>
            <a:ext cx="6444000" cy="10305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5600">
                <a:solidFill>
                  <a:srgbClr val="FFFFFF"/>
                </a:solidFill>
                <a:latin typeface="Wix Madefor Text"/>
                <a:ea typeface="Wix Madefor Text"/>
                <a:cs typeface="Wix Madefor Text"/>
                <a:sym typeface="Wix Madefor Text"/>
              </a:rPr>
              <a:t>Why do we test?</a:t>
            </a:r>
            <a:endParaRPr sz="5600">
              <a:solidFill>
                <a:srgbClr val="FFFFF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