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5143500" cx="9144000"/>
  <p:notesSz cx="6858000" cy="9144000"/>
  <p:embeddedFontLst>
    <p:embeddedFont>
      <p:font typeface="Wix Madefor Tex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ixMadeforTex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WixMadeforText-regular.fntdata"/><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WixMadeforText-italic.fntdata"/><Relationship Id="rId16" Type="http://schemas.openxmlformats.org/officeDocument/2006/relationships/slide" Target="slides/slide10.xml"/><Relationship Id="rId38" Type="http://schemas.openxmlformats.org/officeDocument/2006/relationships/font" Target="fonts/WixMadeforText-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b2462af443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b2462af443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“In web creation, creators work to make websites accessible so that everyone can access content, including people who are living with disabilities. These might be visual, hearing, motor, or cognitive impairments.”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430ebb939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430ebb939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b2462af443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b2462af44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b29564af4f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b29564af4f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Wix Madefor Text"/>
                <a:ea typeface="Wix Madefor Text"/>
                <a:cs typeface="Wix Madefor Text"/>
                <a:sym typeface="Wix Madefor Text"/>
              </a:rPr>
              <a:t>Also, it’s the law!</a:t>
            </a:r>
            <a:endParaRPr sz="1000">
              <a:latin typeface="Wix Madefor Text"/>
              <a:ea typeface="Wix Madefor Text"/>
              <a:cs typeface="Wix Madefor Text"/>
              <a:sym typeface="Wix Madefor Tex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b2462af443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b2462af443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b982aa16e1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b982aa16e1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b29564af4f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b29564af4f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“Wix has many features that enable users to make their sites accessible to the highest standards. In fact, they have a whole team dedicated to accessibility! Here are a few things that you’ll need to keep in mind as you design an accessible website. In this activity, you’ll be exploring how to turn on Wix’s Accessibility features, create </a:t>
            </a:r>
            <a:r>
              <a:rPr b="1" lang="en" sz="1000">
                <a:solidFill>
                  <a:schemeClr val="dk1"/>
                </a:solidFill>
                <a:latin typeface="Wix Madefor Text"/>
                <a:ea typeface="Wix Madefor Text"/>
                <a:cs typeface="Wix Madefor Text"/>
                <a:sym typeface="Wix Madefor Text"/>
              </a:rPr>
              <a:t>alt text</a:t>
            </a:r>
            <a:r>
              <a:rPr lang="en" sz="1000">
                <a:solidFill>
                  <a:schemeClr val="dk1"/>
                </a:solidFill>
                <a:latin typeface="Wix Madefor Text"/>
                <a:ea typeface="Wix Madefor Text"/>
                <a:cs typeface="Wix Madefor Text"/>
                <a:sym typeface="Wix Madefor Text"/>
              </a:rPr>
              <a:t>, check in on your </a:t>
            </a:r>
            <a:r>
              <a:rPr b="1" lang="en" sz="1000">
                <a:solidFill>
                  <a:schemeClr val="dk1"/>
                </a:solidFill>
                <a:latin typeface="Wix Madefor Text"/>
                <a:ea typeface="Wix Madefor Text"/>
                <a:cs typeface="Wix Madefor Text"/>
                <a:sym typeface="Wix Madefor Text"/>
              </a:rPr>
              <a:t>heading structure</a:t>
            </a:r>
            <a:r>
              <a:rPr lang="en" sz="1000">
                <a:solidFill>
                  <a:schemeClr val="dk1"/>
                </a:solidFill>
                <a:latin typeface="Wix Madefor Text"/>
                <a:ea typeface="Wix Madefor Text"/>
                <a:cs typeface="Wix Madefor Text"/>
                <a:sym typeface="Wix Madefor Text"/>
              </a:rPr>
              <a:t>, and learn about </a:t>
            </a:r>
            <a:r>
              <a:rPr b="1" lang="en" sz="1000">
                <a:solidFill>
                  <a:schemeClr val="dk1"/>
                </a:solidFill>
                <a:latin typeface="Wix Madefor Text"/>
                <a:ea typeface="Wix Madefor Text"/>
                <a:cs typeface="Wix Madefor Text"/>
                <a:sym typeface="Wix Madefor Text"/>
              </a:rPr>
              <a:t>color contrast</a:t>
            </a:r>
            <a:r>
              <a:rPr lang="en" sz="1000">
                <a:solidFill>
                  <a:schemeClr val="dk1"/>
                </a:solidFill>
                <a:latin typeface="Wix Madefor Text"/>
                <a:ea typeface="Wix Madefor Text"/>
                <a:cs typeface="Wix Madefor Text"/>
                <a:sym typeface="Wix Madefor Text"/>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b29564af4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b29564af4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b2462af443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b2462af443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b2462af443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b2462af443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b29564af4f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b29564af4f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b2462af443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b2462af443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b2462af443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b2462af443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b2462af443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b2462af443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b982aa16e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b982aa16e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b29564af4f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b29564af4f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b29564af4f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b29564af4f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b29564af4f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b29564af4f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b29564af4f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b29564af4f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b29564af4f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b29564af4f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caa7310d3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caa7310d3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b31a2cad9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b31a2cad9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b29564af4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b29564af4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“This is a class about accessibility and inclusion. As creators of websites that lots of different kinds of people can access, it’s important that we’re creating for all people — not just people who look, think, act, or learn like us. When we create websites, we should strive to design for websites that are inclusive and accessible for everyone.”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b982aa16e1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b982aa16e1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b2462af443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b2462af443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11: Accessibility</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11: Accessibility</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11: Accessibility</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6" name="Google Shape;66;p17"/>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11: Accessibility</a:t>
            </a:r>
            <a:endParaRPr sz="900">
              <a:latin typeface="Wix Madefor Text"/>
              <a:ea typeface="Wix Madefor Text"/>
              <a:cs typeface="Wix Madefor Text"/>
              <a:sym typeface="Wix Madefor Text"/>
            </a:endParaRPr>
          </a:p>
        </p:txBody>
      </p:sp>
      <p:pic>
        <p:nvPicPr>
          <p:cNvPr id="67" name="Google Shape;67;p17"/>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8" name="Shape 68"/>
        <p:cNvGrpSpPr/>
        <p:nvPr/>
      </p:nvGrpSpPr>
      <p:grpSpPr>
        <a:xfrm>
          <a:off x="0" y="0"/>
          <a:ext cx="0" cy="0"/>
          <a:chOff x="0" y="0"/>
          <a:chExt cx="0" cy="0"/>
        </a:xfrm>
      </p:grpSpPr>
      <p:cxnSp>
        <p:nvCxnSpPr>
          <p:cNvPr id="69" name="Google Shape;69;p18"/>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70" name="Google Shape;70;p18"/>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11: Accessibility</a:t>
            </a:r>
            <a:endParaRPr sz="900">
              <a:solidFill>
                <a:srgbClr val="FFFFFF"/>
              </a:solidFill>
              <a:latin typeface="Wix Madefor Text"/>
              <a:ea typeface="Wix Madefor Text"/>
              <a:cs typeface="Wix Madefor Text"/>
              <a:sym typeface="Wix Madefor Text"/>
            </a:endParaRPr>
          </a:p>
        </p:txBody>
      </p:sp>
      <p:pic>
        <p:nvPicPr>
          <p:cNvPr id="71" name="Google Shape;71;p18"/>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hyperlink" Target="http://www.youtube.com/watch?v=gExZCcWFXGk" TargetMode="Externa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hyperlink" Target="http://www.youtube.com/watch?v=dEbl5jvLKGQ" TargetMode="External"/><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20.png"/><Relationship Id="rId5"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pic>
        <p:nvPicPr>
          <p:cNvPr id="76" name="Google Shape;76;p19"/>
          <p:cNvPicPr preferRelativeResize="0"/>
          <p:nvPr/>
        </p:nvPicPr>
        <p:blipFill>
          <a:blip r:embed="rId3">
            <a:alphaModFix/>
          </a:blip>
          <a:stretch>
            <a:fillRect/>
          </a:stretch>
        </p:blipFill>
        <p:spPr>
          <a:xfrm>
            <a:off x="5523112" y="100"/>
            <a:ext cx="3479426" cy="5143500"/>
          </a:xfrm>
          <a:prstGeom prst="rect">
            <a:avLst/>
          </a:prstGeom>
          <a:noFill/>
          <a:ln>
            <a:noFill/>
          </a:ln>
        </p:spPr>
      </p:pic>
      <p:pic>
        <p:nvPicPr>
          <p:cNvPr id="77" name="Google Shape;77;p19"/>
          <p:cNvPicPr preferRelativeResize="0"/>
          <p:nvPr/>
        </p:nvPicPr>
        <p:blipFill rotWithShape="1">
          <a:blip r:embed="rId4">
            <a:alphaModFix/>
          </a:blip>
          <a:srcRect b="0" l="0" r="0" t="0"/>
          <a:stretch/>
        </p:blipFill>
        <p:spPr>
          <a:xfrm>
            <a:off x="5664562" y="100"/>
            <a:ext cx="3479426" cy="5143500"/>
          </a:xfrm>
          <a:prstGeom prst="rect">
            <a:avLst/>
          </a:prstGeom>
          <a:noFill/>
          <a:ln>
            <a:noFill/>
          </a:ln>
        </p:spPr>
      </p:pic>
      <p:sp>
        <p:nvSpPr>
          <p:cNvPr id="78" name="Google Shape;78;p19"/>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11: Accessibility</a:t>
            </a:r>
            <a:endParaRPr sz="900">
              <a:latin typeface="Wix Madefor Text"/>
              <a:ea typeface="Wix Madefor Text"/>
              <a:cs typeface="Wix Madefor Text"/>
              <a:sym typeface="Wix Madefor Text"/>
            </a:endParaRPr>
          </a:p>
        </p:txBody>
      </p:sp>
      <p:sp>
        <p:nvSpPr>
          <p:cNvPr id="79" name="Google Shape;79;p19"/>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9"/>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11</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Accessibility</a:t>
            </a:r>
            <a:endParaRPr b="1" sz="4800">
              <a:solidFill>
                <a:srgbClr val="FFFFFF"/>
              </a:solidFill>
              <a:latin typeface="Wix Madefor Text"/>
              <a:ea typeface="Wix Madefor Text"/>
              <a:cs typeface="Wix Madefor Text"/>
              <a:sym typeface="Wix Madefor Text"/>
            </a:endParaRPr>
          </a:p>
        </p:txBody>
      </p:sp>
      <p:grpSp>
        <p:nvGrpSpPr>
          <p:cNvPr id="81" name="Google Shape;81;p19"/>
          <p:cNvGrpSpPr/>
          <p:nvPr/>
        </p:nvGrpSpPr>
        <p:grpSpPr>
          <a:xfrm>
            <a:off x="743450" y="4506575"/>
            <a:ext cx="3436500" cy="257550"/>
            <a:chOff x="743450" y="4506575"/>
            <a:chExt cx="3436500" cy="257550"/>
          </a:xfrm>
        </p:grpSpPr>
        <p:sp>
          <p:nvSpPr>
            <p:cNvPr id="82" name="Google Shape;82;p19"/>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83" name="Google Shape;83;p19"/>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84" name="Google Shape;84;p19"/>
          <p:cNvPicPr preferRelativeResize="0"/>
          <p:nvPr/>
        </p:nvPicPr>
        <p:blipFill>
          <a:blip r:embed="rId5">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8" name="Shape 158"/>
        <p:cNvGrpSpPr/>
        <p:nvPr/>
      </p:nvGrpSpPr>
      <p:grpSpPr>
        <a:xfrm>
          <a:off x="0" y="0"/>
          <a:ext cx="0" cy="0"/>
          <a:chOff x="0" y="0"/>
          <a:chExt cx="0" cy="0"/>
        </a:xfrm>
      </p:grpSpPr>
      <p:sp>
        <p:nvSpPr>
          <p:cNvPr id="159" name="Google Shape;159;p28"/>
          <p:cNvSpPr txBox="1"/>
          <p:nvPr/>
        </p:nvSpPr>
        <p:spPr>
          <a:xfrm>
            <a:off x="322050" y="775600"/>
            <a:ext cx="3857700" cy="35922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Accessibility</a:t>
            </a:r>
            <a:r>
              <a:rPr lang="en">
                <a:latin typeface="Wix Madefor Text"/>
                <a:ea typeface="Wix Madefor Text"/>
                <a:cs typeface="Wix Madefor Text"/>
                <a:sym typeface="Wix Madefor Text"/>
              </a:rPr>
              <a:t> is part of inclusion. In web creation, creators work to make websites accessible so that everyone can access content, including people who are living with disabilities. These might be visual, hearing, motor, or cognitive impairments.</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When we design for accessibility, we’re helping everyone have easier access. </a:t>
            </a:r>
            <a:endParaRPr>
              <a:latin typeface="Wix Madefor Text"/>
              <a:ea typeface="Wix Madefor Text"/>
              <a:cs typeface="Wix Madefor Text"/>
              <a:sym typeface="Wix Madefor Text"/>
            </a:endParaRPr>
          </a:p>
        </p:txBody>
      </p:sp>
      <p:pic>
        <p:nvPicPr>
          <p:cNvPr id="160" name="Google Shape;160;p28"/>
          <p:cNvPicPr preferRelativeResize="0"/>
          <p:nvPr/>
        </p:nvPicPr>
        <p:blipFill>
          <a:blip r:embed="rId3">
            <a:alphaModFix/>
          </a:blip>
          <a:stretch>
            <a:fillRect/>
          </a:stretch>
        </p:blipFill>
        <p:spPr>
          <a:xfrm>
            <a:off x="4623025" y="1075075"/>
            <a:ext cx="3492050" cy="2619025"/>
          </a:xfrm>
          <a:prstGeom prst="rect">
            <a:avLst/>
          </a:prstGeom>
          <a:noFill/>
          <a:ln cap="flat" cmpd="sng" w="9525">
            <a:solidFill>
              <a:srgbClr val="1F77FF"/>
            </a:solidFill>
            <a:prstDash val="solid"/>
            <a:round/>
            <a:headEnd len="sm" w="sm" type="none"/>
            <a:tailEnd len="sm" w="sm" type="none"/>
          </a:ln>
          <a:effectLst>
            <a:outerShdw blurRad="228600" rotWithShape="0" algn="bl" dir="5400000" dist="19050">
              <a:srgbClr val="000000">
                <a:alpha val="21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4" name="Shape 164"/>
        <p:cNvGrpSpPr/>
        <p:nvPr/>
      </p:nvGrpSpPr>
      <p:grpSpPr>
        <a:xfrm>
          <a:off x="0" y="0"/>
          <a:ext cx="0" cy="0"/>
          <a:chOff x="0" y="0"/>
          <a:chExt cx="0" cy="0"/>
        </a:xfrm>
      </p:grpSpPr>
      <p:pic>
        <p:nvPicPr>
          <p:cNvPr descr="98% of the world's top visited websites are not accessible to all.&#10;We're proud to partner with Wix user @allaccesslife who empowers people with disabilities.&#10;Let's make the web a place for everyone.&#10;&#10;Wix Accessibility Homepage&#10;https://www.Wix.com/accessibility  &#10;&#10;All Access Life Website&#10;https://www.Allaccesslife.org    &#10;&#10;All Access Life on Youtube&#10;https://www.youtube.com/allaccesslife&#10;&#10;All Access Life Blog Post&#10;https://www.allaccesslife.org/post/make-the-web-a-place-for-everyone&#10;&#10;Video transcript:&#10;&#10;Hi, my name is Bradley.&#10;And today I'm going to show you how I shop online.&#10;[Energetic percussions begin playing]&#10;Using my mind.&#10;Haha, got you.&#10;It’s an eye tracking device.&#10;First try&#10;Ok, I can scroll through the shirt options.&#10;But can't go to the next page because of this tiny navigation bar.&#10;Time to try another site.&#10;Next.&#10;Second try&#10;Website number two.&#10;Pop up. Close pop up.&#10;Pop up. Close pop up.&#10;Pop up.&#10;Close website.&#10;Third try&#10;Oh this is a nice shirt.&#10;I’m going to buy this one.&#10;Buy now.&#10;Uh oh, timed order form.&#10;[Clock begins ticking]&#10;I’m going to have to rush to fill this out in time. &#10;3… 2… 1&#10;Aw man, time’s up.&#10;This happens all the time.&#10;I’m not backing down.&#10;Last try&#10;This website looks clear.&#10;It’s also easy to navigate.&#10;This is a cool shirt. &#10;Ok, moment of truth.&#10;Buy now.&#10;This form looks good.&#10;Nice spacing, static labels.&#10;Place order.&#10;Mission accomplished.&#10;[Upbeat celebratory music]&#10;And it only took 4 sites. That's a new record.&#10;Make the web a place for everyone.&#10;Learn more at wix.com/accessibility&#10;To read more about my experiences with online accessibility,&#10;check out my blog post, linked in the comments, or at allacceslife.org" id="165" name="Google Shape;165;p29" title="Mission: Buying a T-Shirt Online with Bradley | Wix Accessibility">
            <a:hlinkClick r:id="rId3"/>
          </p:cNvPr>
          <p:cNvPicPr preferRelativeResize="0"/>
          <p:nvPr/>
        </p:nvPicPr>
        <p:blipFill>
          <a:blip r:embed="rId4">
            <a:alphaModFix/>
          </a:blip>
          <a:stretch>
            <a:fillRect/>
          </a:stretch>
        </p:blipFill>
        <p:spPr>
          <a:xfrm>
            <a:off x="152400" y="265588"/>
            <a:ext cx="8199700" cy="46123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69" name="Shape 169"/>
        <p:cNvGrpSpPr/>
        <p:nvPr/>
      </p:nvGrpSpPr>
      <p:grpSpPr>
        <a:xfrm>
          <a:off x="0" y="0"/>
          <a:ext cx="0" cy="0"/>
          <a:chOff x="0" y="0"/>
          <a:chExt cx="0" cy="0"/>
        </a:xfrm>
      </p:grpSpPr>
      <p:sp>
        <p:nvSpPr>
          <p:cNvPr id="170" name="Google Shape;170;p30"/>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About </a:t>
            </a:r>
            <a:r>
              <a:rPr b="1" lang="en" sz="5600" u="sng">
                <a:solidFill>
                  <a:srgbClr val="FFFFFF"/>
                </a:solidFill>
                <a:latin typeface="Wix Madefor Text"/>
                <a:ea typeface="Wix Madefor Text"/>
                <a:cs typeface="Wix Madefor Text"/>
                <a:sym typeface="Wix Madefor Text"/>
              </a:rPr>
              <a:t>16%</a:t>
            </a:r>
            <a:r>
              <a:rPr b="1" lang="en" sz="5600">
                <a:solidFill>
                  <a:srgbClr val="FFFFFF"/>
                </a:solidFill>
                <a:latin typeface="Wix Madefor Text"/>
                <a:ea typeface="Wix Madefor Text"/>
                <a:cs typeface="Wix Madefor Text"/>
                <a:sym typeface="Wix Madefor Text"/>
              </a:rPr>
              <a:t> of the world’s population has a disability.</a:t>
            </a:r>
            <a:endParaRPr sz="3200">
              <a:solidFill>
                <a:srgbClr val="FFFFFF"/>
              </a:solidFill>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74" name="Shape 174"/>
        <p:cNvGrpSpPr/>
        <p:nvPr/>
      </p:nvGrpSpPr>
      <p:grpSpPr>
        <a:xfrm>
          <a:off x="0" y="0"/>
          <a:ext cx="0" cy="0"/>
          <a:chOff x="0" y="0"/>
          <a:chExt cx="0" cy="0"/>
        </a:xfrm>
      </p:grpSpPr>
      <p:sp>
        <p:nvSpPr>
          <p:cNvPr id="175" name="Google Shape;175;p31"/>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Every site </a:t>
            </a:r>
            <a:endParaRPr b="1" sz="5600">
              <a:solidFill>
                <a:srgbClr val="FFFFFF"/>
              </a:solidFill>
              <a:latin typeface="Wix Madefor Text"/>
              <a:ea typeface="Wix Madefor Text"/>
              <a:cs typeface="Wix Madefor Text"/>
              <a:sym typeface="Wix Madefor Text"/>
            </a:endParaRPr>
          </a:p>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must be accessible </a:t>
            </a:r>
            <a:endParaRPr b="1" sz="5600">
              <a:solidFill>
                <a:srgbClr val="FFFFFF"/>
              </a:solidFill>
              <a:latin typeface="Wix Madefor Text"/>
              <a:ea typeface="Wix Madefor Text"/>
              <a:cs typeface="Wix Madefor Text"/>
              <a:sym typeface="Wix Madefor Text"/>
            </a:endParaRPr>
          </a:p>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to everyone.</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9" name="Shape 179"/>
        <p:cNvGrpSpPr/>
        <p:nvPr/>
      </p:nvGrpSpPr>
      <p:grpSpPr>
        <a:xfrm>
          <a:off x="0" y="0"/>
          <a:ext cx="0" cy="0"/>
          <a:chOff x="0" y="0"/>
          <a:chExt cx="0" cy="0"/>
        </a:xfrm>
      </p:grpSpPr>
      <p:sp>
        <p:nvSpPr>
          <p:cNvPr id="180" name="Google Shape;180;p32"/>
          <p:cNvSpPr txBox="1"/>
          <p:nvPr/>
        </p:nvSpPr>
        <p:spPr>
          <a:xfrm>
            <a:off x="489850" y="418400"/>
            <a:ext cx="6051900" cy="1469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b="1" lang="en" sz="3200">
                <a:latin typeface="Wix Madefor Text"/>
                <a:ea typeface="Wix Madefor Text"/>
                <a:cs typeface="Wix Madefor Text"/>
                <a:sym typeface="Wix Madefor Text"/>
              </a:rPr>
              <a:t>What are some assistive technologies that help with website accessibility?</a:t>
            </a:r>
            <a:endParaRPr>
              <a:latin typeface="Wix Madefor Text"/>
              <a:ea typeface="Wix Madefor Text"/>
              <a:cs typeface="Wix Madefor Text"/>
              <a:sym typeface="Wix Madefor Text"/>
            </a:endParaRPr>
          </a:p>
        </p:txBody>
      </p:sp>
      <p:sp>
        <p:nvSpPr>
          <p:cNvPr id="181" name="Google Shape;181;p32"/>
          <p:cNvSpPr txBox="1"/>
          <p:nvPr/>
        </p:nvSpPr>
        <p:spPr>
          <a:xfrm>
            <a:off x="489850" y="2337025"/>
            <a:ext cx="3501000" cy="158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Screen readers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Voice recognition programs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Screen enlargement applications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Closed captioning</a:t>
            </a:r>
            <a:endParaRPr/>
          </a:p>
        </p:txBody>
      </p:sp>
      <p:pic>
        <p:nvPicPr>
          <p:cNvPr id="182" name="Google Shape;182;p32" title="Screenshot 2025-06-26 at 2.49.11 PM.png"/>
          <p:cNvPicPr preferRelativeResize="0"/>
          <p:nvPr/>
        </p:nvPicPr>
        <p:blipFill>
          <a:blip r:embed="rId3">
            <a:alphaModFix/>
          </a:blip>
          <a:stretch>
            <a:fillRect/>
          </a:stretch>
        </p:blipFill>
        <p:spPr>
          <a:xfrm>
            <a:off x="4826603" y="2127275"/>
            <a:ext cx="3053449" cy="2200151"/>
          </a:xfrm>
          <a:prstGeom prst="rect">
            <a:avLst/>
          </a:prstGeom>
          <a:noFill/>
          <a:ln>
            <a:noFill/>
          </a:ln>
        </p:spPr>
      </p:pic>
      <p:sp>
        <p:nvSpPr>
          <p:cNvPr id="183" name="Google Shape;183;p32"/>
          <p:cNvSpPr txBox="1"/>
          <p:nvPr/>
        </p:nvSpPr>
        <p:spPr>
          <a:xfrm>
            <a:off x="4826600" y="4327425"/>
            <a:ext cx="30534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rgbClr val="D9D9D9"/>
                </a:solidFill>
                <a:latin typeface="Wix Madefor Text"/>
                <a:ea typeface="Wix Madefor Text"/>
                <a:cs typeface="Wix Madefor Text"/>
                <a:sym typeface="Wix Madefor Text"/>
              </a:rPr>
              <a:t>Image credit: Rain Rabbit</a:t>
            </a:r>
            <a:endParaRPr sz="700">
              <a:solidFill>
                <a:srgbClr val="D9D9D9"/>
              </a:solidFill>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7" name="Shape 187"/>
        <p:cNvGrpSpPr/>
        <p:nvPr/>
      </p:nvGrpSpPr>
      <p:grpSpPr>
        <a:xfrm>
          <a:off x="0" y="0"/>
          <a:ext cx="0" cy="0"/>
          <a:chOff x="0" y="0"/>
          <a:chExt cx="0" cy="0"/>
        </a:xfrm>
      </p:grpSpPr>
      <p:sp>
        <p:nvSpPr>
          <p:cNvPr id="188" name="Google Shape;188;p33"/>
          <p:cNvSpPr txBox="1"/>
          <p:nvPr/>
        </p:nvSpPr>
        <p:spPr>
          <a:xfrm>
            <a:off x="422600" y="407175"/>
            <a:ext cx="4082100" cy="1469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b="1" lang="en" sz="3200">
                <a:latin typeface="Wix Madefor Text"/>
                <a:ea typeface="Wix Madefor Text"/>
                <a:cs typeface="Wix Madefor Text"/>
                <a:sym typeface="Wix Madefor Text"/>
              </a:rPr>
              <a:t>Here’s how screen readers work:</a:t>
            </a:r>
            <a:endParaRPr>
              <a:latin typeface="Wix Madefor Text"/>
              <a:ea typeface="Wix Madefor Text"/>
              <a:cs typeface="Wix Madefor Text"/>
              <a:sym typeface="Wix Madefor Text"/>
            </a:endParaRPr>
          </a:p>
        </p:txBody>
      </p:sp>
      <p:pic>
        <p:nvPicPr>
          <p:cNvPr descr="Screen Reader Demo for Digital Accessibility." id="189" name="Google Shape;189;p33" title="Screen Reader Demo for Digital Accessibility">
            <a:hlinkClick r:id="rId3"/>
          </p:cNvPr>
          <p:cNvPicPr preferRelativeResize="0"/>
          <p:nvPr/>
        </p:nvPicPr>
        <p:blipFill>
          <a:blip r:embed="rId4">
            <a:alphaModFix/>
          </a:blip>
          <a:stretch>
            <a:fillRect/>
          </a:stretch>
        </p:blipFill>
        <p:spPr>
          <a:xfrm>
            <a:off x="3665949" y="1288675"/>
            <a:ext cx="4398650" cy="329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34"/>
          <p:cNvSpPr txBox="1"/>
          <p:nvPr>
            <p:ph type="title"/>
          </p:nvPr>
        </p:nvSpPr>
        <p:spPr>
          <a:xfrm>
            <a:off x="633752" y="81765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How do you make your site accessible?</a:t>
            </a:r>
            <a:endParaRPr b="1" sz="3200">
              <a:latin typeface="Wix Madefor Text"/>
              <a:ea typeface="Wix Madefor Text"/>
              <a:cs typeface="Wix Madefor Text"/>
              <a:sym typeface="Wix Madefor Text"/>
            </a:endParaRPr>
          </a:p>
        </p:txBody>
      </p:sp>
      <p:sp>
        <p:nvSpPr>
          <p:cNvPr id="195" name="Google Shape;195;p34"/>
          <p:cNvSpPr txBox="1"/>
          <p:nvPr/>
        </p:nvSpPr>
        <p:spPr>
          <a:xfrm>
            <a:off x="633750" y="2306575"/>
            <a:ext cx="5356800" cy="18357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b="1" lang="en">
                <a:latin typeface="Wix Madefor Text"/>
                <a:ea typeface="Wix Madefor Text"/>
                <a:cs typeface="Wix Madefor Text"/>
                <a:sym typeface="Wix Madefor Text"/>
              </a:rPr>
              <a:t>Alt text: </a:t>
            </a:r>
            <a:r>
              <a:rPr lang="en">
                <a:latin typeface="Wix Madefor Text"/>
                <a:ea typeface="Wix Madefor Text"/>
                <a:cs typeface="Wix Madefor Text"/>
                <a:sym typeface="Wix Madefor Text"/>
              </a:rPr>
              <a:t>Make sure all images have Alt text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Headings: </a:t>
            </a:r>
            <a:r>
              <a:rPr lang="en">
                <a:latin typeface="Wix Madefor Text"/>
                <a:ea typeface="Wix Madefor Text"/>
                <a:cs typeface="Wix Madefor Text"/>
                <a:sym typeface="Wix Madefor Text"/>
              </a:rPr>
              <a:t>Keep your heading tags (H1-H6) consistent with one H1 per page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b="1" lang="en">
                <a:latin typeface="Wix Madefor Text"/>
                <a:ea typeface="Wix Madefor Text"/>
                <a:cs typeface="Wix Madefor Text"/>
                <a:sym typeface="Wix Madefor Text"/>
              </a:rPr>
              <a:t>Color Contrast</a:t>
            </a:r>
            <a:r>
              <a:rPr lang="en">
                <a:latin typeface="Wix Madefor Text"/>
                <a:ea typeface="Wix Madefor Text"/>
                <a:cs typeface="Wix Madefor Text"/>
                <a:sym typeface="Wix Madefor Text"/>
              </a:rPr>
              <a:t>: Check your color contrast</a:t>
            </a:r>
            <a:endParaRPr>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9" name="Shape 199"/>
        <p:cNvGrpSpPr/>
        <p:nvPr/>
      </p:nvGrpSpPr>
      <p:grpSpPr>
        <a:xfrm>
          <a:off x="0" y="0"/>
          <a:ext cx="0" cy="0"/>
          <a:chOff x="0" y="0"/>
          <a:chExt cx="0" cy="0"/>
        </a:xfrm>
      </p:grpSpPr>
      <p:sp>
        <p:nvSpPr>
          <p:cNvPr id="200" name="Google Shape;200;p35"/>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Alt Text</a:t>
            </a:r>
            <a:endParaRPr b="1" sz="3200">
              <a:latin typeface="Wix Madefor Text"/>
              <a:ea typeface="Wix Madefor Text"/>
              <a:cs typeface="Wix Madefor Text"/>
              <a:sym typeface="Wix Madefor Text"/>
            </a:endParaRPr>
          </a:p>
        </p:txBody>
      </p:sp>
      <p:sp>
        <p:nvSpPr>
          <p:cNvPr id="201" name="Google Shape;201;p35"/>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Alt text is a behind-the-scenes description of a visual (like an image) inserted in the HTML of a website which are read aloud to people who use a screen reader to navigate websites.</a:t>
            </a:r>
            <a:endParaRPr>
              <a:latin typeface="Wix Madefor Text"/>
              <a:ea typeface="Wix Madefor Text"/>
              <a:cs typeface="Wix Madefor Text"/>
              <a:sym typeface="Wix Madefor Text"/>
            </a:endParaRPr>
          </a:p>
        </p:txBody>
      </p:sp>
      <p:pic>
        <p:nvPicPr>
          <p:cNvPr id="202" name="Google Shape;202;p35"/>
          <p:cNvPicPr preferRelativeResize="0"/>
          <p:nvPr/>
        </p:nvPicPr>
        <p:blipFill rotWithShape="1">
          <a:blip r:embed="rId3">
            <a:alphaModFix/>
          </a:blip>
          <a:srcRect b="4889" l="2167" r="2747" t="4554"/>
          <a:stretch/>
        </p:blipFill>
        <p:spPr>
          <a:xfrm>
            <a:off x="3818775" y="1478650"/>
            <a:ext cx="4360902" cy="21862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6" name="Shape 206"/>
        <p:cNvGrpSpPr/>
        <p:nvPr/>
      </p:nvGrpSpPr>
      <p:grpSpPr>
        <a:xfrm>
          <a:off x="0" y="0"/>
          <a:ext cx="0" cy="0"/>
          <a:chOff x="0" y="0"/>
          <a:chExt cx="0" cy="0"/>
        </a:xfrm>
      </p:grpSpPr>
      <p:pic>
        <p:nvPicPr>
          <p:cNvPr id="207" name="Google Shape;207;p36"/>
          <p:cNvPicPr preferRelativeResize="0"/>
          <p:nvPr/>
        </p:nvPicPr>
        <p:blipFill rotWithShape="1">
          <a:blip r:embed="rId3">
            <a:alphaModFix/>
          </a:blip>
          <a:srcRect b="1117" l="0" r="0" t="0"/>
          <a:stretch/>
        </p:blipFill>
        <p:spPr>
          <a:xfrm>
            <a:off x="3898450" y="980925"/>
            <a:ext cx="4393124" cy="2696125"/>
          </a:xfrm>
          <a:prstGeom prst="rect">
            <a:avLst/>
          </a:prstGeom>
          <a:noFill/>
          <a:ln>
            <a:noFill/>
          </a:ln>
          <a:effectLst>
            <a:outerShdw blurRad="142875" rotWithShape="0" algn="bl" dir="6960000" dist="76200">
              <a:srgbClr val="666666">
                <a:alpha val="19000"/>
              </a:srgbClr>
            </a:outerShdw>
          </a:effectLst>
        </p:spPr>
      </p:pic>
      <p:sp>
        <p:nvSpPr>
          <p:cNvPr id="208" name="Google Shape;208;p36"/>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Heading Tags</a:t>
            </a:r>
            <a:endParaRPr b="1" sz="3200">
              <a:latin typeface="Wix Madefor Text"/>
              <a:ea typeface="Wix Madefor Text"/>
              <a:cs typeface="Wix Madefor Text"/>
              <a:sym typeface="Wix Madefor Text"/>
            </a:endParaRPr>
          </a:p>
        </p:txBody>
      </p:sp>
      <p:sp>
        <p:nvSpPr>
          <p:cNvPr id="209" name="Google Shape;209;p36"/>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 behind-the-scenes labeling of different text elements on a site (H1, H2, etc.) so that screen readers can easily navigate the organization of the page.</a:t>
            </a:r>
            <a:endParaRPr>
              <a:latin typeface="Wix Madefor Text"/>
              <a:ea typeface="Wix Madefor Text"/>
              <a:cs typeface="Wix Madefor Text"/>
              <a:sym typeface="Wix Madefor Text"/>
            </a:endParaRPr>
          </a:p>
        </p:txBody>
      </p:sp>
      <p:pic>
        <p:nvPicPr>
          <p:cNvPr id="210" name="Google Shape;210;p36"/>
          <p:cNvPicPr preferRelativeResize="0"/>
          <p:nvPr/>
        </p:nvPicPr>
        <p:blipFill>
          <a:blip r:embed="rId4">
            <a:alphaModFix/>
          </a:blip>
          <a:stretch>
            <a:fillRect/>
          </a:stretch>
        </p:blipFill>
        <p:spPr>
          <a:xfrm>
            <a:off x="3913443" y="1090227"/>
            <a:ext cx="4363153" cy="25868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4" name="Shape 214"/>
        <p:cNvGrpSpPr/>
        <p:nvPr/>
      </p:nvGrpSpPr>
      <p:grpSpPr>
        <a:xfrm>
          <a:off x="0" y="0"/>
          <a:ext cx="0" cy="0"/>
          <a:chOff x="0" y="0"/>
          <a:chExt cx="0" cy="0"/>
        </a:xfrm>
      </p:grpSpPr>
      <p:sp>
        <p:nvSpPr>
          <p:cNvPr id="215" name="Google Shape;215;p37"/>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Color Contrast</a:t>
            </a:r>
            <a:endParaRPr b="1" sz="3200">
              <a:latin typeface="Wix Madefor Text"/>
              <a:ea typeface="Wix Madefor Text"/>
              <a:cs typeface="Wix Madefor Text"/>
              <a:sym typeface="Wix Madefor Text"/>
            </a:endParaRPr>
          </a:p>
        </p:txBody>
      </p:sp>
      <p:sp>
        <p:nvSpPr>
          <p:cNvPr id="216" name="Google Shape;216;p37"/>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 behind-the-scenes labeling of different text elements on a site (H1, H2, etc.) so that screen readers can easily navigate the organization of the page.</a:t>
            </a:r>
            <a:endParaRPr>
              <a:latin typeface="Wix Madefor Text"/>
              <a:ea typeface="Wix Madefor Text"/>
              <a:cs typeface="Wix Madefor Text"/>
              <a:sym typeface="Wix Madefor Text"/>
            </a:endParaRPr>
          </a:p>
        </p:txBody>
      </p:sp>
      <p:pic>
        <p:nvPicPr>
          <p:cNvPr id="217" name="Google Shape;217;p37"/>
          <p:cNvPicPr preferRelativeResize="0"/>
          <p:nvPr/>
        </p:nvPicPr>
        <p:blipFill>
          <a:blip r:embed="rId3">
            <a:alphaModFix/>
          </a:blip>
          <a:stretch>
            <a:fillRect/>
          </a:stretch>
        </p:blipFill>
        <p:spPr>
          <a:xfrm>
            <a:off x="4341976" y="1197525"/>
            <a:ext cx="3574826" cy="2331574"/>
          </a:xfrm>
          <a:prstGeom prst="rect">
            <a:avLst/>
          </a:prstGeom>
          <a:noFill/>
          <a:ln>
            <a:noFill/>
          </a:ln>
          <a:effectLst>
            <a:outerShdw blurRad="285750" rotWithShape="0" algn="bl" dir="5760000" dist="1905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8" name="Shape 88"/>
        <p:cNvGrpSpPr/>
        <p:nvPr/>
      </p:nvGrpSpPr>
      <p:grpSpPr>
        <a:xfrm>
          <a:off x="0" y="0"/>
          <a:ext cx="0" cy="0"/>
          <a:chOff x="0" y="0"/>
          <a:chExt cx="0" cy="0"/>
        </a:xfrm>
      </p:grpSpPr>
      <p:sp>
        <p:nvSpPr>
          <p:cNvPr id="89" name="Google Shape;89;p20"/>
          <p:cNvSpPr txBox="1"/>
          <p:nvPr>
            <p:ph type="title"/>
          </p:nvPr>
        </p:nvSpPr>
        <p:spPr>
          <a:xfrm>
            <a:off x="673638" y="3557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90" name="Google Shape;90;p20"/>
          <p:cNvSpPr txBox="1"/>
          <p:nvPr/>
        </p:nvSpPr>
        <p:spPr>
          <a:xfrm>
            <a:off x="673650" y="1201075"/>
            <a:ext cx="5448600" cy="3464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“The power of the web is in its universality. Access by everyone regardless of disability is an essential aspect.” (Tim Berners-Lee)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When we create sites for people like us, some people are left out. Our goal should be to build an Internet that everyone can use.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Creating an accessible site is part of designing for inclusion and equity.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When we create for everyone, we are contributing to a more equitable and inclusive world.</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21" name="Shape 221"/>
        <p:cNvGrpSpPr/>
        <p:nvPr/>
      </p:nvGrpSpPr>
      <p:grpSpPr>
        <a:xfrm>
          <a:off x="0" y="0"/>
          <a:ext cx="0" cy="0"/>
          <a:chOff x="0" y="0"/>
          <a:chExt cx="0" cy="0"/>
        </a:xfrm>
      </p:grpSpPr>
      <p:sp>
        <p:nvSpPr>
          <p:cNvPr id="222" name="Google Shape;222;p38"/>
          <p:cNvSpPr txBox="1"/>
          <p:nvPr>
            <p:ph type="title"/>
          </p:nvPr>
        </p:nvSpPr>
        <p:spPr>
          <a:xfrm>
            <a:off x="660625" y="1665775"/>
            <a:ext cx="5207400" cy="630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Activities:</a:t>
            </a:r>
            <a:endParaRPr b="1" sz="32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sz="3200">
                <a:latin typeface="Wix Madefor Text"/>
                <a:ea typeface="Wix Madefor Text"/>
                <a:cs typeface="Wix Madefor Text"/>
                <a:sym typeface="Wix Madefor Text"/>
              </a:rPr>
              <a:t>How can we make our world more accessible?</a:t>
            </a:r>
            <a:endParaRPr sz="3200">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26" name="Shape 226"/>
        <p:cNvGrpSpPr/>
        <p:nvPr/>
      </p:nvGrpSpPr>
      <p:grpSpPr>
        <a:xfrm>
          <a:off x="0" y="0"/>
          <a:ext cx="0" cy="0"/>
          <a:chOff x="0" y="0"/>
          <a:chExt cx="0" cy="0"/>
        </a:xfrm>
      </p:grpSpPr>
      <p:sp>
        <p:nvSpPr>
          <p:cNvPr id="227" name="Google Shape;227;p39"/>
          <p:cNvSpPr txBox="1"/>
          <p:nvPr>
            <p:ph type="title"/>
          </p:nvPr>
        </p:nvSpPr>
        <p:spPr>
          <a:xfrm>
            <a:off x="558550" y="853425"/>
            <a:ext cx="5207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a:t>
            </a:r>
            <a:r>
              <a:rPr b="1" lang="en" sz="3200">
                <a:latin typeface="Wix Madefor Text"/>
                <a:ea typeface="Wix Madefor Text"/>
                <a:cs typeface="Wix Madefor Text"/>
                <a:sym typeface="Wix Madefor Text"/>
              </a:rPr>
              <a:t> &amp; Talk Scenarios</a:t>
            </a:r>
            <a:endParaRPr b="1" sz="3200">
              <a:latin typeface="Wix Madefor Text"/>
              <a:ea typeface="Wix Madefor Text"/>
              <a:cs typeface="Wix Madefor Text"/>
              <a:sym typeface="Wix Madefor Text"/>
            </a:endParaRPr>
          </a:p>
        </p:txBody>
      </p:sp>
      <p:sp>
        <p:nvSpPr>
          <p:cNvPr id="228" name="Google Shape;228;p39"/>
          <p:cNvSpPr txBox="1"/>
          <p:nvPr/>
        </p:nvSpPr>
        <p:spPr>
          <a:xfrm>
            <a:off x="623550" y="1736750"/>
            <a:ext cx="5142300" cy="274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Scenario One: </a:t>
            </a:r>
            <a:r>
              <a:rPr lang="en">
                <a:latin typeface="Wix Madefor Text"/>
                <a:ea typeface="Wix Madefor Text"/>
                <a:cs typeface="Wix Madefor Text"/>
                <a:sym typeface="Wix Madefor Text"/>
              </a:rPr>
              <a:t>Sasha is a soccer player and just injured their knee in a middle school match. They’ll need to wear a leg brace for the next month, and needs crutches to get around.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Imagine that you were Sasha: what would a normal Wednesday look like for you, from the time you wake up? How would your daily routine be affected? Are there any parts in your home, route, or school that you might have trouble with? How could you change them to make them more accessible for Sasha?</a:t>
            </a:r>
            <a:endParaRPr>
              <a:latin typeface="Wix Madefor Text"/>
              <a:ea typeface="Wix Madefor Text"/>
              <a:cs typeface="Wix Madefor Text"/>
              <a:sym typeface="Wix Madefor Text"/>
            </a:endParaRPr>
          </a:p>
        </p:txBody>
      </p:sp>
      <p:sp>
        <p:nvSpPr>
          <p:cNvPr id="229" name="Google Shape;229;p39"/>
          <p:cNvSpPr txBox="1"/>
          <p:nvPr/>
        </p:nvSpPr>
        <p:spPr>
          <a:xfrm>
            <a:off x="623550" y="381000"/>
            <a:ext cx="1960200" cy="5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Activity One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33" name="Shape 233"/>
        <p:cNvGrpSpPr/>
        <p:nvPr/>
      </p:nvGrpSpPr>
      <p:grpSpPr>
        <a:xfrm>
          <a:off x="0" y="0"/>
          <a:ext cx="0" cy="0"/>
          <a:chOff x="0" y="0"/>
          <a:chExt cx="0" cy="0"/>
        </a:xfrm>
      </p:grpSpPr>
      <p:sp>
        <p:nvSpPr>
          <p:cNvPr id="234" name="Google Shape;234;p40"/>
          <p:cNvSpPr txBox="1"/>
          <p:nvPr>
            <p:ph type="title"/>
          </p:nvPr>
        </p:nvSpPr>
        <p:spPr>
          <a:xfrm>
            <a:off x="558550" y="853425"/>
            <a:ext cx="5207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 &amp; Talk Scenarios</a:t>
            </a:r>
            <a:endParaRPr b="1" sz="3200">
              <a:latin typeface="Wix Madefor Text"/>
              <a:ea typeface="Wix Madefor Text"/>
              <a:cs typeface="Wix Madefor Text"/>
              <a:sym typeface="Wix Madefor Text"/>
            </a:endParaRPr>
          </a:p>
        </p:txBody>
      </p:sp>
      <p:sp>
        <p:nvSpPr>
          <p:cNvPr id="235" name="Google Shape;235;p40"/>
          <p:cNvSpPr txBox="1"/>
          <p:nvPr/>
        </p:nvSpPr>
        <p:spPr>
          <a:xfrm>
            <a:off x="623550" y="1736750"/>
            <a:ext cx="5142300" cy="274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Scenario Two: </a:t>
            </a:r>
            <a:r>
              <a:rPr lang="en">
                <a:latin typeface="Wix Madefor Text"/>
                <a:ea typeface="Wix Madefor Text"/>
                <a:cs typeface="Wix Madefor Text"/>
                <a:sym typeface="Wix Madefor Text"/>
              </a:rPr>
              <a:t>Marco is a high schooler who loves movies and music. Marco has a hearing impairment and wears a hearing aid in one ear. When Marco goes to the movies, the sound quality is sometimes difficult to calibrate to his hearing aid.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kinds of adaptations or considerations could the movie theater implement to be accessible for Marco? What other inaccessible obstacles might Marco encounter on his way to the movies?</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b="1">
              <a:latin typeface="Wix Madefor Text"/>
              <a:ea typeface="Wix Madefor Text"/>
              <a:cs typeface="Wix Madefor Text"/>
              <a:sym typeface="Wix Madefor Text"/>
            </a:endParaRPr>
          </a:p>
        </p:txBody>
      </p:sp>
      <p:sp>
        <p:nvSpPr>
          <p:cNvPr id="236" name="Google Shape;236;p40"/>
          <p:cNvSpPr txBox="1"/>
          <p:nvPr/>
        </p:nvSpPr>
        <p:spPr>
          <a:xfrm>
            <a:off x="623550" y="381000"/>
            <a:ext cx="1960200" cy="5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Activity One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40" name="Shape 240"/>
        <p:cNvGrpSpPr/>
        <p:nvPr/>
      </p:nvGrpSpPr>
      <p:grpSpPr>
        <a:xfrm>
          <a:off x="0" y="0"/>
          <a:ext cx="0" cy="0"/>
          <a:chOff x="0" y="0"/>
          <a:chExt cx="0" cy="0"/>
        </a:xfrm>
      </p:grpSpPr>
      <p:sp>
        <p:nvSpPr>
          <p:cNvPr id="241" name="Google Shape;241;p41"/>
          <p:cNvSpPr txBox="1"/>
          <p:nvPr>
            <p:ph type="title"/>
          </p:nvPr>
        </p:nvSpPr>
        <p:spPr>
          <a:xfrm>
            <a:off x="558550" y="701025"/>
            <a:ext cx="63606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Explore your surroundings</a:t>
            </a:r>
            <a:endParaRPr b="1" sz="3200">
              <a:latin typeface="Wix Madefor Text"/>
              <a:ea typeface="Wix Madefor Text"/>
              <a:cs typeface="Wix Madefor Text"/>
              <a:sym typeface="Wix Madefor Text"/>
            </a:endParaRPr>
          </a:p>
        </p:txBody>
      </p:sp>
      <p:sp>
        <p:nvSpPr>
          <p:cNvPr id="242" name="Google Shape;242;p41"/>
          <p:cNvSpPr txBox="1"/>
          <p:nvPr/>
        </p:nvSpPr>
        <p:spPr>
          <a:xfrm>
            <a:off x="623550" y="1584350"/>
            <a:ext cx="6734400" cy="274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In this activity, you will venture around your school or neighborhood to explore all the ways your neighborhood might be inaccessible.</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Imagine you have a visual, hearing, or motor impairment, and move through your normal route throughout the school, or take a walk in your neighborhood. As you walk around their schools or home neighborhoods, ot down notes on everything you see that might be inaccessible for you.</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When you return to class, you’ll use this information to imagine schools or neighborhoods that have inclusive design in mind from the beginning. If you had to build a new school or design a new environment, what would it look like? What features would it include?</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
        <p:nvSpPr>
          <p:cNvPr id="243" name="Google Shape;243;p41"/>
          <p:cNvSpPr txBox="1"/>
          <p:nvPr/>
        </p:nvSpPr>
        <p:spPr>
          <a:xfrm>
            <a:off x="623550" y="381000"/>
            <a:ext cx="1960200" cy="5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Activity Two</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7" name="Shape 247"/>
        <p:cNvGrpSpPr/>
        <p:nvPr/>
      </p:nvGrpSpPr>
      <p:grpSpPr>
        <a:xfrm>
          <a:off x="0" y="0"/>
          <a:ext cx="0" cy="0"/>
          <a:chOff x="0" y="0"/>
          <a:chExt cx="0" cy="0"/>
        </a:xfrm>
      </p:grpSpPr>
      <p:sp>
        <p:nvSpPr>
          <p:cNvPr id="248" name="Google Shape;248;p42"/>
          <p:cNvSpPr txBox="1"/>
          <p:nvPr/>
        </p:nvSpPr>
        <p:spPr>
          <a:xfrm>
            <a:off x="617075" y="741900"/>
            <a:ext cx="6975300" cy="36597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lang="en" sz="3200">
                <a:latin typeface="Wix Madefor Text"/>
                <a:ea typeface="Wix Madefor Text"/>
                <a:cs typeface="Wix Madefor Text"/>
                <a:sym typeface="Wix Madefor Text"/>
              </a:rPr>
              <a:t>“The power of the Web is in its universality. Access by everyone regardless of disability is an essential aspect.”</a:t>
            </a:r>
            <a:endParaRPr sz="16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b="1" sz="16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sz="1600">
                <a:latin typeface="Wix Madefor Text"/>
                <a:ea typeface="Wix Madefor Text"/>
                <a:cs typeface="Wix Madefor Text"/>
                <a:sym typeface="Wix Madefor Text"/>
              </a:rPr>
              <a:t>Tim Berners-Lee, Inventor of the World Wide Web</a:t>
            </a:r>
            <a:endParaRPr sz="3200">
              <a:latin typeface="Wix Madefor Text"/>
              <a:ea typeface="Wix Madefor Text"/>
              <a:cs typeface="Wix Madefor Text"/>
              <a:sym typeface="Wix Madefor Tex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52" name="Shape 252"/>
        <p:cNvGrpSpPr/>
        <p:nvPr/>
      </p:nvGrpSpPr>
      <p:grpSpPr>
        <a:xfrm>
          <a:off x="0" y="0"/>
          <a:ext cx="0" cy="0"/>
          <a:chOff x="0" y="0"/>
          <a:chExt cx="0" cy="0"/>
        </a:xfrm>
      </p:grpSpPr>
      <p:sp>
        <p:nvSpPr>
          <p:cNvPr id="253" name="Google Shape;253;p43"/>
          <p:cNvSpPr txBox="1"/>
          <p:nvPr>
            <p:ph type="title"/>
          </p:nvPr>
        </p:nvSpPr>
        <p:spPr>
          <a:xfrm>
            <a:off x="677100" y="0"/>
            <a:ext cx="468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you make your site more accessible?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7" name="Shape 257"/>
        <p:cNvGrpSpPr/>
        <p:nvPr/>
      </p:nvGrpSpPr>
      <p:grpSpPr>
        <a:xfrm>
          <a:off x="0" y="0"/>
          <a:ext cx="0" cy="0"/>
          <a:chOff x="0" y="0"/>
          <a:chExt cx="0" cy="0"/>
        </a:xfrm>
      </p:grpSpPr>
      <p:sp>
        <p:nvSpPr>
          <p:cNvPr id="258" name="Google Shape;258;p44"/>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Inclusive Design</a:t>
            </a:r>
            <a:endParaRPr b="1" sz="3200">
              <a:latin typeface="Wix Madefor Text"/>
              <a:ea typeface="Wix Madefor Text"/>
              <a:cs typeface="Wix Madefor Text"/>
              <a:sym typeface="Wix Madefor Text"/>
            </a:endParaRPr>
          </a:p>
        </p:txBody>
      </p:sp>
      <p:pic>
        <p:nvPicPr>
          <p:cNvPr id="259" name="Google Shape;259;p44"/>
          <p:cNvPicPr preferRelativeResize="0"/>
          <p:nvPr/>
        </p:nvPicPr>
        <p:blipFill rotWithShape="1">
          <a:blip r:embed="rId3">
            <a:alphaModFix/>
          </a:blip>
          <a:srcRect b="1117" l="0" r="0" t="0"/>
          <a:stretch/>
        </p:blipFill>
        <p:spPr>
          <a:xfrm>
            <a:off x="1370225" y="1246850"/>
            <a:ext cx="5808951" cy="3326500"/>
          </a:xfrm>
          <a:prstGeom prst="rect">
            <a:avLst/>
          </a:prstGeom>
          <a:noFill/>
          <a:ln>
            <a:noFill/>
          </a:ln>
          <a:effectLst>
            <a:outerShdw blurRad="142875" rotWithShape="0" algn="bl" dir="6960000" dist="76200">
              <a:srgbClr val="666666">
                <a:alpha val="19000"/>
              </a:srgbClr>
            </a:outerShdw>
          </a:effectLst>
        </p:spPr>
      </p:pic>
      <p:pic>
        <p:nvPicPr>
          <p:cNvPr id="260" name="Google Shape;260;p44"/>
          <p:cNvPicPr preferRelativeResize="0"/>
          <p:nvPr/>
        </p:nvPicPr>
        <p:blipFill>
          <a:blip r:embed="rId4">
            <a:alphaModFix/>
          </a:blip>
          <a:stretch>
            <a:fillRect/>
          </a:stretch>
        </p:blipFill>
        <p:spPr>
          <a:xfrm>
            <a:off x="1370225" y="1390700"/>
            <a:ext cx="5808951" cy="318264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64" name="Shape 264"/>
        <p:cNvGrpSpPr/>
        <p:nvPr/>
      </p:nvGrpSpPr>
      <p:grpSpPr>
        <a:xfrm>
          <a:off x="0" y="0"/>
          <a:ext cx="0" cy="0"/>
          <a:chOff x="0" y="0"/>
          <a:chExt cx="0" cy="0"/>
        </a:xfrm>
      </p:grpSpPr>
      <p:sp>
        <p:nvSpPr>
          <p:cNvPr id="265" name="Google Shape;265;p45"/>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we build a more inclusive world?</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9" name="Shape 269"/>
        <p:cNvGrpSpPr/>
        <p:nvPr/>
      </p:nvGrpSpPr>
      <p:grpSpPr>
        <a:xfrm>
          <a:off x="0" y="0"/>
          <a:ext cx="0" cy="0"/>
          <a:chOff x="0" y="0"/>
          <a:chExt cx="0" cy="0"/>
        </a:xfrm>
      </p:grpSpPr>
      <p:sp>
        <p:nvSpPr>
          <p:cNvPr id="270" name="Google Shape;270;p46"/>
          <p:cNvSpPr txBox="1"/>
          <p:nvPr>
            <p:ph type="title"/>
          </p:nvPr>
        </p:nvSpPr>
        <p:spPr>
          <a:xfrm>
            <a:off x="573425" y="102272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Design Journal Reflection</a:t>
            </a:r>
            <a:endParaRPr b="1" sz="3200">
              <a:latin typeface="Wix Madefor Text"/>
              <a:ea typeface="Wix Madefor Text"/>
              <a:cs typeface="Wix Madefor Text"/>
              <a:sym typeface="Wix Madefor Text"/>
            </a:endParaRPr>
          </a:p>
        </p:txBody>
      </p:sp>
      <p:sp>
        <p:nvSpPr>
          <p:cNvPr id="271" name="Google Shape;271;p46"/>
          <p:cNvSpPr txBox="1"/>
          <p:nvPr/>
        </p:nvSpPr>
        <p:spPr>
          <a:xfrm>
            <a:off x="573425" y="1985100"/>
            <a:ext cx="5508900" cy="18726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latin typeface="Wix Madefor Text"/>
                <a:ea typeface="Wix Madefor Text"/>
                <a:cs typeface="Wix Madefor Text"/>
                <a:sym typeface="Wix Madefor Text"/>
              </a:rPr>
              <a:t>Using your Design Journals, reflect on the idea of inclusivity:</a:t>
            </a:r>
            <a:endParaRPr>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rPr lang="en">
                <a:latin typeface="Wix Madefor Text"/>
                <a:ea typeface="Wix Madefor Text"/>
                <a:cs typeface="Wix Madefor Text"/>
                <a:sym typeface="Wix Madefor Text"/>
              </a:rPr>
              <a:t>Yes, it’s often a required law to make websites accessible. But why is this important to you? What kind of world do you want to contribute to by building a web that is accessible?</a:t>
            </a:r>
            <a:endParaRPr>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5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75" name="Shape 275"/>
        <p:cNvGrpSpPr/>
        <p:nvPr/>
      </p:nvGrpSpPr>
      <p:grpSpPr>
        <a:xfrm>
          <a:off x="0" y="0"/>
          <a:ext cx="0" cy="0"/>
          <a:chOff x="0" y="0"/>
          <a:chExt cx="0" cy="0"/>
        </a:xfrm>
      </p:grpSpPr>
      <p:sp>
        <p:nvSpPr>
          <p:cNvPr id="276" name="Google Shape;276;p47"/>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4" name="Shape 94"/>
        <p:cNvGrpSpPr/>
        <p:nvPr/>
      </p:nvGrpSpPr>
      <p:grpSpPr>
        <a:xfrm>
          <a:off x="0" y="0"/>
          <a:ext cx="0" cy="0"/>
          <a:chOff x="0" y="0"/>
          <a:chExt cx="0" cy="0"/>
        </a:xfrm>
      </p:grpSpPr>
      <p:sp>
        <p:nvSpPr>
          <p:cNvPr id="95" name="Google Shape;95;p21"/>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6" name="Google Shape;96;p21"/>
          <p:cNvSpPr txBox="1"/>
          <p:nvPr/>
        </p:nvSpPr>
        <p:spPr>
          <a:xfrm>
            <a:off x="673650" y="1421900"/>
            <a:ext cx="5180100" cy="31296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about the ideas of inclusion and accessibility through a lens of empathy, and why they should strive to be inclusive designers and understand the impact of their designs.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wide array of assistive technologies and how their designs can help people with disabilities.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become familiar with Wix’s tools to build accessible websites, and will explore ways to make sure their sites are accessible for others.</a:t>
            </a:r>
            <a:endParaRPr>
              <a:latin typeface="Wix Madefor Text"/>
              <a:ea typeface="Wix Madefor Text"/>
              <a:cs typeface="Wix Madefor Text"/>
              <a:sym typeface="Wix Madefor Tex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8"/>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a:t>
            </a:r>
            <a:r>
              <a:rPr lang="en" sz="1050">
                <a:solidFill>
                  <a:srgbClr val="FFFFFF"/>
                </a:solidFill>
              </a:rPr>
              <a:t>Tomorrow</a:t>
            </a:r>
            <a:r>
              <a:rPr lang="en" sz="1050">
                <a:solidFill>
                  <a:srgbClr val="FFFFFF"/>
                </a:solidFill>
              </a:rPr>
              <a:t> platform. © 2025 Wix.com, Inc.</a:t>
            </a:r>
            <a:endParaRPr sz="105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 name="Shape 100"/>
        <p:cNvGrpSpPr/>
        <p:nvPr/>
      </p:nvGrpSpPr>
      <p:grpSpPr>
        <a:xfrm>
          <a:off x="0" y="0"/>
          <a:ext cx="0" cy="0"/>
          <a:chOff x="0" y="0"/>
          <a:chExt cx="0" cy="0"/>
        </a:xfrm>
      </p:grpSpPr>
      <p:sp>
        <p:nvSpPr>
          <p:cNvPr id="101" name="Google Shape;101;p22"/>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102" name="Google Shape;102;p22"/>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6" name="Shape 106"/>
        <p:cNvGrpSpPr/>
        <p:nvPr/>
      </p:nvGrpSpPr>
      <p:grpSpPr>
        <a:xfrm>
          <a:off x="0" y="0"/>
          <a:ext cx="0" cy="0"/>
          <a:chOff x="0" y="0"/>
          <a:chExt cx="0" cy="0"/>
        </a:xfrm>
      </p:grpSpPr>
      <p:sp>
        <p:nvSpPr>
          <p:cNvPr id="107" name="Google Shape;107;p23"/>
          <p:cNvSpPr txBox="1"/>
          <p:nvPr>
            <p:ph type="title"/>
          </p:nvPr>
        </p:nvSpPr>
        <p:spPr>
          <a:xfrm>
            <a:off x="677100" y="0"/>
            <a:ext cx="40173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Explore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does it mean to design for accessibility and inclusion?</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1" name="Shape 111"/>
        <p:cNvGrpSpPr/>
        <p:nvPr/>
      </p:nvGrpSpPr>
      <p:grpSpPr>
        <a:xfrm>
          <a:off x="0" y="0"/>
          <a:ext cx="0" cy="0"/>
          <a:chOff x="0" y="0"/>
          <a:chExt cx="0" cy="0"/>
        </a:xfrm>
      </p:grpSpPr>
      <p:sp>
        <p:nvSpPr>
          <p:cNvPr id="112" name="Google Shape;112;p24"/>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13" name="Google Shape;113;p24"/>
          <p:cNvSpPr/>
          <p:nvPr/>
        </p:nvSpPr>
        <p:spPr>
          <a:xfrm>
            <a:off x="22650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14" name="Google Shape;114;p24"/>
          <p:cNvSpPr/>
          <p:nvPr/>
        </p:nvSpPr>
        <p:spPr>
          <a:xfrm>
            <a:off x="1621603"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15" name="Google Shape;115;p24"/>
          <p:cNvSpPr/>
          <p:nvPr/>
        </p:nvSpPr>
        <p:spPr>
          <a:xfrm>
            <a:off x="441181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16" name="Google Shape;116;p24"/>
          <p:cNvSpPr/>
          <p:nvPr/>
        </p:nvSpPr>
        <p:spPr>
          <a:xfrm>
            <a:off x="580691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17" name="Google Shape;117;p24"/>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18" name="Google Shape;118;p24"/>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19" name="Google Shape;119;p24"/>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20" name="Google Shape;120;p24"/>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1" name="Google Shape;121;p24"/>
          <p:cNvSpPr txBox="1"/>
          <p:nvPr/>
        </p:nvSpPr>
        <p:spPr>
          <a:xfrm>
            <a:off x="4335600" y="2298700"/>
            <a:ext cx="1318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Use the content you created or gathered to create a website that’s delightful, easy, intuitive, and </a:t>
            </a:r>
            <a:r>
              <a:rPr b="1" lang="en" sz="900">
                <a:solidFill>
                  <a:srgbClr val="1F77FF"/>
                </a:solidFill>
                <a:latin typeface="Wix Madefor Text"/>
                <a:ea typeface="Wix Madefor Text"/>
                <a:cs typeface="Wix Madefor Text"/>
                <a:sym typeface="Wix Madefor Text"/>
              </a:rPr>
              <a:t>accessible</a:t>
            </a:r>
            <a:r>
              <a:rPr lang="en" sz="900">
                <a:latin typeface="Wix Madefor Text"/>
                <a:ea typeface="Wix Madefor Text"/>
                <a:cs typeface="Wix Madefor Text"/>
                <a:sym typeface="Wix Madefor Text"/>
              </a:rPr>
              <a:t> to use.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2" name="Google Shape;122;p24"/>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3" name="Google Shape;123;p24"/>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24" name="Google Shape;124;p24"/>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8" name="Shape 128"/>
        <p:cNvGrpSpPr/>
        <p:nvPr/>
      </p:nvGrpSpPr>
      <p:grpSpPr>
        <a:xfrm>
          <a:off x="0" y="0"/>
          <a:ext cx="0" cy="0"/>
          <a:chOff x="0" y="0"/>
          <a:chExt cx="0" cy="0"/>
        </a:xfrm>
      </p:grpSpPr>
      <p:sp>
        <p:nvSpPr>
          <p:cNvPr id="129" name="Google Shape;129;p25"/>
          <p:cNvSpPr txBox="1"/>
          <p:nvPr/>
        </p:nvSpPr>
        <p:spPr>
          <a:xfrm>
            <a:off x="322050" y="1218150"/>
            <a:ext cx="3857700" cy="27072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This is a class about </a:t>
            </a:r>
            <a:r>
              <a:rPr b="1" lang="en" sz="3200">
                <a:latin typeface="Wix Madefor Text"/>
                <a:ea typeface="Wix Madefor Text"/>
                <a:cs typeface="Wix Madefor Text"/>
                <a:sym typeface="Wix Madefor Text"/>
              </a:rPr>
              <a:t>accessibility</a:t>
            </a:r>
            <a:r>
              <a:rPr b="1" lang="en" sz="3200">
                <a:latin typeface="Wix Madefor Text"/>
                <a:ea typeface="Wix Madefor Text"/>
                <a:cs typeface="Wix Madefor Text"/>
                <a:sym typeface="Wix Madefor Text"/>
              </a:rPr>
              <a:t> and inclusion.</a:t>
            </a:r>
            <a:endParaRPr sz="3200"/>
          </a:p>
        </p:txBody>
      </p:sp>
      <p:grpSp>
        <p:nvGrpSpPr>
          <p:cNvPr id="130" name="Google Shape;130;p25"/>
          <p:cNvGrpSpPr/>
          <p:nvPr/>
        </p:nvGrpSpPr>
        <p:grpSpPr>
          <a:xfrm>
            <a:off x="4504375" y="303175"/>
            <a:ext cx="3677100" cy="4422000"/>
            <a:chOff x="4453350" y="252150"/>
            <a:chExt cx="3677100" cy="4422000"/>
          </a:xfrm>
        </p:grpSpPr>
        <p:sp>
          <p:nvSpPr>
            <p:cNvPr id="131" name="Google Shape;131;p25"/>
            <p:cNvSpPr/>
            <p:nvPr/>
          </p:nvSpPr>
          <p:spPr>
            <a:xfrm>
              <a:off x="4453350" y="252150"/>
              <a:ext cx="3677100" cy="4422000"/>
            </a:xfrm>
            <a:prstGeom prst="rect">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2" name="Google Shape;132;p25"/>
            <p:cNvPicPr preferRelativeResize="0"/>
            <p:nvPr/>
          </p:nvPicPr>
          <p:blipFill>
            <a:blip r:embed="rId3">
              <a:alphaModFix/>
            </a:blip>
            <a:stretch>
              <a:fillRect/>
            </a:stretch>
          </p:blipFill>
          <p:spPr>
            <a:xfrm>
              <a:off x="4584360" y="434000"/>
              <a:ext cx="3216437" cy="1889022"/>
            </a:xfrm>
            <a:prstGeom prst="rect">
              <a:avLst/>
            </a:prstGeom>
            <a:noFill/>
            <a:ln>
              <a:noFill/>
            </a:ln>
          </p:spPr>
        </p:pic>
        <p:pic>
          <p:nvPicPr>
            <p:cNvPr id="133" name="Google Shape;133;p25"/>
            <p:cNvPicPr preferRelativeResize="0"/>
            <p:nvPr/>
          </p:nvPicPr>
          <p:blipFill>
            <a:blip r:embed="rId4">
              <a:alphaModFix/>
            </a:blip>
            <a:stretch>
              <a:fillRect/>
            </a:stretch>
          </p:blipFill>
          <p:spPr>
            <a:xfrm>
              <a:off x="4711500" y="3060008"/>
              <a:ext cx="3029751" cy="1377729"/>
            </a:xfrm>
            <a:prstGeom prst="rect">
              <a:avLst/>
            </a:prstGeom>
            <a:noFill/>
            <a:ln>
              <a:noFill/>
            </a:ln>
          </p:spPr>
        </p:pic>
        <p:pic>
          <p:nvPicPr>
            <p:cNvPr id="134" name="Google Shape;134;p25"/>
            <p:cNvPicPr preferRelativeResize="0"/>
            <p:nvPr/>
          </p:nvPicPr>
          <p:blipFill>
            <a:blip r:embed="rId5">
              <a:alphaModFix/>
            </a:blip>
            <a:stretch>
              <a:fillRect/>
            </a:stretch>
          </p:blipFill>
          <p:spPr>
            <a:xfrm>
              <a:off x="4733243" y="2387651"/>
              <a:ext cx="1872468" cy="542220"/>
            </a:xfrm>
            <a:prstGeom prst="rect">
              <a:avLst/>
            </a:prstGeom>
            <a:noFill/>
            <a:ln>
              <a:noFill/>
            </a:ln>
          </p:spPr>
        </p:pic>
        <p:pic>
          <p:nvPicPr>
            <p:cNvPr id="135" name="Google Shape;135;p25"/>
            <p:cNvPicPr preferRelativeResize="0"/>
            <p:nvPr/>
          </p:nvPicPr>
          <p:blipFill>
            <a:blip r:embed="rId6">
              <a:alphaModFix/>
            </a:blip>
            <a:stretch>
              <a:fillRect/>
            </a:stretch>
          </p:blipFill>
          <p:spPr>
            <a:xfrm>
              <a:off x="6736724" y="2256996"/>
              <a:ext cx="1212403" cy="137773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9" name="Shape 139"/>
        <p:cNvGrpSpPr/>
        <p:nvPr/>
      </p:nvGrpSpPr>
      <p:grpSpPr>
        <a:xfrm>
          <a:off x="0" y="0"/>
          <a:ext cx="0" cy="0"/>
          <a:chOff x="0" y="0"/>
          <a:chExt cx="0" cy="0"/>
        </a:xfrm>
      </p:grpSpPr>
      <p:sp>
        <p:nvSpPr>
          <p:cNvPr id="140" name="Google Shape;140;p26"/>
          <p:cNvSpPr txBox="1"/>
          <p:nvPr/>
        </p:nvSpPr>
        <p:spPr>
          <a:xfrm>
            <a:off x="496600" y="803050"/>
            <a:ext cx="3476700" cy="3694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When we design products </a:t>
            </a:r>
            <a:r>
              <a:rPr lang="en" u="sng">
                <a:latin typeface="Wix Madefor Text"/>
                <a:ea typeface="Wix Madefor Text"/>
                <a:cs typeface="Wix Madefor Text"/>
                <a:sym typeface="Wix Madefor Text"/>
              </a:rPr>
              <a:t>only</a:t>
            </a:r>
            <a:r>
              <a:rPr lang="en">
                <a:latin typeface="Wix Madefor Text"/>
                <a:ea typeface="Wix Madefor Text"/>
                <a:cs typeface="Wix Madefor Text"/>
                <a:sym typeface="Wix Madefor Text"/>
              </a:rPr>
              <a:t> for people like us, some people are left out. For example: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Many subway cars have high handrails designed for taller people only (who are often men).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Band-aids are designed to blend easily with light-colored skin.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Places that only have Mens &amp; Womens’ restrooms exclude folks who identify as non-binary.</a:t>
            </a:r>
            <a:endParaRPr>
              <a:latin typeface="Wix Madefor Text"/>
              <a:ea typeface="Wix Madefor Text"/>
              <a:cs typeface="Wix Madefor Text"/>
              <a:sym typeface="Wix Madefor Text"/>
            </a:endParaRPr>
          </a:p>
        </p:txBody>
      </p:sp>
      <p:pic>
        <p:nvPicPr>
          <p:cNvPr id="141" name="Google Shape;141;p26"/>
          <p:cNvPicPr preferRelativeResize="0"/>
          <p:nvPr/>
        </p:nvPicPr>
        <p:blipFill>
          <a:blip r:embed="rId3">
            <a:alphaModFix/>
          </a:blip>
          <a:stretch>
            <a:fillRect/>
          </a:stretch>
        </p:blipFill>
        <p:spPr>
          <a:xfrm>
            <a:off x="4683051" y="2727519"/>
            <a:ext cx="2475696" cy="1664181"/>
          </a:xfrm>
          <a:prstGeom prst="rect">
            <a:avLst/>
          </a:prstGeom>
          <a:noFill/>
          <a:ln>
            <a:noFill/>
          </a:ln>
        </p:spPr>
      </p:pic>
      <p:pic>
        <p:nvPicPr>
          <p:cNvPr id="142" name="Google Shape;142;p26"/>
          <p:cNvPicPr preferRelativeResize="0"/>
          <p:nvPr/>
        </p:nvPicPr>
        <p:blipFill>
          <a:blip r:embed="rId4">
            <a:alphaModFix/>
          </a:blip>
          <a:stretch>
            <a:fillRect/>
          </a:stretch>
        </p:blipFill>
        <p:spPr>
          <a:xfrm>
            <a:off x="4373925" y="609750"/>
            <a:ext cx="2714893" cy="1821907"/>
          </a:xfrm>
          <a:prstGeom prst="rect">
            <a:avLst/>
          </a:prstGeom>
          <a:noFill/>
          <a:ln>
            <a:noFill/>
          </a:ln>
        </p:spPr>
      </p:pic>
      <p:pic>
        <p:nvPicPr>
          <p:cNvPr id="143" name="Google Shape;143;p26"/>
          <p:cNvPicPr preferRelativeResize="0"/>
          <p:nvPr/>
        </p:nvPicPr>
        <p:blipFill rotWithShape="1">
          <a:blip r:embed="rId5">
            <a:alphaModFix/>
          </a:blip>
          <a:srcRect b="11462" l="19132" r="13545" t="15900"/>
          <a:stretch/>
        </p:blipFill>
        <p:spPr>
          <a:xfrm>
            <a:off x="6728502" y="1652295"/>
            <a:ext cx="1510423" cy="205230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7" name="Shape 147"/>
        <p:cNvGrpSpPr/>
        <p:nvPr/>
      </p:nvGrpSpPr>
      <p:grpSpPr>
        <a:xfrm>
          <a:off x="0" y="0"/>
          <a:ext cx="0" cy="0"/>
          <a:chOff x="0" y="0"/>
          <a:chExt cx="0" cy="0"/>
        </a:xfrm>
      </p:grpSpPr>
      <p:sp>
        <p:nvSpPr>
          <p:cNvPr id="148" name="Google Shape;148;p27"/>
          <p:cNvSpPr txBox="1"/>
          <p:nvPr/>
        </p:nvSpPr>
        <p:spPr>
          <a:xfrm>
            <a:off x="322050" y="1218150"/>
            <a:ext cx="3857700" cy="27072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Similarly, most technology is designed for sighted mouse users (people who do not have visual impairments can use a mouse).</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b="1">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However, our goal should be to build an Internet that everyone can identify with and use</a:t>
            </a:r>
            <a:r>
              <a:rPr lang="en">
                <a:latin typeface="Wix Madefor Text"/>
                <a:ea typeface="Wix Madefor Text"/>
                <a:cs typeface="Wix Madefor Text"/>
                <a:sym typeface="Wix Madefor Text"/>
              </a:rPr>
              <a:t>, regardless of their race, background, religion, gender, or sexual orientation, or ability. It’s important that we create websites that are inclusive for all.</a:t>
            </a:r>
            <a:endParaRPr/>
          </a:p>
        </p:txBody>
      </p:sp>
      <p:grpSp>
        <p:nvGrpSpPr>
          <p:cNvPr id="149" name="Google Shape;149;p27"/>
          <p:cNvGrpSpPr/>
          <p:nvPr/>
        </p:nvGrpSpPr>
        <p:grpSpPr>
          <a:xfrm>
            <a:off x="4504375" y="303175"/>
            <a:ext cx="3677100" cy="4422000"/>
            <a:chOff x="4453350" y="252150"/>
            <a:chExt cx="3677100" cy="4422000"/>
          </a:xfrm>
        </p:grpSpPr>
        <p:sp>
          <p:nvSpPr>
            <p:cNvPr id="150" name="Google Shape;150;p27"/>
            <p:cNvSpPr/>
            <p:nvPr/>
          </p:nvSpPr>
          <p:spPr>
            <a:xfrm>
              <a:off x="4453350" y="252150"/>
              <a:ext cx="3677100" cy="4422000"/>
            </a:xfrm>
            <a:prstGeom prst="rect">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1" name="Google Shape;151;p27"/>
            <p:cNvPicPr preferRelativeResize="0"/>
            <p:nvPr/>
          </p:nvPicPr>
          <p:blipFill>
            <a:blip r:embed="rId3">
              <a:alphaModFix/>
            </a:blip>
            <a:stretch>
              <a:fillRect/>
            </a:stretch>
          </p:blipFill>
          <p:spPr>
            <a:xfrm>
              <a:off x="4584360" y="434000"/>
              <a:ext cx="3216437" cy="1889022"/>
            </a:xfrm>
            <a:prstGeom prst="rect">
              <a:avLst/>
            </a:prstGeom>
            <a:noFill/>
            <a:ln>
              <a:noFill/>
            </a:ln>
          </p:spPr>
        </p:pic>
        <p:pic>
          <p:nvPicPr>
            <p:cNvPr id="152" name="Google Shape;152;p27"/>
            <p:cNvPicPr preferRelativeResize="0"/>
            <p:nvPr/>
          </p:nvPicPr>
          <p:blipFill>
            <a:blip r:embed="rId4">
              <a:alphaModFix/>
            </a:blip>
            <a:stretch>
              <a:fillRect/>
            </a:stretch>
          </p:blipFill>
          <p:spPr>
            <a:xfrm>
              <a:off x="4711500" y="3060008"/>
              <a:ext cx="3029751" cy="1377729"/>
            </a:xfrm>
            <a:prstGeom prst="rect">
              <a:avLst/>
            </a:prstGeom>
            <a:noFill/>
            <a:ln>
              <a:noFill/>
            </a:ln>
          </p:spPr>
        </p:pic>
        <p:pic>
          <p:nvPicPr>
            <p:cNvPr id="153" name="Google Shape;153;p27"/>
            <p:cNvPicPr preferRelativeResize="0"/>
            <p:nvPr/>
          </p:nvPicPr>
          <p:blipFill>
            <a:blip r:embed="rId5">
              <a:alphaModFix/>
            </a:blip>
            <a:stretch>
              <a:fillRect/>
            </a:stretch>
          </p:blipFill>
          <p:spPr>
            <a:xfrm>
              <a:off x="4733243" y="2387651"/>
              <a:ext cx="1872468" cy="542220"/>
            </a:xfrm>
            <a:prstGeom prst="rect">
              <a:avLst/>
            </a:prstGeom>
            <a:noFill/>
            <a:ln>
              <a:noFill/>
            </a:ln>
          </p:spPr>
        </p:pic>
        <p:pic>
          <p:nvPicPr>
            <p:cNvPr id="154" name="Google Shape;154;p27"/>
            <p:cNvPicPr preferRelativeResize="0"/>
            <p:nvPr/>
          </p:nvPicPr>
          <p:blipFill>
            <a:blip r:embed="rId6">
              <a:alphaModFix/>
            </a:blip>
            <a:stretch>
              <a:fillRect/>
            </a:stretch>
          </p:blipFill>
          <p:spPr>
            <a:xfrm>
              <a:off x="6736724" y="2256996"/>
              <a:ext cx="1212403" cy="137773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