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4"/>
    <p:sldMasterId id="214748366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5143500" cx="9144000"/>
  <p:notesSz cx="6858000" cy="9144000"/>
  <p:embeddedFontLst>
    <p:embeddedFont>
      <p:font typeface="Wix Madefor Text"/>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WixMadeforText-bold.fntdata"/><Relationship Id="rId25" Type="http://schemas.openxmlformats.org/officeDocument/2006/relationships/font" Target="fonts/WixMadeforText-regular.fntdata"/><Relationship Id="rId28" Type="http://schemas.openxmlformats.org/officeDocument/2006/relationships/font" Target="fonts/WixMadeforText-boldItalic.fntdata"/><Relationship Id="rId27" Type="http://schemas.openxmlformats.org/officeDocument/2006/relationships/font" Target="fonts/WixMadeforTex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adc696b52f_0_2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adc696b52f_0_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b2712fd84d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b2712fd84d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222222"/>
                </a:solidFill>
                <a:highlight>
                  <a:srgbClr val="FFFFFF"/>
                </a:highlight>
              </a:rPr>
              <a:t>Peter Morville's </a:t>
            </a:r>
            <a:r>
              <a:rPr b="1" lang="en" sz="1200">
                <a:solidFill>
                  <a:srgbClr val="222222"/>
                </a:solidFill>
                <a:highlight>
                  <a:srgbClr val="FFFFFF"/>
                </a:highlight>
              </a:rPr>
              <a:t>User Experience Honeycomb</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789eeaf0f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789eeaf0f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“Web Creators use a variety of strategies to deeply get to know their site visitors. These are also the steps we’ll also be moving through as we create our websites. Let’s take a look at the process:”</a:t>
            </a:r>
            <a:endParaRPr/>
          </a:p>
          <a:p>
            <a:pPr indent="0" lvl="0" marL="0" rtl="0" algn="l">
              <a:spcBef>
                <a:spcPts val="0"/>
              </a:spcBef>
              <a:spcAft>
                <a:spcPts val="0"/>
              </a:spcAft>
              <a:buNone/>
            </a:pPr>
            <a:r>
              <a:t/>
            </a:r>
            <a:endParaRPr/>
          </a:p>
          <a:p>
            <a:pPr indent="-292100" lvl="0" marL="457200" rtl="0" algn="l">
              <a:lnSpc>
                <a:spcPct val="115000"/>
              </a:lnSpc>
              <a:spcBef>
                <a:spcPts val="0"/>
              </a:spcBef>
              <a:spcAft>
                <a:spcPts val="0"/>
              </a:spcAft>
              <a:buClr>
                <a:schemeClr val="dk1"/>
              </a:buClr>
              <a:buSzPts val="1000"/>
              <a:buFont typeface="Wix Madefor Text"/>
              <a:buChar char="●"/>
            </a:pPr>
            <a:r>
              <a:rPr b="1" lang="en" sz="1000">
                <a:solidFill>
                  <a:schemeClr val="dk1"/>
                </a:solidFill>
                <a:latin typeface="Wix Madefor Text"/>
                <a:ea typeface="Wix Madefor Text"/>
                <a:cs typeface="Wix Madefor Text"/>
                <a:sym typeface="Wix Madefor Text"/>
              </a:rPr>
              <a:t>Idea Framing</a:t>
            </a:r>
            <a:r>
              <a:rPr lang="en" sz="1000">
                <a:solidFill>
                  <a:schemeClr val="dk1"/>
                </a:solidFill>
                <a:latin typeface="Wix Madefor Text"/>
                <a:ea typeface="Wix Madefor Text"/>
                <a:cs typeface="Wix Madefor Text"/>
                <a:sym typeface="Wix Madefor Text"/>
              </a:rPr>
              <a:t>: First, the Web Creation process starts with identifying an idea or need our website will address, and working to understand the people who we are designing for.</a:t>
            </a:r>
            <a:endParaRPr sz="1000">
              <a:solidFill>
                <a:schemeClr val="dk1"/>
              </a:solidFill>
              <a:latin typeface="Wix Madefor Text"/>
              <a:ea typeface="Wix Madefor Text"/>
              <a:cs typeface="Wix Madefor Text"/>
              <a:sym typeface="Wix Madefor Text"/>
            </a:endParaRPr>
          </a:p>
          <a:p>
            <a:pPr indent="-292100" lvl="0" marL="457200" rtl="0" algn="l">
              <a:lnSpc>
                <a:spcPct val="115000"/>
              </a:lnSpc>
              <a:spcBef>
                <a:spcPts val="0"/>
              </a:spcBef>
              <a:spcAft>
                <a:spcPts val="0"/>
              </a:spcAft>
              <a:buClr>
                <a:schemeClr val="dk1"/>
              </a:buClr>
              <a:buSzPts val="1000"/>
              <a:buFont typeface="Wix Madefor Text"/>
              <a:buChar char="●"/>
            </a:pPr>
            <a:r>
              <a:rPr b="1" lang="en" sz="1000">
                <a:solidFill>
                  <a:schemeClr val="dk1"/>
                </a:solidFill>
                <a:latin typeface="Wix Madefor Text"/>
                <a:ea typeface="Wix Madefor Text"/>
                <a:cs typeface="Wix Madefor Text"/>
                <a:sym typeface="Wix Madefor Text"/>
              </a:rPr>
              <a:t>Research &amp; Discovery</a:t>
            </a:r>
            <a:r>
              <a:rPr lang="en" sz="1000">
                <a:solidFill>
                  <a:schemeClr val="dk1"/>
                </a:solidFill>
                <a:latin typeface="Wix Madefor Text"/>
                <a:ea typeface="Wix Madefor Text"/>
                <a:cs typeface="Wix Madefor Text"/>
                <a:sym typeface="Wix Madefor Text"/>
              </a:rPr>
              <a:t>: Then, we gather all the information we can put our hands on by looking at other companies and products doing similar things, and getting visual and functional inspiration.</a:t>
            </a:r>
            <a:endParaRPr sz="1000">
              <a:solidFill>
                <a:schemeClr val="dk1"/>
              </a:solidFill>
              <a:latin typeface="Wix Madefor Text"/>
              <a:ea typeface="Wix Madefor Text"/>
              <a:cs typeface="Wix Madefor Text"/>
              <a:sym typeface="Wix Madefor Text"/>
            </a:endParaRPr>
          </a:p>
          <a:p>
            <a:pPr indent="-292100" lvl="0" marL="457200" rtl="0" algn="l">
              <a:lnSpc>
                <a:spcPct val="115000"/>
              </a:lnSpc>
              <a:spcBef>
                <a:spcPts val="0"/>
              </a:spcBef>
              <a:spcAft>
                <a:spcPts val="0"/>
              </a:spcAft>
              <a:buClr>
                <a:schemeClr val="dk1"/>
              </a:buClr>
              <a:buSzPts val="1000"/>
              <a:buFont typeface="Wix Madefor Text"/>
              <a:buChar char="●"/>
            </a:pPr>
            <a:r>
              <a:rPr b="1" lang="en" sz="1000">
                <a:solidFill>
                  <a:schemeClr val="dk1"/>
                </a:solidFill>
                <a:latin typeface="Wix Madefor Text"/>
                <a:ea typeface="Wix Madefor Text"/>
                <a:cs typeface="Wix Madefor Text"/>
                <a:sym typeface="Wix Madefor Text"/>
              </a:rPr>
              <a:t>Creating a site structure</a:t>
            </a:r>
            <a:r>
              <a:rPr lang="en" sz="1000">
                <a:solidFill>
                  <a:schemeClr val="dk1"/>
                </a:solidFill>
                <a:latin typeface="Wix Madefor Text"/>
                <a:ea typeface="Wix Madefor Text"/>
                <a:cs typeface="Wix Madefor Text"/>
                <a:sym typeface="Wix Madefor Text"/>
              </a:rPr>
              <a:t>: Next, we determine the content of our site, and organize it to create a sitemap, and think about how site visitors will flow through each page by creating wireframes.</a:t>
            </a:r>
            <a:endParaRPr sz="1000">
              <a:solidFill>
                <a:schemeClr val="dk1"/>
              </a:solidFill>
              <a:latin typeface="Wix Madefor Text"/>
              <a:ea typeface="Wix Madefor Text"/>
              <a:cs typeface="Wix Madefor Text"/>
              <a:sym typeface="Wix Madefor Text"/>
            </a:endParaRPr>
          </a:p>
          <a:p>
            <a:pPr indent="-292100" lvl="0" marL="457200" rtl="0" algn="l">
              <a:lnSpc>
                <a:spcPct val="115000"/>
              </a:lnSpc>
              <a:spcBef>
                <a:spcPts val="0"/>
              </a:spcBef>
              <a:spcAft>
                <a:spcPts val="0"/>
              </a:spcAft>
              <a:buClr>
                <a:schemeClr val="dk1"/>
              </a:buClr>
              <a:buSzPts val="1000"/>
              <a:buFont typeface="Wix Madefor Text"/>
              <a:buChar char="●"/>
            </a:pPr>
            <a:r>
              <a:rPr b="1" lang="en" sz="1000">
                <a:solidFill>
                  <a:schemeClr val="dk1"/>
                </a:solidFill>
                <a:latin typeface="Wix Madefor Text"/>
                <a:ea typeface="Wix Madefor Text"/>
                <a:cs typeface="Wix Madefor Text"/>
                <a:sym typeface="Wix Madefor Text"/>
              </a:rPr>
              <a:t>Create</a:t>
            </a:r>
            <a:r>
              <a:rPr lang="en" sz="1000">
                <a:solidFill>
                  <a:schemeClr val="dk1"/>
                </a:solidFill>
                <a:latin typeface="Wix Madefor Text"/>
                <a:ea typeface="Wix Madefor Text"/>
                <a:cs typeface="Wix Madefor Text"/>
                <a:sym typeface="Wix Madefor Text"/>
              </a:rPr>
              <a:t>: Then, it’s time to make our ideas come to life online! Here, we’ll create or refine the content for the site, like text, images, and videos.</a:t>
            </a:r>
            <a:endParaRPr sz="1000">
              <a:solidFill>
                <a:schemeClr val="dk1"/>
              </a:solidFill>
              <a:latin typeface="Wix Madefor Text"/>
              <a:ea typeface="Wix Madefor Text"/>
              <a:cs typeface="Wix Madefor Text"/>
              <a:sym typeface="Wix Madefor Text"/>
            </a:endParaRPr>
          </a:p>
          <a:p>
            <a:pPr indent="-292100" lvl="0" marL="457200" rtl="0" algn="l">
              <a:lnSpc>
                <a:spcPct val="115000"/>
              </a:lnSpc>
              <a:spcBef>
                <a:spcPts val="0"/>
              </a:spcBef>
              <a:spcAft>
                <a:spcPts val="0"/>
              </a:spcAft>
              <a:buClr>
                <a:schemeClr val="dk1"/>
              </a:buClr>
              <a:buSzPts val="1000"/>
              <a:buFont typeface="Wix Madefor Text"/>
              <a:buChar char="●"/>
            </a:pPr>
            <a:r>
              <a:rPr b="1" lang="en" sz="1000">
                <a:solidFill>
                  <a:schemeClr val="dk1"/>
                </a:solidFill>
                <a:latin typeface="Wix Madefor Text"/>
                <a:ea typeface="Wix Madefor Text"/>
                <a:cs typeface="Wix Madefor Text"/>
                <a:sym typeface="Wix Madefor Text"/>
              </a:rPr>
              <a:t>Design</a:t>
            </a:r>
            <a:r>
              <a:rPr lang="en" sz="1000">
                <a:solidFill>
                  <a:schemeClr val="dk1"/>
                </a:solidFill>
                <a:latin typeface="Wix Madefor Text"/>
                <a:ea typeface="Wix Madefor Text"/>
                <a:cs typeface="Wix Madefor Text"/>
                <a:sym typeface="Wix Madefor Text"/>
              </a:rPr>
              <a:t>: Finally, we put it all together to create a design that is delightful, easy, and intuitive to use. We’ll test our designs and iterate based on feedback.</a:t>
            </a:r>
            <a:endParaRPr sz="1000">
              <a:solidFill>
                <a:schemeClr val="dk1"/>
              </a:solidFill>
              <a:latin typeface="Wix Madefor Text"/>
              <a:ea typeface="Wix Madefor Text"/>
              <a:cs typeface="Wix Madefor Text"/>
              <a:sym typeface="Wix Madefor Text"/>
            </a:endParaRPr>
          </a:p>
          <a:p>
            <a:pPr indent="-292100" lvl="0" marL="457200" rtl="0" algn="l">
              <a:lnSpc>
                <a:spcPct val="115000"/>
              </a:lnSpc>
              <a:spcBef>
                <a:spcPts val="0"/>
              </a:spcBef>
              <a:spcAft>
                <a:spcPts val="0"/>
              </a:spcAft>
              <a:buClr>
                <a:schemeClr val="dk1"/>
              </a:buClr>
              <a:buSzPts val="1000"/>
              <a:buFont typeface="Wix Madefor Text"/>
              <a:buChar char="●"/>
            </a:pPr>
            <a:r>
              <a:rPr b="1" lang="en" sz="1000">
                <a:solidFill>
                  <a:schemeClr val="dk1"/>
                </a:solidFill>
                <a:latin typeface="Wix Madefor Text"/>
                <a:ea typeface="Wix Madefor Text"/>
                <a:cs typeface="Wix Madefor Text"/>
                <a:sym typeface="Wix Madefor Text"/>
              </a:rPr>
              <a:t>Finalize:</a:t>
            </a:r>
            <a:r>
              <a:rPr lang="en" sz="1000">
                <a:solidFill>
                  <a:schemeClr val="dk1"/>
                </a:solidFill>
                <a:latin typeface="Wix Madefor Text"/>
                <a:ea typeface="Wix Madefor Text"/>
                <a:cs typeface="Wix Madefor Text"/>
                <a:sym typeface="Wix Madefor Text"/>
              </a:rPr>
              <a:t> Though a site is never really complete, at this stage we’ll put on finishing touches and celebrate putting your creation out in the world!</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adc696b52f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adc696b52f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b2712fd84d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b2712fd84d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b4b79e510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b4b79e510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b2712fd84d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b2712fd84d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cad7e312c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cad7e312c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785207a37c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785207a37c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adc696b52f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adc696b52f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b2712fd84d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b2712fd84d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b2712fd84d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b2712fd84d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Wix Madefor Text"/>
              <a:ea typeface="Wix Madefor Text"/>
              <a:cs typeface="Wix Madefor Text"/>
              <a:sym typeface="Wix Madefor Tex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b2712fd84d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b2712fd84d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02: What is the Web Creation Process?</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p:cSld name="CUSTOM_1_2">
    <p:bg>
      <p:bgPr>
        <a:solidFill>
          <a:srgbClr val="D6E6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02: What is the Web Creation Process?</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02: What is the Web Creation Process?</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1">
  <p:cSld name="CUSTOM_1_2_1">
    <p:bg>
      <p:bgPr>
        <a:solidFill>
          <a:srgbClr val="DBD7F9"/>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6" name="Google Shape;66;p17"/>
          <p:cNvSpPr txBox="1"/>
          <p:nvPr/>
        </p:nvSpPr>
        <p:spPr>
          <a:xfrm rot="5400000">
            <a:off x="7369350" y="3209075"/>
            <a:ext cx="29658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02: What is the Web Creation Process?</a:t>
            </a:r>
            <a:endParaRPr sz="900">
              <a:latin typeface="Wix Madefor Text"/>
              <a:ea typeface="Wix Madefor Text"/>
              <a:cs typeface="Wix Madefor Text"/>
              <a:sym typeface="Wix Madefor Text"/>
            </a:endParaRPr>
          </a:p>
        </p:txBody>
      </p:sp>
      <p:pic>
        <p:nvPicPr>
          <p:cNvPr id="67" name="Google Shape;67;p17"/>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8" name="Shape 68"/>
        <p:cNvGrpSpPr/>
        <p:nvPr/>
      </p:nvGrpSpPr>
      <p:grpSpPr>
        <a:xfrm>
          <a:off x="0" y="0"/>
          <a:ext cx="0" cy="0"/>
          <a:chOff x="0" y="0"/>
          <a:chExt cx="0" cy="0"/>
        </a:xfrm>
      </p:grpSpPr>
      <p:cxnSp>
        <p:nvCxnSpPr>
          <p:cNvPr id="69" name="Google Shape;69;p18"/>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70" name="Google Shape;70;p18"/>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02: What is the Web Creation Process?</a:t>
            </a:r>
            <a:endParaRPr sz="900">
              <a:latin typeface="Wix Madefor Text"/>
              <a:ea typeface="Wix Madefor Text"/>
              <a:cs typeface="Wix Madefor Text"/>
              <a:sym typeface="Wix Madefor Text"/>
            </a:endParaRPr>
          </a:p>
        </p:txBody>
      </p:sp>
      <p:pic>
        <p:nvPicPr>
          <p:cNvPr id="71" name="Google Shape;71;p18"/>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72" name="Shape 72"/>
        <p:cNvGrpSpPr/>
        <p:nvPr/>
      </p:nvGrpSpPr>
      <p:grpSpPr>
        <a:xfrm>
          <a:off x="0" y="0"/>
          <a:ext cx="0" cy="0"/>
          <a:chOff x="0" y="0"/>
          <a:chExt cx="0" cy="0"/>
        </a:xfrm>
      </p:grpSpPr>
      <p:cxnSp>
        <p:nvCxnSpPr>
          <p:cNvPr id="73" name="Google Shape;73;p19"/>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74" name="Google Shape;74;p19"/>
          <p:cNvSpPr txBox="1"/>
          <p:nvPr/>
        </p:nvSpPr>
        <p:spPr>
          <a:xfrm rot="5400000">
            <a:off x="7449900" y="3289450"/>
            <a:ext cx="2804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02: What is the Web Creation Process?</a:t>
            </a:r>
            <a:endParaRPr sz="900">
              <a:solidFill>
                <a:srgbClr val="FFFFFF"/>
              </a:solidFill>
              <a:latin typeface="Wix Madefor Text"/>
              <a:ea typeface="Wix Madefor Text"/>
              <a:cs typeface="Wix Madefor Text"/>
              <a:sym typeface="Wix Madefor Text"/>
            </a:endParaRPr>
          </a:p>
        </p:txBody>
      </p:sp>
      <p:pic>
        <p:nvPicPr>
          <p:cNvPr id="75" name="Google Shape;75;p19"/>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image" Target="../media/image6.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hyperlink" Target="https://www.wix.com/educati61/project-rand" TargetMode="External"/><Relationship Id="rId5" Type="http://schemas.openxmlformats.org/officeDocument/2006/relationships/image" Target="../media/image5.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9" name="Shape 79"/>
        <p:cNvGrpSpPr/>
        <p:nvPr/>
      </p:nvGrpSpPr>
      <p:grpSpPr>
        <a:xfrm>
          <a:off x="0" y="0"/>
          <a:ext cx="0" cy="0"/>
          <a:chOff x="0" y="0"/>
          <a:chExt cx="0" cy="0"/>
        </a:xfrm>
      </p:grpSpPr>
      <p:pic>
        <p:nvPicPr>
          <p:cNvPr id="80" name="Google Shape;80;p20"/>
          <p:cNvPicPr preferRelativeResize="0"/>
          <p:nvPr/>
        </p:nvPicPr>
        <p:blipFill rotWithShape="1">
          <a:blip r:embed="rId3">
            <a:alphaModFix/>
          </a:blip>
          <a:srcRect b="0" l="24632" r="24632" t="0"/>
          <a:stretch/>
        </p:blipFill>
        <p:spPr>
          <a:xfrm>
            <a:off x="5664562" y="0"/>
            <a:ext cx="3479428" cy="5143500"/>
          </a:xfrm>
          <a:prstGeom prst="rect">
            <a:avLst/>
          </a:prstGeom>
          <a:noFill/>
          <a:ln>
            <a:noFill/>
          </a:ln>
        </p:spPr>
      </p:pic>
      <p:sp>
        <p:nvSpPr>
          <p:cNvPr id="81" name="Google Shape;81;p20"/>
          <p:cNvSpPr txBox="1"/>
          <p:nvPr>
            <p:ph type="title"/>
          </p:nvPr>
        </p:nvSpPr>
        <p:spPr>
          <a:xfrm rot="5400000">
            <a:off x="7478250" y="3318050"/>
            <a:ext cx="27480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02: What is the Web Creation Process?</a:t>
            </a:r>
            <a:endParaRPr sz="900">
              <a:latin typeface="Wix Madefor Text"/>
              <a:ea typeface="Wix Madefor Text"/>
              <a:cs typeface="Wix Madefor Text"/>
              <a:sym typeface="Wix Madefor Text"/>
            </a:endParaRPr>
          </a:p>
        </p:txBody>
      </p:sp>
      <p:sp>
        <p:nvSpPr>
          <p:cNvPr id="82" name="Google Shape;82;p20"/>
          <p:cNvSpPr/>
          <p:nvPr/>
        </p:nvSpPr>
        <p:spPr>
          <a:xfrm>
            <a:off x="0" y="100"/>
            <a:ext cx="5714100" cy="5143500"/>
          </a:xfrm>
          <a:prstGeom prst="rect">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20"/>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02</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What is the Web Creation Process?</a:t>
            </a:r>
            <a:endParaRPr b="1" sz="4800">
              <a:solidFill>
                <a:srgbClr val="FFFFFF"/>
              </a:solidFill>
              <a:latin typeface="Wix Madefor Text"/>
              <a:ea typeface="Wix Madefor Text"/>
              <a:cs typeface="Wix Madefor Text"/>
              <a:sym typeface="Wix Madefor Text"/>
            </a:endParaRPr>
          </a:p>
        </p:txBody>
      </p:sp>
      <p:grpSp>
        <p:nvGrpSpPr>
          <p:cNvPr id="84" name="Google Shape;84;p20"/>
          <p:cNvGrpSpPr/>
          <p:nvPr/>
        </p:nvGrpSpPr>
        <p:grpSpPr>
          <a:xfrm>
            <a:off x="743450" y="4506575"/>
            <a:ext cx="3436500" cy="257550"/>
            <a:chOff x="743450" y="4506575"/>
            <a:chExt cx="3436500" cy="257550"/>
          </a:xfrm>
        </p:grpSpPr>
        <p:sp>
          <p:nvSpPr>
            <p:cNvPr id="85" name="Google Shape;85;p20"/>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Creation 101</a:t>
              </a:r>
              <a:endParaRPr>
                <a:solidFill>
                  <a:srgbClr val="FFFFFF"/>
                </a:solidFill>
                <a:latin typeface="Wix Madefor Text"/>
                <a:ea typeface="Wix Madefor Text"/>
                <a:cs typeface="Wix Madefor Text"/>
                <a:sym typeface="Wix Madefor Text"/>
              </a:endParaRPr>
            </a:p>
          </p:txBody>
        </p:sp>
        <p:cxnSp>
          <p:nvCxnSpPr>
            <p:cNvPr id="86" name="Google Shape;86;p20"/>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87" name="Google Shape;87;p20"/>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7" name="Shape 137"/>
        <p:cNvGrpSpPr/>
        <p:nvPr/>
      </p:nvGrpSpPr>
      <p:grpSpPr>
        <a:xfrm>
          <a:off x="0" y="0"/>
          <a:ext cx="0" cy="0"/>
          <a:chOff x="0" y="0"/>
          <a:chExt cx="0" cy="0"/>
        </a:xfrm>
      </p:grpSpPr>
      <p:sp>
        <p:nvSpPr>
          <p:cNvPr id="138" name="Google Shape;138;p29"/>
          <p:cNvSpPr txBox="1"/>
          <p:nvPr/>
        </p:nvSpPr>
        <p:spPr>
          <a:xfrm>
            <a:off x="391975" y="238375"/>
            <a:ext cx="66036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The User Experience Honeycomb</a:t>
            </a:r>
            <a:endParaRPr sz="3200"/>
          </a:p>
        </p:txBody>
      </p:sp>
      <p:sp>
        <p:nvSpPr>
          <p:cNvPr id="139" name="Google Shape;139;p29"/>
          <p:cNvSpPr/>
          <p:nvPr/>
        </p:nvSpPr>
        <p:spPr>
          <a:xfrm>
            <a:off x="3732875" y="3456300"/>
            <a:ext cx="1228300" cy="1065150"/>
          </a:xfrm>
          <a:prstGeom prst="flowChartPreparation">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0" name="Google Shape;140;p29"/>
          <p:cNvSpPr/>
          <p:nvPr/>
        </p:nvSpPr>
        <p:spPr>
          <a:xfrm>
            <a:off x="4796900" y="2859075"/>
            <a:ext cx="1228300" cy="1065150"/>
          </a:xfrm>
          <a:prstGeom prst="flowChartPreparation">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1" name="Google Shape;141;p29"/>
          <p:cNvSpPr/>
          <p:nvPr/>
        </p:nvSpPr>
        <p:spPr>
          <a:xfrm>
            <a:off x="2656975" y="2859075"/>
            <a:ext cx="1228300" cy="1065150"/>
          </a:xfrm>
          <a:prstGeom prst="flowChartPreparation">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2" name="Google Shape;142;p29"/>
          <p:cNvSpPr/>
          <p:nvPr/>
        </p:nvSpPr>
        <p:spPr>
          <a:xfrm>
            <a:off x="3732875" y="2282175"/>
            <a:ext cx="1228300" cy="1065150"/>
          </a:xfrm>
          <a:prstGeom prst="flowChartPreparation">
            <a:avLst/>
          </a:prstGeom>
          <a:solidFill>
            <a:srgbClr val="6C48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3" name="Google Shape;143;p29"/>
          <p:cNvSpPr/>
          <p:nvPr/>
        </p:nvSpPr>
        <p:spPr>
          <a:xfrm>
            <a:off x="2656975" y="1695675"/>
            <a:ext cx="1228300" cy="1065150"/>
          </a:xfrm>
          <a:prstGeom prst="flowChartPreparation">
            <a:avLst/>
          </a:prstGeom>
          <a:solidFill>
            <a:srgbClr val="6C48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4" name="Google Shape;144;p29"/>
          <p:cNvSpPr/>
          <p:nvPr/>
        </p:nvSpPr>
        <p:spPr>
          <a:xfrm>
            <a:off x="3732875" y="1108050"/>
            <a:ext cx="1228300" cy="1065150"/>
          </a:xfrm>
          <a:prstGeom prst="flowChartPreparation">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5" name="Google Shape;145;p29"/>
          <p:cNvSpPr/>
          <p:nvPr/>
        </p:nvSpPr>
        <p:spPr>
          <a:xfrm>
            <a:off x="4796900" y="1695675"/>
            <a:ext cx="1228300" cy="1065150"/>
          </a:xfrm>
          <a:prstGeom prst="flowChartPreparation">
            <a:avLst/>
          </a:prstGeom>
          <a:solidFill>
            <a:srgbClr val="32B7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Wix Madefor Text"/>
              <a:ea typeface="Wix Madefor Text"/>
              <a:cs typeface="Wix Madefor Text"/>
              <a:sym typeface="Wix Madefor Text"/>
            </a:endParaRPr>
          </a:p>
        </p:txBody>
      </p:sp>
      <p:sp>
        <p:nvSpPr>
          <p:cNvPr id="146" name="Google Shape;146;p29"/>
          <p:cNvSpPr txBox="1"/>
          <p:nvPr/>
        </p:nvSpPr>
        <p:spPr>
          <a:xfrm>
            <a:off x="2719275" y="32046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Findable</a:t>
            </a:r>
            <a:endParaRPr b="1">
              <a:solidFill>
                <a:srgbClr val="FFFFFF"/>
              </a:solidFill>
              <a:latin typeface="Wix Madefor Text"/>
              <a:ea typeface="Wix Madefor Text"/>
              <a:cs typeface="Wix Madefor Text"/>
              <a:sym typeface="Wix Madefor Text"/>
            </a:endParaRPr>
          </a:p>
        </p:txBody>
      </p:sp>
      <p:sp>
        <p:nvSpPr>
          <p:cNvPr id="147" name="Google Shape;147;p29"/>
          <p:cNvSpPr txBox="1"/>
          <p:nvPr/>
        </p:nvSpPr>
        <p:spPr>
          <a:xfrm>
            <a:off x="4859200" y="32046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Accessible</a:t>
            </a:r>
            <a:endParaRPr b="1">
              <a:solidFill>
                <a:srgbClr val="FFFFFF"/>
              </a:solidFill>
              <a:latin typeface="Wix Madefor Text"/>
              <a:ea typeface="Wix Madefor Text"/>
              <a:cs typeface="Wix Madefor Text"/>
              <a:sym typeface="Wix Madefor Text"/>
            </a:endParaRPr>
          </a:p>
        </p:txBody>
      </p:sp>
      <p:sp>
        <p:nvSpPr>
          <p:cNvPr id="148" name="Google Shape;148;p29"/>
          <p:cNvSpPr txBox="1"/>
          <p:nvPr/>
        </p:nvSpPr>
        <p:spPr>
          <a:xfrm>
            <a:off x="3795175" y="3801825"/>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Usable</a:t>
            </a:r>
            <a:endParaRPr b="1">
              <a:solidFill>
                <a:srgbClr val="FFFFFF"/>
              </a:solidFill>
              <a:latin typeface="Wix Madefor Text"/>
              <a:ea typeface="Wix Madefor Text"/>
              <a:cs typeface="Wix Madefor Text"/>
              <a:sym typeface="Wix Madefor Text"/>
            </a:endParaRPr>
          </a:p>
        </p:txBody>
      </p:sp>
      <p:sp>
        <p:nvSpPr>
          <p:cNvPr id="149" name="Google Shape;149;p29"/>
          <p:cNvSpPr txBox="1"/>
          <p:nvPr/>
        </p:nvSpPr>
        <p:spPr>
          <a:xfrm>
            <a:off x="3795175" y="26277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Valuable</a:t>
            </a:r>
            <a:endParaRPr b="1">
              <a:solidFill>
                <a:srgbClr val="FFFFFF"/>
              </a:solidFill>
              <a:latin typeface="Wix Madefor Text"/>
              <a:ea typeface="Wix Madefor Text"/>
              <a:cs typeface="Wix Madefor Text"/>
              <a:sym typeface="Wix Madefor Text"/>
            </a:endParaRPr>
          </a:p>
        </p:txBody>
      </p:sp>
      <p:sp>
        <p:nvSpPr>
          <p:cNvPr id="150" name="Google Shape;150;p29"/>
          <p:cNvSpPr txBox="1"/>
          <p:nvPr/>
        </p:nvSpPr>
        <p:spPr>
          <a:xfrm>
            <a:off x="2719275" y="20508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Useful</a:t>
            </a:r>
            <a:endParaRPr b="1">
              <a:solidFill>
                <a:srgbClr val="FFFFFF"/>
              </a:solidFill>
              <a:latin typeface="Wix Madefor Text"/>
              <a:ea typeface="Wix Madefor Text"/>
              <a:cs typeface="Wix Madefor Text"/>
              <a:sym typeface="Wix Madefor Text"/>
            </a:endParaRPr>
          </a:p>
        </p:txBody>
      </p:sp>
      <p:sp>
        <p:nvSpPr>
          <p:cNvPr id="151" name="Google Shape;151;p29"/>
          <p:cNvSpPr txBox="1"/>
          <p:nvPr/>
        </p:nvSpPr>
        <p:spPr>
          <a:xfrm>
            <a:off x="3795175" y="14739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Creditable</a:t>
            </a:r>
            <a:endParaRPr b="1">
              <a:solidFill>
                <a:srgbClr val="FFFFFF"/>
              </a:solidFill>
              <a:latin typeface="Wix Madefor Text"/>
              <a:ea typeface="Wix Madefor Text"/>
              <a:cs typeface="Wix Madefor Text"/>
              <a:sym typeface="Wix Madefor Text"/>
            </a:endParaRPr>
          </a:p>
        </p:txBody>
      </p:sp>
      <p:sp>
        <p:nvSpPr>
          <p:cNvPr id="152" name="Google Shape;152;p29"/>
          <p:cNvSpPr txBox="1"/>
          <p:nvPr/>
        </p:nvSpPr>
        <p:spPr>
          <a:xfrm>
            <a:off x="4859200" y="2050800"/>
            <a:ext cx="1103700" cy="37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Wix Madefor Text"/>
                <a:ea typeface="Wix Madefor Text"/>
                <a:cs typeface="Wix Madefor Text"/>
                <a:sym typeface="Wix Madefor Text"/>
              </a:rPr>
              <a:t>Desirable</a:t>
            </a:r>
            <a:endParaRPr b="1">
              <a:solidFill>
                <a:srgbClr val="FFFFFF"/>
              </a:solidFill>
              <a:latin typeface="Wix Madefor Text"/>
              <a:ea typeface="Wix Madefor Text"/>
              <a:cs typeface="Wix Madefor Text"/>
              <a:sym typeface="Wix Madefor Text"/>
            </a:endParaRPr>
          </a:p>
        </p:txBody>
      </p:sp>
      <p:sp>
        <p:nvSpPr>
          <p:cNvPr id="153" name="Google Shape;153;p29"/>
          <p:cNvSpPr txBox="1"/>
          <p:nvPr/>
        </p:nvSpPr>
        <p:spPr>
          <a:xfrm>
            <a:off x="5008000" y="1344825"/>
            <a:ext cx="8061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32B777"/>
                </a:solidFill>
                <a:latin typeface="Wix Madefor Text"/>
                <a:ea typeface="Wix Madefor Text"/>
                <a:cs typeface="Wix Madefor Text"/>
                <a:sym typeface="Wix Madefor Text"/>
              </a:rPr>
              <a:t>FEEL</a:t>
            </a:r>
            <a:endParaRPr b="1">
              <a:solidFill>
                <a:srgbClr val="32B777"/>
              </a:solidFill>
              <a:latin typeface="Wix Madefor Text"/>
              <a:ea typeface="Wix Madefor Text"/>
              <a:cs typeface="Wix Madefor Text"/>
              <a:sym typeface="Wix Madefor Text"/>
            </a:endParaRPr>
          </a:p>
        </p:txBody>
      </p:sp>
      <p:sp>
        <p:nvSpPr>
          <p:cNvPr id="154" name="Google Shape;154;p29"/>
          <p:cNvSpPr txBox="1"/>
          <p:nvPr/>
        </p:nvSpPr>
        <p:spPr>
          <a:xfrm>
            <a:off x="2868075" y="1344538"/>
            <a:ext cx="8061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32B777"/>
                </a:solidFill>
                <a:latin typeface="Wix Madefor Text"/>
                <a:ea typeface="Wix Madefor Text"/>
                <a:cs typeface="Wix Madefor Text"/>
                <a:sym typeface="Wix Madefor Text"/>
              </a:rPr>
              <a:t>THINK</a:t>
            </a:r>
            <a:endParaRPr b="1">
              <a:solidFill>
                <a:srgbClr val="32B777"/>
              </a:solidFill>
              <a:latin typeface="Wix Madefor Text"/>
              <a:ea typeface="Wix Madefor Text"/>
              <a:cs typeface="Wix Madefor Text"/>
              <a:sym typeface="Wix Madefor Text"/>
            </a:endParaRPr>
          </a:p>
        </p:txBody>
      </p:sp>
      <p:sp>
        <p:nvSpPr>
          <p:cNvPr id="155" name="Google Shape;155;p29"/>
          <p:cNvSpPr txBox="1"/>
          <p:nvPr/>
        </p:nvSpPr>
        <p:spPr>
          <a:xfrm>
            <a:off x="4001575" y="4521450"/>
            <a:ext cx="6909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1F77FF"/>
                </a:solidFill>
                <a:latin typeface="Wix Madefor Text"/>
                <a:ea typeface="Wix Madefor Text"/>
                <a:cs typeface="Wix Madefor Text"/>
                <a:sym typeface="Wix Madefor Text"/>
              </a:rPr>
              <a:t>USE</a:t>
            </a:r>
            <a:endParaRPr b="1">
              <a:solidFill>
                <a:srgbClr val="1F77FF"/>
              </a:solidFill>
              <a:latin typeface="Wix Madefor Text"/>
              <a:ea typeface="Wix Madefor Text"/>
              <a:cs typeface="Wix Madefor Text"/>
              <a:sym typeface="Wix Madefor Text"/>
            </a:endParaRPr>
          </a:p>
        </p:txBody>
      </p:sp>
      <p:sp>
        <p:nvSpPr>
          <p:cNvPr id="156" name="Google Shape;156;p29"/>
          <p:cNvSpPr txBox="1"/>
          <p:nvPr/>
        </p:nvSpPr>
        <p:spPr>
          <a:xfrm>
            <a:off x="1963175" y="4891025"/>
            <a:ext cx="4767600" cy="25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00">
                <a:solidFill>
                  <a:srgbClr val="B7B7B7"/>
                </a:solidFill>
                <a:highlight>
                  <a:srgbClr val="FFFFFF"/>
                </a:highlight>
                <a:latin typeface="Wix Madefor Text"/>
                <a:ea typeface="Wix Madefor Text"/>
                <a:cs typeface="Wix Madefor Text"/>
                <a:sym typeface="Wix Madefor Text"/>
              </a:rPr>
              <a:t>Peter Morville's User Experience Honeycomb, adapted by Katerina Karagianni</a:t>
            </a:r>
            <a:endParaRPr sz="1100">
              <a:solidFill>
                <a:srgbClr val="B7B7B7"/>
              </a:solidFill>
              <a:latin typeface="Wix Madefor Text"/>
              <a:ea typeface="Wix Madefor Text"/>
              <a:cs typeface="Wix Madefor Text"/>
              <a:sym typeface="Wix Madefor Tex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0" name="Shape 160"/>
        <p:cNvGrpSpPr/>
        <p:nvPr/>
      </p:nvGrpSpPr>
      <p:grpSpPr>
        <a:xfrm>
          <a:off x="0" y="0"/>
          <a:ext cx="0" cy="0"/>
          <a:chOff x="0" y="0"/>
          <a:chExt cx="0" cy="0"/>
        </a:xfrm>
      </p:grpSpPr>
      <p:sp>
        <p:nvSpPr>
          <p:cNvPr id="161" name="Google Shape;161;p30"/>
          <p:cNvSpPr txBox="1"/>
          <p:nvPr>
            <p:ph type="title"/>
          </p:nvPr>
        </p:nvSpPr>
        <p:spPr>
          <a:xfrm>
            <a:off x="289748" y="146619"/>
            <a:ext cx="7435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F77FF"/>
                </a:solidFill>
                <a:latin typeface="Wix Madefor Text"/>
                <a:ea typeface="Wix Madefor Text"/>
                <a:cs typeface="Wix Madefor Text"/>
                <a:sym typeface="Wix Madefor Text"/>
              </a:rPr>
              <a:t>The Web Creation Process</a:t>
            </a:r>
            <a:endParaRPr b="1" sz="3200">
              <a:solidFill>
                <a:srgbClr val="1F77FF"/>
              </a:solidFill>
              <a:latin typeface="Wix Madefor Text"/>
              <a:ea typeface="Wix Madefor Text"/>
              <a:cs typeface="Wix Madefor Text"/>
              <a:sym typeface="Wix Madefor Text"/>
            </a:endParaRPr>
          </a:p>
        </p:txBody>
      </p:sp>
      <p:sp>
        <p:nvSpPr>
          <p:cNvPr id="162" name="Google Shape;162;p30"/>
          <p:cNvSpPr/>
          <p:nvPr/>
        </p:nvSpPr>
        <p:spPr>
          <a:xfrm>
            <a:off x="22650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Idea Framing</a:t>
            </a:r>
            <a:endParaRPr b="1" sz="1100">
              <a:latin typeface="Wix Madefor Text"/>
              <a:ea typeface="Wix Madefor Text"/>
              <a:cs typeface="Wix Madefor Text"/>
              <a:sym typeface="Wix Madefor Text"/>
            </a:endParaRPr>
          </a:p>
        </p:txBody>
      </p:sp>
      <p:sp>
        <p:nvSpPr>
          <p:cNvPr id="163" name="Google Shape;163;p30"/>
          <p:cNvSpPr/>
          <p:nvPr/>
        </p:nvSpPr>
        <p:spPr>
          <a:xfrm>
            <a:off x="1621603"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000">
                <a:latin typeface="Wix Madefor Text"/>
                <a:ea typeface="Wix Madefor Text"/>
                <a:cs typeface="Wix Madefor Text"/>
                <a:sym typeface="Wix Madefor Text"/>
              </a:rPr>
              <a:t>Research &amp; Discovery</a:t>
            </a:r>
            <a:endParaRPr b="1" sz="1000">
              <a:latin typeface="Wix Madefor Text"/>
              <a:ea typeface="Wix Madefor Text"/>
              <a:cs typeface="Wix Madefor Text"/>
              <a:sym typeface="Wix Madefor Text"/>
            </a:endParaRPr>
          </a:p>
        </p:txBody>
      </p:sp>
      <p:sp>
        <p:nvSpPr>
          <p:cNvPr id="164" name="Google Shape;164;p30"/>
          <p:cNvSpPr/>
          <p:nvPr/>
        </p:nvSpPr>
        <p:spPr>
          <a:xfrm>
            <a:off x="44118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Create</a:t>
            </a:r>
            <a:endParaRPr b="1" sz="1100">
              <a:latin typeface="Wix Madefor Text"/>
              <a:ea typeface="Wix Madefor Text"/>
              <a:cs typeface="Wix Madefor Text"/>
              <a:sym typeface="Wix Madefor Text"/>
            </a:endParaRPr>
          </a:p>
        </p:txBody>
      </p:sp>
      <p:sp>
        <p:nvSpPr>
          <p:cNvPr id="165" name="Google Shape;165;p30"/>
          <p:cNvSpPr/>
          <p:nvPr/>
        </p:nvSpPr>
        <p:spPr>
          <a:xfrm>
            <a:off x="58069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Iterate</a:t>
            </a:r>
            <a:endParaRPr b="1" sz="1100">
              <a:latin typeface="Wix Madefor Text"/>
              <a:ea typeface="Wix Madefor Text"/>
              <a:cs typeface="Wix Madefor Text"/>
              <a:sym typeface="Wix Madefor Text"/>
            </a:endParaRPr>
          </a:p>
        </p:txBody>
      </p:sp>
      <p:sp>
        <p:nvSpPr>
          <p:cNvPr id="166" name="Google Shape;166;p30"/>
          <p:cNvSpPr/>
          <p:nvPr/>
        </p:nvSpPr>
        <p:spPr>
          <a:xfrm>
            <a:off x="72020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Finalize</a:t>
            </a:r>
            <a:endParaRPr b="1" sz="1100">
              <a:latin typeface="Wix Madefor Text"/>
              <a:ea typeface="Wix Madefor Text"/>
              <a:cs typeface="Wix Madefor Text"/>
              <a:sym typeface="Wix Madefor Text"/>
            </a:endParaRPr>
          </a:p>
        </p:txBody>
      </p:sp>
      <p:sp>
        <p:nvSpPr>
          <p:cNvPr id="167" name="Google Shape;167;p30"/>
          <p:cNvSpPr txBox="1"/>
          <p:nvPr/>
        </p:nvSpPr>
        <p:spPr>
          <a:xfrm>
            <a:off x="226500" y="2298702"/>
            <a:ext cx="1186500" cy="2154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Identifying an idea or a need your website will address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Take time to understand your site visitors’ needs </a:t>
            </a:r>
            <a:endParaRPr sz="700">
              <a:solidFill>
                <a:srgbClr val="245BF6"/>
              </a:solidFill>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900">
              <a:solidFill>
                <a:srgbClr val="245BF6"/>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100">
              <a:solidFill>
                <a:srgbClr val="000000"/>
              </a:solidFill>
              <a:latin typeface="Wix Madefor Text"/>
              <a:ea typeface="Wix Madefor Text"/>
              <a:cs typeface="Wix Madefor Text"/>
              <a:sym typeface="Wix Madefor Text"/>
            </a:endParaRPr>
          </a:p>
        </p:txBody>
      </p:sp>
      <p:sp>
        <p:nvSpPr>
          <p:cNvPr id="168" name="Google Shape;168;p30"/>
          <p:cNvSpPr txBox="1"/>
          <p:nvPr/>
        </p:nvSpPr>
        <p:spPr>
          <a:xfrm>
            <a:off x="1621600" y="2298694"/>
            <a:ext cx="1132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1000"/>
              </a:spcAft>
              <a:buSzPts val="900"/>
              <a:buFont typeface="Poppins"/>
              <a:buChar char="●"/>
            </a:pPr>
            <a:r>
              <a:rPr lang="en" sz="900">
                <a:latin typeface="Wix Madefor Text"/>
                <a:ea typeface="Wix Madefor Text"/>
                <a:cs typeface="Wix Madefor Text"/>
                <a:sym typeface="Wix Madefor Text"/>
              </a:rPr>
              <a:t>Gather visual and functional inspiration: Look at other businesses and websites doing similar things</a:t>
            </a:r>
            <a:endParaRPr sz="900">
              <a:latin typeface="Wix Madefor Text"/>
              <a:ea typeface="Wix Madefor Text"/>
              <a:cs typeface="Wix Madefor Text"/>
              <a:sym typeface="Wix Madefor Text"/>
            </a:endParaRPr>
          </a:p>
        </p:txBody>
      </p:sp>
      <p:sp>
        <p:nvSpPr>
          <p:cNvPr id="169" name="Google Shape;169;p30"/>
          <p:cNvSpPr txBox="1"/>
          <p:nvPr/>
        </p:nvSpPr>
        <p:spPr>
          <a:xfrm>
            <a:off x="3016700" y="2298705"/>
            <a:ext cx="12426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Determine the content &amp; structure of your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paths site visitors will take on the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layout of each page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Sketch!</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70" name="Google Shape;170;p30"/>
          <p:cNvSpPr txBox="1"/>
          <p:nvPr/>
        </p:nvSpPr>
        <p:spPr>
          <a:xfrm>
            <a:off x="4335600" y="2298700"/>
            <a:ext cx="1318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Map out your sketch onto a website.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Create or refine the content for the site, like text, images, and videos.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Use the content you created or gathered to create a website that’s delightful, easy, and intuitive to use.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71" name="Google Shape;171;p30"/>
          <p:cNvSpPr txBox="1"/>
          <p:nvPr/>
        </p:nvSpPr>
        <p:spPr>
          <a:xfrm>
            <a:off x="5806900" y="2298702"/>
            <a:ext cx="1242600" cy="2697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Experiment, share, get feedback, iterate, experiment, share, get feedback, iterate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72" name="Google Shape;172;p30"/>
          <p:cNvSpPr txBox="1"/>
          <p:nvPr/>
        </p:nvSpPr>
        <p:spPr>
          <a:xfrm>
            <a:off x="7202000" y="2298704"/>
            <a:ext cx="1132800" cy="17355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Get final feedback</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Fix &amp; prepare your final project!</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1000"/>
              </a:spcAft>
              <a:buSzPts val="900"/>
              <a:buFont typeface="Wix Madefor Text"/>
              <a:buChar char="●"/>
            </a:pPr>
            <a:r>
              <a:rPr lang="en" sz="900">
                <a:latin typeface="Wix Madefor Text"/>
                <a:ea typeface="Wix Madefor Text"/>
                <a:cs typeface="Wix Madefor Text"/>
                <a:sym typeface="Wix Madefor Text"/>
              </a:rPr>
              <a:t>Share your creation with the world</a:t>
            </a:r>
            <a:endParaRPr sz="900">
              <a:latin typeface="Wix Madefor Text"/>
              <a:ea typeface="Wix Madefor Text"/>
              <a:cs typeface="Wix Madefor Text"/>
              <a:sym typeface="Wix Madefor Text"/>
            </a:endParaRPr>
          </a:p>
        </p:txBody>
      </p:sp>
      <p:sp>
        <p:nvSpPr>
          <p:cNvPr id="173" name="Google Shape;173;p30"/>
          <p:cNvSpPr/>
          <p:nvPr/>
        </p:nvSpPr>
        <p:spPr>
          <a:xfrm>
            <a:off x="3016707"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100">
                <a:latin typeface="Wix Madefor Text"/>
                <a:ea typeface="Wix Madefor Text"/>
                <a:cs typeface="Wix Madefor Text"/>
                <a:sym typeface="Wix Madefor Text"/>
              </a:rPr>
              <a:t>Plan</a:t>
            </a:r>
            <a:endParaRPr b="1" sz="1100">
              <a:latin typeface="Wix Madefor Text"/>
              <a:ea typeface="Wix Madefor Text"/>
              <a:cs typeface="Wix Madefor Text"/>
              <a:sym typeface="Wix Madefor Tex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77" name="Shape 177"/>
        <p:cNvGrpSpPr/>
        <p:nvPr/>
      </p:nvGrpSpPr>
      <p:grpSpPr>
        <a:xfrm>
          <a:off x="0" y="0"/>
          <a:ext cx="0" cy="0"/>
          <a:chOff x="0" y="0"/>
          <a:chExt cx="0" cy="0"/>
        </a:xfrm>
      </p:grpSpPr>
      <p:sp>
        <p:nvSpPr>
          <p:cNvPr id="178" name="Google Shape;178;p31"/>
          <p:cNvSpPr txBox="1"/>
          <p:nvPr>
            <p:ph type="title"/>
          </p:nvPr>
        </p:nvSpPr>
        <p:spPr>
          <a:xfrm>
            <a:off x="677100" y="0"/>
            <a:ext cx="54165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can we explore Web Creation with real-world websites?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82" name="Shape 182"/>
        <p:cNvGrpSpPr/>
        <p:nvPr/>
      </p:nvGrpSpPr>
      <p:grpSpPr>
        <a:xfrm>
          <a:off x="0" y="0"/>
          <a:ext cx="0" cy="0"/>
          <a:chOff x="0" y="0"/>
          <a:chExt cx="0" cy="0"/>
        </a:xfrm>
      </p:grpSpPr>
      <p:sp>
        <p:nvSpPr>
          <p:cNvPr id="183" name="Google Shape;183;p32"/>
          <p:cNvSpPr txBox="1"/>
          <p:nvPr/>
        </p:nvSpPr>
        <p:spPr>
          <a:xfrm>
            <a:off x="689450" y="82655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Activity: Explore an IRL site</a:t>
            </a:r>
            <a:endParaRPr sz="3200"/>
          </a:p>
        </p:txBody>
      </p:sp>
      <p:sp>
        <p:nvSpPr>
          <p:cNvPr id="184" name="Google Shape;184;p32"/>
          <p:cNvSpPr txBox="1"/>
          <p:nvPr/>
        </p:nvSpPr>
        <p:spPr>
          <a:xfrm>
            <a:off x="689450" y="1741425"/>
            <a:ext cx="5770500" cy="2241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Pick a site to explore, and use these prompts to help guide you:</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is your site?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is your site’s purpose, or problem do you think the website is trying to solve?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aspects about the site’s structure (layout, navigation, pages, buttons) support and reflect the creator’s goals?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What would make you go back and visit this site?</a:t>
            </a:r>
            <a:endParaRPr>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88" name="Shape 188"/>
        <p:cNvGrpSpPr/>
        <p:nvPr/>
      </p:nvGrpSpPr>
      <p:grpSpPr>
        <a:xfrm>
          <a:off x="0" y="0"/>
          <a:ext cx="0" cy="0"/>
          <a:chOff x="0" y="0"/>
          <a:chExt cx="0" cy="0"/>
        </a:xfrm>
      </p:grpSpPr>
      <p:sp>
        <p:nvSpPr>
          <p:cNvPr id="189" name="Google Shape;189;p33"/>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Idea framing</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will your website be about?</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3" name="Shape 193"/>
        <p:cNvGrpSpPr/>
        <p:nvPr/>
      </p:nvGrpSpPr>
      <p:grpSpPr>
        <a:xfrm>
          <a:off x="0" y="0"/>
          <a:ext cx="0" cy="0"/>
          <a:chOff x="0" y="0"/>
          <a:chExt cx="0" cy="0"/>
        </a:xfrm>
      </p:grpSpPr>
      <p:sp>
        <p:nvSpPr>
          <p:cNvPr id="194" name="Google Shape;194;p34"/>
          <p:cNvSpPr txBox="1"/>
          <p:nvPr>
            <p:ph type="title"/>
          </p:nvPr>
        </p:nvSpPr>
        <p:spPr>
          <a:xfrm>
            <a:off x="289748" y="146619"/>
            <a:ext cx="7435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F77FF"/>
                </a:solidFill>
                <a:latin typeface="Wix Madefor Text"/>
                <a:ea typeface="Wix Madefor Text"/>
                <a:cs typeface="Wix Madefor Text"/>
                <a:sym typeface="Wix Madefor Text"/>
              </a:rPr>
              <a:t>The Web Creation Process</a:t>
            </a:r>
            <a:endParaRPr b="1" sz="3200">
              <a:solidFill>
                <a:srgbClr val="1F77FF"/>
              </a:solidFill>
              <a:latin typeface="Wix Madefor Text"/>
              <a:ea typeface="Wix Madefor Text"/>
              <a:cs typeface="Wix Madefor Text"/>
              <a:sym typeface="Wix Madefor Text"/>
            </a:endParaRPr>
          </a:p>
        </p:txBody>
      </p:sp>
      <p:sp>
        <p:nvSpPr>
          <p:cNvPr id="195" name="Google Shape;195;p34"/>
          <p:cNvSpPr/>
          <p:nvPr/>
        </p:nvSpPr>
        <p:spPr>
          <a:xfrm>
            <a:off x="226500" y="1005793"/>
            <a:ext cx="1132800" cy="1132800"/>
          </a:xfrm>
          <a:prstGeom prst="ellipse">
            <a:avLst/>
          </a:prstGeom>
          <a:solidFill>
            <a:srgbClr val="D6E6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Idea Framing</a:t>
            </a:r>
            <a:endParaRPr b="1" sz="1100">
              <a:latin typeface="Wix Madefor Text"/>
              <a:ea typeface="Wix Madefor Text"/>
              <a:cs typeface="Wix Madefor Text"/>
              <a:sym typeface="Wix Madefor Text"/>
            </a:endParaRPr>
          </a:p>
        </p:txBody>
      </p:sp>
      <p:sp>
        <p:nvSpPr>
          <p:cNvPr id="196" name="Google Shape;196;p34"/>
          <p:cNvSpPr/>
          <p:nvPr/>
        </p:nvSpPr>
        <p:spPr>
          <a:xfrm>
            <a:off x="1621603"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000">
                <a:latin typeface="Wix Madefor Text"/>
                <a:ea typeface="Wix Madefor Text"/>
                <a:cs typeface="Wix Madefor Text"/>
                <a:sym typeface="Wix Madefor Text"/>
              </a:rPr>
              <a:t>Research &amp; Discovery</a:t>
            </a:r>
            <a:endParaRPr b="1" sz="1000">
              <a:latin typeface="Wix Madefor Text"/>
              <a:ea typeface="Wix Madefor Text"/>
              <a:cs typeface="Wix Madefor Text"/>
              <a:sym typeface="Wix Madefor Text"/>
            </a:endParaRPr>
          </a:p>
        </p:txBody>
      </p:sp>
      <p:sp>
        <p:nvSpPr>
          <p:cNvPr id="197" name="Google Shape;197;p34"/>
          <p:cNvSpPr/>
          <p:nvPr/>
        </p:nvSpPr>
        <p:spPr>
          <a:xfrm>
            <a:off x="44118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Create</a:t>
            </a:r>
            <a:endParaRPr b="1" sz="1100">
              <a:latin typeface="Wix Madefor Text"/>
              <a:ea typeface="Wix Madefor Text"/>
              <a:cs typeface="Wix Madefor Text"/>
              <a:sym typeface="Wix Madefor Text"/>
            </a:endParaRPr>
          </a:p>
        </p:txBody>
      </p:sp>
      <p:sp>
        <p:nvSpPr>
          <p:cNvPr id="198" name="Google Shape;198;p34"/>
          <p:cNvSpPr/>
          <p:nvPr/>
        </p:nvSpPr>
        <p:spPr>
          <a:xfrm>
            <a:off x="58069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Iterate</a:t>
            </a:r>
            <a:endParaRPr b="1" sz="1100">
              <a:latin typeface="Wix Madefor Text"/>
              <a:ea typeface="Wix Madefor Text"/>
              <a:cs typeface="Wix Madefor Text"/>
              <a:sym typeface="Wix Madefor Text"/>
            </a:endParaRPr>
          </a:p>
        </p:txBody>
      </p:sp>
      <p:sp>
        <p:nvSpPr>
          <p:cNvPr id="199" name="Google Shape;199;p34"/>
          <p:cNvSpPr/>
          <p:nvPr/>
        </p:nvSpPr>
        <p:spPr>
          <a:xfrm>
            <a:off x="72020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Finalize</a:t>
            </a:r>
            <a:endParaRPr b="1" sz="1100">
              <a:latin typeface="Wix Madefor Text"/>
              <a:ea typeface="Wix Madefor Text"/>
              <a:cs typeface="Wix Madefor Text"/>
              <a:sym typeface="Wix Madefor Text"/>
            </a:endParaRPr>
          </a:p>
        </p:txBody>
      </p:sp>
      <p:sp>
        <p:nvSpPr>
          <p:cNvPr id="200" name="Google Shape;200;p34"/>
          <p:cNvSpPr txBox="1"/>
          <p:nvPr/>
        </p:nvSpPr>
        <p:spPr>
          <a:xfrm>
            <a:off x="226500" y="2298702"/>
            <a:ext cx="1186500" cy="2154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Clr>
                <a:srgbClr val="1F77FF"/>
              </a:buClr>
              <a:buSzPts val="900"/>
              <a:buFont typeface="Wix Madefor Text"/>
              <a:buChar char="●"/>
            </a:pPr>
            <a:r>
              <a:rPr b="1" lang="en" sz="900">
                <a:solidFill>
                  <a:srgbClr val="1F77FF"/>
                </a:solidFill>
                <a:latin typeface="Wix Madefor Text"/>
                <a:ea typeface="Wix Madefor Text"/>
                <a:cs typeface="Wix Madefor Text"/>
                <a:sym typeface="Wix Madefor Text"/>
              </a:rPr>
              <a:t>Identifying a need or a problem your website will address</a:t>
            </a:r>
            <a:endParaRPr b="1" sz="900">
              <a:solidFill>
                <a:srgbClr val="1F77FF"/>
              </a:solidFill>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Take time to understand your site visitors’ needs </a:t>
            </a:r>
            <a:endParaRPr sz="700">
              <a:solidFill>
                <a:srgbClr val="245BF6"/>
              </a:solidFill>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900">
              <a:solidFill>
                <a:srgbClr val="245BF6"/>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100">
              <a:solidFill>
                <a:srgbClr val="000000"/>
              </a:solidFill>
              <a:latin typeface="Wix Madefor Text"/>
              <a:ea typeface="Wix Madefor Text"/>
              <a:cs typeface="Wix Madefor Text"/>
              <a:sym typeface="Wix Madefor Text"/>
            </a:endParaRPr>
          </a:p>
        </p:txBody>
      </p:sp>
      <p:sp>
        <p:nvSpPr>
          <p:cNvPr id="201" name="Google Shape;201;p34"/>
          <p:cNvSpPr txBox="1"/>
          <p:nvPr/>
        </p:nvSpPr>
        <p:spPr>
          <a:xfrm>
            <a:off x="1621600" y="2298694"/>
            <a:ext cx="1132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1000"/>
              </a:spcAft>
              <a:buSzPts val="900"/>
              <a:buFont typeface="Poppins"/>
              <a:buChar char="●"/>
            </a:pPr>
            <a:r>
              <a:rPr lang="en" sz="900">
                <a:latin typeface="Wix Madefor Text"/>
                <a:ea typeface="Wix Madefor Text"/>
                <a:cs typeface="Wix Madefor Text"/>
                <a:sym typeface="Wix Madefor Text"/>
              </a:rPr>
              <a:t>Gather visual and functional inspiration: Look at other businesses and websites doing similar things</a:t>
            </a:r>
            <a:endParaRPr sz="900">
              <a:latin typeface="Wix Madefor Text"/>
              <a:ea typeface="Wix Madefor Text"/>
              <a:cs typeface="Wix Madefor Text"/>
              <a:sym typeface="Wix Madefor Text"/>
            </a:endParaRPr>
          </a:p>
        </p:txBody>
      </p:sp>
      <p:sp>
        <p:nvSpPr>
          <p:cNvPr id="202" name="Google Shape;202;p34"/>
          <p:cNvSpPr txBox="1"/>
          <p:nvPr/>
        </p:nvSpPr>
        <p:spPr>
          <a:xfrm>
            <a:off x="3016700" y="2298705"/>
            <a:ext cx="12426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Determine the content &amp; structure of your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paths site visitors will take on the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layout of each page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Sketch!</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203" name="Google Shape;203;p34"/>
          <p:cNvSpPr txBox="1"/>
          <p:nvPr/>
        </p:nvSpPr>
        <p:spPr>
          <a:xfrm>
            <a:off x="4335600" y="2298700"/>
            <a:ext cx="1318800" cy="19923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Map out your sketch onto a website.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Create or refine the content for the site, like text, images, and videos.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Use the content you created or gathered to create a website that’s delightful, easy, and intuitive to use.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204" name="Google Shape;204;p34"/>
          <p:cNvSpPr txBox="1"/>
          <p:nvPr/>
        </p:nvSpPr>
        <p:spPr>
          <a:xfrm>
            <a:off x="5806900" y="2298702"/>
            <a:ext cx="1242600" cy="2697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Experiment, share, get feedback, iterate, experiment, share, get feedback, iterate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205" name="Google Shape;205;p34"/>
          <p:cNvSpPr txBox="1"/>
          <p:nvPr/>
        </p:nvSpPr>
        <p:spPr>
          <a:xfrm>
            <a:off x="7202000" y="2298704"/>
            <a:ext cx="1132800" cy="17355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Get final feedback</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Fix &amp; prepare your final project!</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1000"/>
              </a:spcAft>
              <a:buSzPts val="900"/>
              <a:buFont typeface="Wix Madefor Text"/>
              <a:buChar char="●"/>
            </a:pPr>
            <a:r>
              <a:rPr lang="en" sz="900">
                <a:latin typeface="Wix Madefor Text"/>
                <a:ea typeface="Wix Madefor Text"/>
                <a:cs typeface="Wix Madefor Text"/>
                <a:sym typeface="Wix Madefor Text"/>
              </a:rPr>
              <a:t>Share your creation with the world</a:t>
            </a:r>
            <a:endParaRPr sz="900">
              <a:latin typeface="Wix Madefor Text"/>
              <a:ea typeface="Wix Madefor Text"/>
              <a:cs typeface="Wix Madefor Text"/>
              <a:sym typeface="Wix Madefor Text"/>
            </a:endParaRPr>
          </a:p>
        </p:txBody>
      </p:sp>
      <p:sp>
        <p:nvSpPr>
          <p:cNvPr id="206" name="Google Shape;206;p34"/>
          <p:cNvSpPr/>
          <p:nvPr/>
        </p:nvSpPr>
        <p:spPr>
          <a:xfrm>
            <a:off x="3016707"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lang="en" sz="1100">
                <a:latin typeface="Wix Madefor Text"/>
                <a:ea typeface="Wix Madefor Text"/>
                <a:cs typeface="Wix Madefor Text"/>
                <a:sym typeface="Wix Madefor Text"/>
              </a:rPr>
              <a:t>Plan</a:t>
            </a:r>
            <a:endParaRPr b="1" sz="1100">
              <a:latin typeface="Wix Madefor Text"/>
              <a:ea typeface="Wix Madefor Text"/>
              <a:cs typeface="Wix Madefor Text"/>
              <a:sym typeface="Wix Madefor Tex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0" name="Shape 210"/>
        <p:cNvGrpSpPr/>
        <p:nvPr/>
      </p:nvGrpSpPr>
      <p:grpSpPr>
        <a:xfrm>
          <a:off x="0" y="0"/>
          <a:ext cx="0" cy="0"/>
          <a:chOff x="0" y="0"/>
          <a:chExt cx="0" cy="0"/>
        </a:xfrm>
      </p:grpSpPr>
      <p:pic>
        <p:nvPicPr>
          <p:cNvPr id="211" name="Google Shape;211;p35"/>
          <p:cNvPicPr preferRelativeResize="0"/>
          <p:nvPr/>
        </p:nvPicPr>
        <p:blipFill>
          <a:blip r:embed="rId3">
            <a:alphaModFix/>
          </a:blip>
          <a:stretch>
            <a:fillRect/>
          </a:stretch>
        </p:blipFill>
        <p:spPr>
          <a:xfrm>
            <a:off x="4776100" y="1817625"/>
            <a:ext cx="3214800" cy="2131849"/>
          </a:xfrm>
          <a:prstGeom prst="rect">
            <a:avLst/>
          </a:prstGeom>
          <a:noFill/>
          <a:ln>
            <a:noFill/>
          </a:ln>
          <a:effectLst>
            <a:outerShdw blurRad="128588" rotWithShape="0" algn="bl" dir="5400000" dist="66675">
              <a:srgbClr val="666666">
                <a:alpha val="19000"/>
              </a:srgbClr>
            </a:outerShdw>
          </a:effectLst>
        </p:spPr>
      </p:pic>
      <p:sp>
        <p:nvSpPr>
          <p:cNvPr id="212" name="Google Shape;212;p35"/>
          <p:cNvSpPr txBox="1"/>
          <p:nvPr/>
        </p:nvSpPr>
        <p:spPr>
          <a:xfrm>
            <a:off x="689450" y="80615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What will you create?</a:t>
            </a:r>
            <a:endParaRPr sz="3200"/>
          </a:p>
        </p:txBody>
      </p:sp>
      <p:sp>
        <p:nvSpPr>
          <p:cNvPr id="213" name="Google Shape;213;p35"/>
          <p:cNvSpPr txBox="1"/>
          <p:nvPr/>
        </p:nvSpPr>
        <p:spPr>
          <a:xfrm>
            <a:off x="689450" y="1817625"/>
            <a:ext cx="3535500" cy="2631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In this last part of class, you’ll be picking what your website will be about! What kind of story do you want to tell? How can you show off who you are and what you care about through your site? What are you most excited about working on?</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Make sure to record your idea in your Design Journal. </a:t>
            </a:r>
            <a:endParaRPr>
              <a:latin typeface="Wix Madefor Text"/>
              <a:ea typeface="Wix Madefor Text"/>
              <a:cs typeface="Wix Madefor Text"/>
              <a:sym typeface="Wix Madefor Text"/>
            </a:endParaRPr>
          </a:p>
        </p:txBody>
      </p:sp>
      <p:pic>
        <p:nvPicPr>
          <p:cNvPr id="214" name="Google Shape;214;p35">
            <a:hlinkClick r:id="rId4"/>
          </p:cNvPr>
          <p:cNvPicPr preferRelativeResize="0"/>
          <p:nvPr/>
        </p:nvPicPr>
        <p:blipFill rotWithShape="1">
          <a:blip r:embed="rId5">
            <a:alphaModFix/>
          </a:blip>
          <a:srcRect b="0" l="3408" r="6897" t="0"/>
          <a:stretch/>
        </p:blipFill>
        <p:spPr>
          <a:xfrm>
            <a:off x="4776100" y="1888550"/>
            <a:ext cx="3214800" cy="20609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18" name="Shape 218"/>
        <p:cNvGrpSpPr/>
        <p:nvPr/>
      </p:nvGrpSpPr>
      <p:grpSpPr>
        <a:xfrm>
          <a:off x="0" y="0"/>
          <a:ext cx="0" cy="0"/>
          <a:chOff x="0" y="0"/>
          <a:chExt cx="0" cy="0"/>
        </a:xfrm>
      </p:grpSpPr>
      <p:sp>
        <p:nvSpPr>
          <p:cNvPr id="219" name="Google Shape;219;p36"/>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7"/>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1" name="Shape 91"/>
        <p:cNvGrpSpPr/>
        <p:nvPr/>
      </p:nvGrpSpPr>
      <p:grpSpPr>
        <a:xfrm>
          <a:off x="0" y="0"/>
          <a:ext cx="0" cy="0"/>
          <a:chOff x="0" y="0"/>
          <a:chExt cx="0" cy="0"/>
        </a:xfrm>
      </p:grpSpPr>
      <p:sp>
        <p:nvSpPr>
          <p:cNvPr id="92" name="Google Shape;92;p21"/>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solidFill>
                <a:srgbClr val="32B777"/>
              </a:solidFill>
              <a:latin typeface="Wix Madefor Text"/>
              <a:ea typeface="Wix Madefor Text"/>
              <a:cs typeface="Wix Madefor Text"/>
              <a:sym typeface="Wix Madefor Text"/>
            </a:endParaRPr>
          </a:p>
        </p:txBody>
      </p:sp>
      <p:sp>
        <p:nvSpPr>
          <p:cNvPr id="93" name="Google Shape;93;p21"/>
          <p:cNvSpPr txBox="1"/>
          <p:nvPr/>
        </p:nvSpPr>
        <p:spPr>
          <a:xfrm>
            <a:off x="673650" y="1505875"/>
            <a:ext cx="54486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What is the Web Creation process? How can you use this practice as a creator?</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How do UX Design and Human-centered design fit into the Web Creation process?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32B777"/>
              </a:buClr>
              <a:buSzPts val="1400"/>
              <a:buFont typeface="Wix Madefor Text"/>
              <a:buChar char="●"/>
            </a:pPr>
            <a:r>
              <a:rPr lang="en">
                <a:latin typeface="Wix Madefor Text"/>
                <a:ea typeface="Wix Madefor Text"/>
                <a:cs typeface="Wix Madefor Text"/>
                <a:sym typeface="Wix Madefor Text"/>
              </a:rPr>
              <a:t>What does it mean for you to be a creator (vs. a user of a website)?</a:t>
            </a:r>
            <a:endParaRPr>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7" name="Shape 97"/>
        <p:cNvGrpSpPr/>
        <p:nvPr/>
      </p:nvGrpSpPr>
      <p:grpSpPr>
        <a:xfrm>
          <a:off x="0" y="0"/>
          <a:ext cx="0" cy="0"/>
          <a:chOff x="0" y="0"/>
          <a:chExt cx="0" cy="0"/>
        </a:xfrm>
      </p:grpSpPr>
      <p:sp>
        <p:nvSpPr>
          <p:cNvPr id="98" name="Google Shape;98;p22"/>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9" name="Google Shape;99;p22"/>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learn about the Web Creation Process and how to build websites that are serving the needs of others.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explore the website creation methods and examine how to iteratively move from a problem, to a functional understanding, to a design.</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3" name="Shape 103"/>
        <p:cNvGrpSpPr/>
        <p:nvPr/>
      </p:nvGrpSpPr>
      <p:grpSpPr>
        <a:xfrm>
          <a:off x="0" y="0"/>
          <a:ext cx="0" cy="0"/>
          <a:chOff x="0" y="0"/>
          <a:chExt cx="0" cy="0"/>
        </a:xfrm>
      </p:grpSpPr>
      <p:sp>
        <p:nvSpPr>
          <p:cNvPr id="104" name="Google Shape;104;p23"/>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105" name="Google Shape;105;p23"/>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(15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Planning</a:t>
            </a:r>
            <a:r>
              <a:rPr lang="en" sz="1800">
                <a:latin typeface="Wix Madefor Text"/>
                <a:ea typeface="Wix Madefor Text"/>
                <a:cs typeface="Wix Madefor Text"/>
                <a:sym typeface="Wix Madefor Text"/>
              </a:rPr>
              <a:t> (10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9" name="Shape 109"/>
        <p:cNvGrpSpPr/>
        <p:nvPr/>
      </p:nvGrpSpPr>
      <p:grpSpPr>
        <a:xfrm>
          <a:off x="0" y="0"/>
          <a:ext cx="0" cy="0"/>
          <a:chOff x="0" y="0"/>
          <a:chExt cx="0" cy="0"/>
        </a:xfrm>
      </p:grpSpPr>
      <p:sp>
        <p:nvSpPr>
          <p:cNvPr id="110" name="Google Shape;110;p24"/>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is the Web Creation process?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4" name="Shape 114"/>
        <p:cNvGrpSpPr/>
        <p:nvPr/>
      </p:nvGrpSpPr>
      <p:grpSpPr>
        <a:xfrm>
          <a:off x="0" y="0"/>
          <a:ext cx="0" cy="0"/>
          <a:chOff x="0" y="0"/>
          <a:chExt cx="0" cy="0"/>
        </a:xfrm>
      </p:grpSpPr>
      <p:sp>
        <p:nvSpPr>
          <p:cNvPr id="115" name="Google Shape;115;p25"/>
          <p:cNvSpPr txBox="1"/>
          <p:nvPr/>
        </p:nvSpPr>
        <p:spPr>
          <a:xfrm>
            <a:off x="689450" y="113135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Describe your morning.</a:t>
            </a:r>
            <a:endParaRPr sz="3200"/>
          </a:p>
        </p:txBody>
      </p:sp>
      <p:sp>
        <p:nvSpPr>
          <p:cNvPr id="116" name="Google Shape;116;p25"/>
          <p:cNvSpPr txBox="1"/>
          <p:nvPr/>
        </p:nvSpPr>
        <p:spPr>
          <a:xfrm>
            <a:off x="689450" y="2046225"/>
            <a:ext cx="3959400" cy="196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Describe a typical Saturday morning (one person will start telling the story, then the next person adds on).</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What do you do, from the time you wake up to when you have lunch? </a:t>
            </a:r>
            <a:endParaRPr>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0" name="Shape 120"/>
        <p:cNvGrpSpPr/>
        <p:nvPr/>
      </p:nvGrpSpPr>
      <p:grpSpPr>
        <a:xfrm>
          <a:off x="0" y="0"/>
          <a:ext cx="0" cy="0"/>
          <a:chOff x="0" y="0"/>
          <a:chExt cx="0" cy="0"/>
        </a:xfrm>
      </p:grpSpPr>
      <p:sp>
        <p:nvSpPr>
          <p:cNvPr id="121" name="Google Shape;121;p26"/>
          <p:cNvSpPr txBox="1"/>
          <p:nvPr/>
        </p:nvSpPr>
        <p:spPr>
          <a:xfrm>
            <a:off x="689450" y="113135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Interfaces are everywhere</a:t>
            </a:r>
            <a:endParaRPr sz="3200"/>
          </a:p>
        </p:txBody>
      </p:sp>
      <p:sp>
        <p:nvSpPr>
          <p:cNvPr id="122" name="Google Shape;122;p26"/>
          <p:cNvSpPr txBox="1"/>
          <p:nvPr/>
        </p:nvSpPr>
        <p:spPr>
          <a:xfrm>
            <a:off x="689450" y="2046225"/>
            <a:ext cx="3959400" cy="196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Chances are, your morning includes some sort of interface — something that was </a:t>
            </a:r>
            <a:r>
              <a:rPr b="1" lang="en">
                <a:latin typeface="Wix Madefor Text"/>
                <a:ea typeface="Wix Madefor Text"/>
                <a:cs typeface="Wix Madefor Text"/>
                <a:sym typeface="Wix Madefor Text"/>
              </a:rPr>
              <a:t>designed</a:t>
            </a:r>
            <a:r>
              <a:rPr lang="en">
                <a:latin typeface="Wix Madefor Text"/>
                <a:ea typeface="Wix Madefor Text"/>
                <a:cs typeface="Wix Madefor Text"/>
                <a:sym typeface="Wix Madefor Text"/>
              </a:rPr>
              <a:t> with you in mind — like a cell phone, a microwave, a TV, or an app.</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But how were these interfaces designed?</a:t>
            </a:r>
            <a:endParaRPr b="1">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26" name="Shape 126"/>
        <p:cNvGrpSpPr/>
        <p:nvPr/>
      </p:nvGrpSpPr>
      <p:grpSpPr>
        <a:xfrm>
          <a:off x="0" y="0"/>
          <a:ext cx="0" cy="0"/>
          <a:chOff x="0" y="0"/>
          <a:chExt cx="0" cy="0"/>
        </a:xfrm>
      </p:grpSpPr>
      <p:sp>
        <p:nvSpPr>
          <p:cNvPr id="127" name="Google Shape;127;p27"/>
          <p:cNvSpPr txBox="1"/>
          <p:nvPr/>
        </p:nvSpPr>
        <p:spPr>
          <a:xfrm>
            <a:off x="626093" y="0"/>
            <a:ext cx="73113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Clr>
                <a:srgbClr val="459FED"/>
              </a:buClr>
              <a:buSzPts val="4000"/>
              <a:buFont typeface="Helvetica Neue"/>
              <a:buNone/>
            </a:pPr>
            <a:r>
              <a:rPr b="1" lang="en" sz="5600">
                <a:solidFill>
                  <a:srgbClr val="FFFFFF"/>
                </a:solidFill>
                <a:latin typeface="Wix Madefor Text"/>
                <a:ea typeface="Wix Madefor Text"/>
                <a:cs typeface="Wix Madefor Text"/>
                <a:sym typeface="Wix Madefor Text"/>
              </a:rPr>
              <a:t>This is a course about Web Creation.</a:t>
            </a:r>
            <a:endParaRPr b="1" sz="5600">
              <a:solidFill>
                <a:srgbClr val="FFFFFF"/>
              </a:solidFill>
              <a:latin typeface="Wix Madefor Text"/>
              <a:ea typeface="Wix Madefor Text"/>
              <a:cs typeface="Wix Madefor Text"/>
              <a:sym typeface="Wix Madefor Tex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1" name="Shape 131"/>
        <p:cNvGrpSpPr/>
        <p:nvPr/>
      </p:nvGrpSpPr>
      <p:grpSpPr>
        <a:xfrm>
          <a:off x="0" y="0"/>
          <a:ext cx="0" cy="0"/>
          <a:chOff x="0" y="0"/>
          <a:chExt cx="0" cy="0"/>
        </a:xfrm>
      </p:grpSpPr>
      <p:sp>
        <p:nvSpPr>
          <p:cNvPr id="132" name="Google Shape;132;p28"/>
          <p:cNvSpPr txBox="1"/>
          <p:nvPr/>
        </p:nvSpPr>
        <p:spPr>
          <a:xfrm>
            <a:off x="689450" y="82655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Think like a web creator</a:t>
            </a:r>
            <a:endParaRPr sz="3200"/>
          </a:p>
        </p:txBody>
      </p:sp>
      <p:sp>
        <p:nvSpPr>
          <p:cNvPr id="133" name="Google Shape;133;p28"/>
          <p:cNvSpPr txBox="1"/>
          <p:nvPr/>
        </p:nvSpPr>
        <p:spPr>
          <a:xfrm>
            <a:off x="689450" y="1741425"/>
            <a:ext cx="5770500" cy="196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Web creators use </a:t>
            </a:r>
            <a:r>
              <a:rPr b="1" lang="en">
                <a:latin typeface="Wix Madefor Text"/>
                <a:ea typeface="Wix Madefor Text"/>
                <a:cs typeface="Wix Madefor Text"/>
                <a:sym typeface="Wix Madefor Text"/>
              </a:rPr>
              <a:t>human-centered design</a:t>
            </a:r>
            <a:r>
              <a:rPr lang="en">
                <a:latin typeface="Wix Madefor Text"/>
                <a:ea typeface="Wix Madefor Text"/>
                <a:cs typeface="Wix Madefor Text"/>
                <a:sym typeface="Wix Madefor Text"/>
              </a:rPr>
              <a:t> to make sure their sites are designed for other people; not just themselves.</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They are concerned with </a:t>
            </a:r>
            <a:r>
              <a:rPr b="1" lang="en">
                <a:latin typeface="Wix Madefor Text"/>
                <a:ea typeface="Wix Madefor Text"/>
                <a:cs typeface="Wix Madefor Text"/>
                <a:sym typeface="Wix Madefor Text"/>
              </a:rPr>
              <a:t>three questions</a:t>
            </a:r>
            <a:r>
              <a:rPr lang="en">
                <a:latin typeface="Wix Madefor Text"/>
                <a:ea typeface="Wix Madefor Text"/>
                <a:cs typeface="Wix Madefor Text"/>
                <a:sym typeface="Wix Madefor Text"/>
              </a:rPr>
              <a:t> to design the easiest, most enjoyable way for site visitors to achieve their goals: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do I provide a meaningful and relevant experience to site visitors?</a:t>
            </a:r>
            <a:endParaRPr>
              <a:latin typeface="Wix Madefor Text"/>
              <a:ea typeface="Wix Madefor Text"/>
              <a:cs typeface="Wix Madefor Text"/>
              <a:sym typeface="Wix Madefor Text"/>
            </a:endParaRPr>
          </a:p>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How do I get my site visitors to engage with my site?</a:t>
            </a:r>
            <a:endParaRPr>
              <a:latin typeface="Wix Madefor Text"/>
              <a:ea typeface="Wix Madefor Text"/>
              <a:cs typeface="Wix Madefor Text"/>
              <a:sym typeface="Wix Madefor Text"/>
            </a:endParaRPr>
          </a:p>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How do I help them complete their task easily?</a:t>
            </a:r>
            <a:endParaRPr>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