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3.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2" r:id="rId4"/>
    <p:sldMasterId id="2147483663"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Lst>
  <p:sldSz cy="5143500" cx="9144000"/>
  <p:notesSz cx="6858000" cy="9144000"/>
  <p:embeddedFontLst>
    <p:embeddedFont>
      <p:font typeface="Wix Madefor Text"/>
      <p:regular r:id="rId30"/>
      <p:bold r:id="rId31"/>
      <p:italic r:id="rId32"/>
      <p:boldItalic r:id="rId3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5" Type="http://schemas.openxmlformats.org/officeDocument/2006/relationships/slideMaster" Target="slideMasters/slideMaster2.xml"/><Relationship Id="rId6" Type="http://schemas.openxmlformats.org/officeDocument/2006/relationships/notesMaster" Target="notesMasters/notesMaster1.xml"/><Relationship Id="rId29" Type="http://schemas.openxmlformats.org/officeDocument/2006/relationships/slide" Target="slides/slide23.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font" Target="fonts/WixMadeforText-bold.fntdata"/><Relationship Id="rId30" Type="http://schemas.openxmlformats.org/officeDocument/2006/relationships/font" Target="fonts/WixMadeforText-regular.fntdata"/><Relationship Id="rId11" Type="http://schemas.openxmlformats.org/officeDocument/2006/relationships/slide" Target="slides/slide5.xml"/><Relationship Id="rId33" Type="http://schemas.openxmlformats.org/officeDocument/2006/relationships/font" Target="fonts/WixMadeforText-boldItalic.fntdata"/><Relationship Id="rId10" Type="http://schemas.openxmlformats.org/officeDocument/2006/relationships/slide" Target="slides/slide4.xml"/><Relationship Id="rId32" Type="http://schemas.openxmlformats.org/officeDocument/2006/relationships/font" Target="fonts/WixMadeforText-italic.fntdata"/><Relationship Id="rId13" Type="http://schemas.openxmlformats.org/officeDocument/2006/relationships/slide" Target="slides/slide7.xml"/><Relationship Id="rId12" Type="http://schemas.openxmlformats.org/officeDocument/2006/relationships/slide" Target="slides/slide6.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 name="Shape 64"/>
        <p:cNvGrpSpPr/>
        <p:nvPr/>
      </p:nvGrpSpPr>
      <p:grpSpPr>
        <a:xfrm>
          <a:off x="0" y="0"/>
          <a:ext cx="0" cy="0"/>
          <a:chOff x="0" y="0"/>
          <a:chExt cx="0" cy="0"/>
        </a:xfrm>
      </p:grpSpPr>
      <p:sp>
        <p:nvSpPr>
          <p:cNvPr id="65" name="Google Shape;65;gadc696b52f_0_24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6" name="Google Shape;66;gadc696b52f_0_2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5" name="Shape 135"/>
        <p:cNvGrpSpPr/>
        <p:nvPr/>
      </p:nvGrpSpPr>
      <p:grpSpPr>
        <a:xfrm>
          <a:off x="0" y="0"/>
          <a:ext cx="0" cy="0"/>
          <a:chOff x="0" y="0"/>
          <a:chExt cx="0" cy="0"/>
        </a:xfrm>
      </p:grpSpPr>
      <p:sp>
        <p:nvSpPr>
          <p:cNvPr id="136" name="Google Shape;136;gb7531e818d_1_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7" name="Google Shape;137;gb7531e818d_1_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1" name="Shape 141"/>
        <p:cNvGrpSpPr/>
        <p:nvPr/>
      </p:nvGrpSpPr>
      <p:grpSpPr>
        <a:xfrm>
          <a:off x="0" y="0"/>
          <a:ext cx="0" cy="0"/>
          <a:chOff x="0" y="0"/>
          <a:chExt cx="0" cy="0"/>
        </a:xfrm>
      </p:grpSpPr>
      <p:sp>
        <p:nvSpPr>
          <p:cNvPr id="142" name="Google Shape;142;gb7531e818d_1_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3" name="Google Shape;143;gb7531e818d_1_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0" name="Shape 170"/>
        <p:cNvGrpSpPr/>
        <p:nvPr/>
      </p:nvGrpSpPr>
      <p:grpSpPr>
        <a:xfrm>
          <a:off x="0" y="0"/>
          <a:ext cx="0" cy="0"/>
          <a:chOff x="0" y="0"/>
          <a:chExt cx="0" cy="0"/>
        </a:xfrm>
      </p:grpSpPr>
      <p:sp>
        <p:nvSpPr>
          <p:cNvPr id="171" name="Google Shape;171;gb7531e818d_1_4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2" name="Google Shape;172;gb7531e818d_1_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4" name="Shape 184"/>
        <p:cNvGrpSpPr/>
        <p:nvPr/>
      </p:nvGrpSpPr>
      <p:grpSpPr>
        <a:xfrm>
          <a:off x="0" y="0"/>
          <a:ext cx="0" cy="0"/>
          <a:chOff x="0" y="0"/>
          <a:chExt cx="0" cy="0"/>
        </a:xfrm>
      </p:grpSpPr>
      <p:sp>
        <p:nvSpPr>
          <p:cNvPr id="185" name="Google Shape;185;gb7531e818d_1_5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6" name="Google Shape;186;gb7531e818d_1_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0" name="Shape 200"/>
        <p:cNvGrpSpPr/>
        <p:nvPr/>
      </p:nvGrpSpPr>
      <p:grpSpPr>
        <a:xfrm>
          <a:off x="0" y="0"/>
          <a:ext cx="0" cy="0"/>
          <a:chOff x="0" y="0"/>
          <a:chExt cx="0" cy="0"/>
        </a:xfrm>
      </p:grpSpPr>
      <p:sp>
        <p:nvSpPr>
          <p:cNvPr id="201" name="Google Shape;201;gb7531e818d_1_6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2" name="Google Shape;202;gb7531e818d_1_6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7" name="Shape 217"/>
        <p:cNvGrpSpPr/>
        <p:nvPr/>
      </p:nvGrpSpPr>
      <p:grpSpPr>
        <a:xfrm>
          <a:off x="0" y="0"/>
          <a:ext cx="0" cy="0"/>
          <a:chOff x="0" y="0"/>
          <a:chExt cx="0" cy="0"/>
        </a:xfrm>
      </p:grpSpPr>
      <p:sp>
        <p:nvSpPr>
          <p:cNvPr id="218" name="Google Shape;218;gb7531e818d_1_8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9" name="Google Shape;219;gb7531e818d_1_8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8" name="Shape 248"/>
        <p:cNvGrpSpPr/>
        <p:nvPr/>
      </p:nvGrpSpPr>
      <p:grpSpPr>
        <a:xfrm>
          <a:off x="0" y="0"/>
          <a:ext cx="0" cy="0"/>
          <a:chOff x="0" y="0"/>
          <a:chExt cx="0" cy="0"/>
        </a:xfrm>
      </p:grpSpPr>
      <p:sp>
        <p:nvSpPr>
          <p:cNvPr id="249" name="Google Shape;249;gb7531e818d_1_1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0" name="Google Shape;250;gb7531e818d_1_1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9" name="Shape 279"/>
        <p:cNvGrpSpPr/>
        <p:nvPr/>
      </p:nvGrpSpPr>
      <p:grpSpPr>
        <a:xfrm>
          <a:off x="0" y="0"/>
          <a:ext cx="0" cy="0"/>
          <a:chOff x="0" y="0"/>
          <a:chExt cx="0" cy="0"/>
        </a:xfrm>
      </p:grpSpPr>
      <p:sp>
        <p:nvSpPr>
          <p:cNvPr id="280" name="Google Shape;280;gb7531e818d_1_14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1" name="Google Shape;281;gb7531e818d_1_14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5" name="Shape 285"/>
        <p:cNvGrpSpPr/>
        <p:nvPr/>
      </p:nvGrpSpPr>
      <p:grpSpPr>
        <a:xfrm>
          <a:off x="0" y="0"/>
          <a:ext cx="0" cy="0"/>
          <a:chOff x="0" y="0"/>
          <a:chExt cx="0" cy="0"/>
        </a:xfrm>
      </p:grpSpPr>
      <p:sp>
        <p:nvSpPr>
          <p:cNvPr id="286" name="Google Shape;286;gadc696b52f_0_53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7" name="Google Shape;287;gadc696b52f_0_5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0" name="Shape 290"/>
        <p:cNvGrpSpPr/>
        <p:nvPr/>
      </p:nvGrpSpPr>
      <p:grpSpPr>
        <a:xfrm>
          <a:off x="0" y="0"/>
          <a:ext cx="0" cy="0"/>
          <a:chOff x="0" y="0"/>
          <a:chExt cx="0" cy="0"/>
        </a:xfrm>
      </p:grpSpPr>
      <p:sp>
        <p:nvSpPr>
          <p:cNvPr id="291" name="Google Shape;291;gadc696b52f_0_28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2" name="Google Shape;292;gadc696b52f_0_28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 name="Shape 76"/>
        <p:cNvGrpSpPr/>
        <p:nvPr/>
      </p:nvGrpSpPr>
      <p:grpSpPr>
        <a:xfrm>
          <a:off x="0" y="0"/>
          <a:ext cx="0" cy="0"/>
          <a:chOff x="0" y="0"/>
          <a:chExt cx="0" cy="0"/>
        </a:xfrm>
      </p:grpSpPr>
      <p:sp>
        <p:nvSpPr>
          <p:cNvPr id="77" name="Google Shape;77;g785207a37c_1_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8" name="Google Shape;78;g785207a37c_1_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7" name="Shape 297"/>
        <p:cNvGrpSpPr/>
        <p:nvPr/>
      </p:nvGrpSpPr>
      <p:grpSpPr>
        <a:xfrm>
          <a:off x="0" y="0"/>
          <a:ext cx="0" cy="0"/>
          <a:chOff x="0" y="0"/>
          <a:chExt cx="0" cy="0"/>
        </a:xfrm>
      </p:grpSpPr>
      <p:sp>
        <p:nvSpPr>
          <p:cNvPr id="298" name="Google Shape;298;gadc696b52f_0_54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9" name="Google Shape;299;gadc696b52f_0_5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2" name="Shape 302"/>
        <p:cNvGrpSpPr/>
        <p:nvPr/>
      </p:nvGrpSpPr>
      <p:grpSpPr>
        <a:xfrm>
          <a:off x="0" y="0"/>
          <a:ext cx="0" cy="0"/>
          <a:chOff x="0" y="0"/>
          <a:chExt cx="0" cy="0"/>
        </a:xfrm>
      </p:grpSpPr>
      <p:sp>
        <p:nvSpPr>
          <p:cNvPr id="303" name="Google Shape;303;gb7531e818d_1_17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4" name="Google Shape;304;gb7531e818d_1_17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8" name="Shape 308"/>
        <p:cNvGrpSpPr/>
        <p:nvPr/>
      </p:nvGrpSpPr>
      <p:grpSpPr>
        <a:xfrm>
          <a:off x="0" y="0"/>
          <a:ext cx="0" cy="0"/>
          <a:chOff x="0" y="0"/>
          <a:chExt cx="0" cy="0"/>
        </a:xfrm>
      </p:grpSpPr>
      <p:sp>
        <p:nvSpPr>
          <p:cNvPr id="309" name="Google Shape;309;gadc696b52f_0_4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0" name="Google Shape;310;gadc696b52f_0_4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3" name="Shape 313"/>
        <p:cNvGrpSpPr/>
        <p:nvPr/>
      </p:nvGrpSpPr>
      <p:grpSpPr>
        <a:xfrm>
          <a:off x="0" y="0"/>
          <a:ext cx="0" cy="0"/>
          <a:chOff x="0" y="0"/>
          <a:chExt cx="0" cy="0"/>
        </a:xfrm>
      </p:grpSpPr>
      <p:sp>
        <p:nvSpPr>
          <p:cNvPr id="314" name="Google Shape;314;gcbb17d1ef7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5" name="Google Shape;315;gcbb17d1ef7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 name="Shape 82"/>
        <p:cNvGrpSpPr/>
        <p:nvPr/>
      </p:nvGrpSpPr>
      <p:grpSpPr>
        <a:xfrm>
          <a:off x="0" y="0"/>
          <a:ext cx="0" cy="0"/>
          <a:chOff x="0" y="0"/>
          <a:chExt cx="0" cy="0"/>
        </a:xfrm>
      </p:grpSpPr>
      <p:sp>
        <p:nvSpPr>
          <p:cNvPr id="83" name="Google Shape;83;gadc696b52f_0_27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4" name="Google Shape;84;gadc696b52f_0_2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 name="Shape 88"/>
        <p:cNvGrpSpPr/>
        <p:nvPr/>
      </p:nvGrpSpPr>
      <p:grpSpPr>
        <a:xfrm>
          <a:off x="0" y="0"/>
          <a:ext cx="0" cy="0"/>
          <a:chOff x="0" y="0"/>
          <a:chExt cx="0" cy="0"/>
        </a:xfrm>
      </p:grpSpPr>
      <p:sp>
        <p:nvSpPr>
          <p:cNvPr id="89" name="Google Shape;89;gadc696b52f_0_48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0" name="Google Shape;90;gadc696b52f_0_48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 name="Shape 94"/>
        <p:cNvGrpSpPr/>
        <p:nvPr/>
      </p:nvGrpSpPr>
      <p:grpSpPr>
        <a:xfrm>
          <a:off x="0" y="0"/>
          <a:ext cx="0" cy="0"/>
          <a:chOff x="0" y="0"/>
          <a:chExt cx="0" cy="0"/>
        </a:xfrm>
      </p:grpSpPr>
      <p:sp>
        <p:nvSpPr>
          <p:cNvPr id="95" name="Google Shape;95;gadc696b52f_0_25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6" name="Google Shape;96;gadc696b52f_0_2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 name="Shape 99"/>
        <p:cNvGrpSpPr/>
        <p:nvPr/>
      </p:nvGrpSpPr>
      <p:grpSpPr>
        <a:xfrm>
          <a:off x="0" y="0"/>
          <a:ext cx="0" cy="0"/>
          <a:chOff x="0" y="0"/>
          <a:chExt cx="0" cy="0"/>
        </a:xfrm>
      </p:grpSpPr>
      <p:sp>
        <p:nvSpPr>
          <p:cNvPr id="100" name="Google Shape;100;gb2ff4b9eb6_0_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1" name="Google Shape;101;gb2ff4b9eb6_0_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2100" lvl="0" marL="457200" rtl="0" algn="l">
              <a:lnSpc>
                <a:spcPct val="115000"/>
              </a:lnSpc>
              <a:spcBef>
                <a:spcPts val="0"/>
              </a:spcBef>
              <a:spcAft>
                <a:spcPts val="0"/>
              </a:spcAft>
              <a:buClr>
                <a:schemeClr val="dk1"/>
              </a:buClr>
              <a:buSzPts val="1000"/>
              <a:buFont typeface="Wix Madefor Text"/>
              <a:buChar char="●"/>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 name="Shape 116"/>
        <p:cNvGrpSpPr/>
        <p:nvPr/>
      </p:nvGrpSpPr>
      <p:grpSpPr>
        <a:xfrm>
          <a:off x="0" y="0"/>
          <a:ext cx="0" cy="0"/>
          <a:chOff x="0" y="0"/>
          <a:chExt cx="0" cy="0"/>
        </a:xfrm>
      </p:grpSpPr>
      <p:sp>
        <p:nvSpPr>
          <p:cNvPr id="117" name="Google Shape;117;gb241d1f9a9_0_8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8" name="Google Shape;118;gb241d1f9a9_0_8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 name="Shape 122"/>
        <p:cNvGrpSpPr/>
        <p:nvPr/>
      </p:nvGrpSpPr>
      <p:grpSpPr>
        <a:xfrm>
          <a:off x="0" y="0"/>
          <a:ext cx="0" cy="0"/>
          <a:chOff x="0" y="0"/>
          <a:chExt cx="0" cy="0"/>
        </a:xfrm>
      </p:grpSpPr>
      <p:sp>
        <p:nvSpPr>
          <p:cNvPr id="123" name="Google Shape;123;gadc696b52f_0_28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4" name="Google Shape;124;gadc696b52f_0_28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 name="Shape 129"/>
        <p:cNvGrpSpPr/>
        <p:nvPr/>
      </p:nvGrpSpPr>
      <p:grpSpPr>
        <a:xfrm>
          <a:off x="0" y="0"/>
          <a:ext cx="0" cy="0"/>
          <a:chOff x="0" y="0"/>
          <a:chExt cx="0" cy="0"/>
        </a:xfrm>
      </p:grpSpPr>
      <p:sp>
        <p:nvSpPr>
          <p:cNvPr id="130" name="Google Shape;130;gb7531e818d_1_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1" name="Google Shape;131;gb7531e818d_1_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ement 1">
  <p:cSld name="BLANK_1_1">
    <p:bg>
      <p:bgPr>
        <a:solidFill>
          <a:srgbClr val="1F77FF"/>
        </a:solidFill>
      </p:bgPr>
    </p:bg>
    <p:spTree>
      <p:nvGrpSpPr>
        <p:cNvPr id="52" name="Shape 52"/>
        <p:cNvGrpSpPr/>
        <p:nvPr/>
      </p:nvGrpSpPr>
      <p:grpSpPr>
        <a:xfrm>
          <a:off x="0" y="0"/>
          <a:ext cx="0" cy="0"/>
          <a:chOff x="0" y="0"/>
          <a:chExt cx="0" cy="0"/>
        </a:xfrm>
      </p:grpSpPr>
      <p:cxnSp>
        <p:nvCxnSpPr>
          <p:cNvPr id="53" name="Google Shape;53;p14"/>
          <p:cNvCxnSpPr/>
          <p:nvPr/>
        </p:nvCxnSpPr>
        <p:spPr>
          <a:xfrm>
            <a:off x="8569500" y="-17950"/>
            <a:ext cx="0" cy="5196900"/>
          </a:xfrm>
          <a:prstGeom prst="straightConnector1">
            <a:avLst/>
          </a:prstGeom>
          <a:noFill/>
          <a:ln cap="flat" cmpd="sng" w="9525">
            <a:solidFill>
              <a:srgbClr val="FFFFFF"/>
            </a:solidFill>
            <a:prstDash val="solid"/>
            <a:round/>
            <a:headEnd len="med" w="med" type="none"/>
            <a:tailEnd len="med" w="med" type="none"/>
          </a:ln>
        </p:spPr>
      </p:cxnSp>
      <p:sp>
        <p:nvSpPr>
          <p:cNvPr id="54" name="Google Shape;54;p14"/>
          <p:cNvSpPr txBox="1"/>
          <p:nvPr/>
        </p:nvSpPr>
        <p:spPr>
          <a:xfrm rot="5400000">
            <a:off x="7449900" y="3289450"/>
            <a:ext cx="2804700" cy="2961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r>
              <a:rPr lang="en" sz="900">
                <a:solidFill>
                  <a:srgbClr val="FFFFFF"/>
                </a:solidFill>
                <a:latin typeface="Wix Madefor Text"/>
                <a:ea typeface="Wix Madefor Text"/>
                <a:cs typeface="Wix Madefor Text"/>
                <a:sym typeface="Wix Madefor Text"/>
              </a:rPr>
              <a:t>Lesson 05: Website Structure &amp; Navigation</a:t>
            </a:r>
            <a:endParaRPr sz="900">
              <a:solidFill>
                <a:srgbClr val="FFFFFF"/>
              </a:solidFill>
              <a:latin typeface="Wix Madefor Text"/>
              <a:ea typeface="Wix Madefor Text"/>
              <a:cs typeface="Wix Madefor Text"/>
              <a:sym typeface="Wix Madefor Text"/>
            </a:endParaRPr>
          </a:p>
        </p:txBody>
      </p:sp>
      <p:pic>
        <p:nvPicPr>
          <p:cNvPr id="55" name="Google Shape;55;p14"/>
          <p:cNvPicPr preferRelativeResize="0"/>
          <p:nvPr/>
        </p:nvPicPr>
        <p:blipFill rotWithShape="1">
          <a:blip r:embed="rId2">
            <a:alphaModFix/>
          </a:blip>
          <a:srcRect b="-51223" l="-2212" r="-3630" t="-67212"/>
          <a:stretch/>
        </p:blipFill>
        <p:spPr>
          <a:xfrm rot="5400000">
            <a:off x="8263935" y="696612"/>
            <a:ext cx="1250099" cy="295825"/>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Regular 3">
  <p:cSld name="CUSTOM_1_1">
    <p:bg>
      <p:bgPr>
        <a:solidFill>
          <a:srgbClr val="FFFFFF"/>
        </a:solidFill>
      </p:bgPr>
    </p:bg>
    <p:spTree>
      <p:nvGrpSpPr>
        <p:cNvPr id="56" name="Shape 56"/>
        <p:cNvGrpSpPr/>
        <p:nvPr/>
      </p:nvGrpSpPr>
      <p:grpSpPr>
        <a:xfrm>
          <a:off x="0" y="0"/>
          <a:ext cx="0" cy="0"/>
          <a:chOff x="0" y="0"/>
          <a:chExt cx="0" cy="0"/>
        </a:xfrm>
      </p:grpSpPr>
      <p:cxnSp>
        <p:nvCxnSpPr>
          <p:cNvPr id="57" name="Google Shape;57;p15"/>
          <p:cNvCxnSpPr/>
          <p:nvPr/>
        </p:nvCxnSpPr>
        <p:spPr>
          <a:xfrm>
            <a:off x="8569500" y="-17950"/>
            <a:ext cx="0" cy="5184300"/>
          </a:xfrm>
          <a:prstGeom prst="straightConnector1">
            <a:avLst/>
          </a:prstGeom>
          <a:noFill/>
          <a:ln cap="flat" cmpd="sng" w="9525">
            <a:solidFill>
              <a:srgbClr val="000000"/>
            </a:solidFill>
            <a:prstDash val="solid"/>
            <a:round/>
            <a:headEnd len="med" w="med" type="none"/>
            <a:tailEnd len="med" w="med" type="none"/>
          </a:ln>
        </p:spPr>
      </p:cxnSp>
      <p:sp>
        <p:nvSpPr>
          <p:cNvPr id="58" name="Google Shape;58;p15"/>
          <p:cNvSpPr txBox="1"/>
          <p:nvPr/>
        </p:nvSpPr>
        <p:spPr>
          <a:xfrm rot="5400000">
            <a:off x="7454550" y="3294275"/>
            <a:ext cx="2795400" cy="2961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r>
              <a:rPr lang="en" sz="900">
                <a:latin typeface="Wix Madefor Text"/>
                <a:ea typeface="Wix Madefor Text"/>
                <a:cs typeface="Wix Madefor Text"/>
                <a:sym typeface="Wix Madefor Text"/>
              </a:rPr>
              <a:t>Lesson 05: Website Structure &amp; Navigation</a:t>
            </a:r>
            <a:endParaRPr sz="900">
              <a:latin typeface="Wix Madefor Text"/>
              <a:ea typeface="Wix Madefor Text"/>
              <a:cs typeface="Wix Madefor Text"/>
              <a:sym typeface="Wix Madefor Text"/>
            </a:endParaRPr>
          </a:p>
        </p:txBody>
      </p:sp>
      <p:pic>
        <p:nvPicPr>
          <p:cNvPr id="59" name="Google Shape;59;p15"/>
          <p:cNvPicPr preferRelativeResize="0"/>
          <p:nvPr/>
        </p:nvPicPr>
        <p:blipFill>
          <a:blip r:embed="rId2">
            <a:alphaModFix/>
          </a:blip>
          <a:stretch>
            <a:fillRect/>
          </a:stretch>
        </p:blipFill>
        <p:spPr>
          <a:xfrm rot="5400000">
            <a:off x="8288777" y="749887"/>
            <a:ext cx="1154325" cy="132350"/>
          </a:xfrm>
          <a:prstGeom prst="rect">
            <a:avLst/>
          </a:prstGeom>
          <a:noFill/>
          <a:ln>
            <a:noFill/>
          </a:ln>
        </p:spPr>
      </p:pic>
    </p:spTree>
  </p:cSld>
  <p:clrMapOvr>
    <a:masterClrMapping/>
  </p:clrMapOvr>
  <p:extLst>
    <p:ext uri="{DCECCB84-F9BA-43D5-87BE-67443E8EF086}">
      <p15:sldGuideLst>
        <p15:guide id="1" orient="horz" pos="677">
          <p15:clr>
            <a:srgbClr val="FA7B17"/>
          </p15:clr>
        </p15:guide>
        <p15:guide id="2" orient="horz" pos="1080">
          <p15:clr>
            <a:srgbClr val="FA7B17"/>
          </p15:clr>
        </p15:guide>
      </p15:sldGuideLst>
    </p:ext>
  </p:extLst>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ement 2">
  <p:cSld name="CUSTOM_1_1_1">
    <p:bg>
      <p:bgPr>
        <a:solidFill>
          <a:srgbClr val="6C48EF"/>
        </a:solidFill>
      </p:bgPr>
    </p:bg>
    <p:spTree>
      <p:nvGrpSpPr>
        <p:cNvPr id="60" name="Shape 60"/>
        <p:cNvGrpSpPr/>
        <p:nvPr/>
      </p:nvGrpSpPr>
      <p:grpSpPr>
        <a:xfrm>
          <a:off x="0" y="0"/>
          <a:ext cx="0" cy="0"/>
          <a:chOff x="0" y="0"/>
          <a:chExt cx="0" cy="0"/>
        </a:xfrm>
      </p:grpSpPr>
      <p:cxnSp>
        <p:nvCxnSpPr>
          <p:cNvPr id="61" name="Google Shape;61;p16"/>
          <p:cNvCxnSpPr/>
          <p:nvPr/>
        </p:nvCxnSpPr>
        <p:spPr>
          <a:xfrm>
            <a:off x="8569500" y="-17950"/>
            <a:ext cx="0" cy="5196900"/>
          </a:xfrm>
          <a:prstGeom prst="straightConnector1">
            <a:avLst/>
          </a:prstGeom>
          <a:noFill/>
          <a:ln cap="flat" cmpd="sng" w="9525">
            <a:solidFill>
              <a:srgbClr val="FFFFFF"/>
            </a:solidFill>
            <a:prstDash val="solid"/>
            <a:round/>
            <a:headEnd len="med" w="med" type="none"/>
            <a:tailEnd len="med" w="med" type="none"/>
          </a:ln>
        </p:spPr>
      </p:cxnSp>
      <p:sp>
        <p:nvSpPr>
          <p:cNvPr id="62" name="Google Shape;62;p16"/>
          <p:cNvSpPr txBox="1"/>
          <p:nvPr/>
        </p:nvSpPr>
        <p:spPr>
          <a:xfrm rot="5400000">
            <a:off x="7449900" y="3289450"/>
            <a:ext cx="2804700" cy="2961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r>
              <a:rPr lang="en" sz="900">
                <a:solidFill>
                  <a:srgbClr val="FFFFFF"/>
                </a:solidFill>
                <a:latin typeface="Wix Madefor Text"/>
                <a:ea typeface="Wix Madefor Text"/>
                <a:cs typeface="Wix Madefor Text"/>
                <a:sym typeface="Wix Madefor Text"/>
              </a:rPr>
              <a:t>Lesson 05: Website Structure &amp; Navigation</a:t>
            </a:r>
            <a:endParaRPr sz="900">
              <a:solidFill>
                <a:srgbClr val="FFFFFF"/>
              </a:solidFill>
              <a:latin typeface="Wix Madefor Text"/>
              <a:ea typeface="Wix Madefor Text"/>
              <a:cs typeface="Wix Madefor Text"/>
              <a:sym typeface="Wix Madefor Text"/>
            </a:endParaRPr>
          </a:p>
        </p:txBody>
      </p:sp>
      <p:pic>
        <p:nvPicPr>
          <p:cNvPr id="63" name="Google Shape;63;p16"/>
          <p:cNvPicPr preferRelativeResize="0"/>
          <p:nvPr/>
        </p:nvPicPr>
        <p:blipFill rotWithShape="1">
          <a:blip r:embed="rId2">
            <a:alphaModFix/>
          </a:blip>
          <a:srcRect b="-51223" l="-2212" r="-3630" t="-67212"/>
          <a:stretch/>
        </p:blipFill>
        <p:spPr>
          <a:xfrm rot="5400000">
            <a:off x="8263935" y="696612"/>
            <a:ext cx="1250099" cy="295825"/>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rtl="0" algn="r">
              <a:buNone/>
              <a:defRPr sz="1000">
                <a:solidFill>
                  <a:schemeClr val="dk2"/>
                </a:solidFill>
              </a:defRPr>
            </a:lvl1pPr>
            <a:lvl2pPr lvl="1" rtl="0" algn="r">
              <a:buNone/>
              <a:defRPr sz="1000">
                <a:solidFill>
                  <a:schemeClr val="dk2"/>
                </a:solidFill>
              </a:defRPr>
            </a:lvl2pPr>
            <a:lvl3pPr lvl="2" rtl="0" algn="r">
              <a:buNone/>
              <a:defRPr sz="1000">
                <a:solidFill>
                  <a:schemeClr val="dk2"/>
                </a:solidFill>
              </a:defRPr>
            </a:lvl3pPr>
            <a:lvl4pPr lvl="3" rtl="0" algn="r">
              <a:buNone/>
              <a:defRPr sz="1000">
                <a:solidFill>
                  <a:schemeClr val="dk2"/>
                </a:solidFill>
              </a:defRPr>
            </a:lvl4pPr>
            <a:lvl5pPr lvl="4" rtl="0" algn="r">
              <a:buNone/>
              <a:defRPr sz="1000">
                <a:solidFill>
                  <a:schemeClr val="dk2"/>
                </a:solidFill>
              </a:defRPr>
            </a:lvl5pPr>
            <a:lvl6pPr lvl="5" rtl="0" algn="r">
              <a:buNone/>
              <a:defRPr sz="1000">
                <a:solidFill>
                  <a:schemeClr val="dk2"/>
                </a:solidFill>
              </a:defRPr>
            </a:lvl6pPr>
            <a:lvl7pPr lvl="6" rtl="0" algn="r">
              <a:buNone/>
              <a:defRPr sz="1000">
                <a:solidFill>
                  <a:schemeClr val="dk2"/>
                </a:solidFill>
              </a:defRPr>
            </a:lvl7pPr>
            <a:lvl8pPr lvl="7" rtl="0" algn="r">
              <a:buNone/>
              <a:defRPr sz="1000">
                <a:solidFill>
                  <a:schemeClr val="dk2"/>
                </a:solidFill>
              </a:defRPr>
            </a:lvl8pPr>
            <a:lvl9pPr lvl="8" rtl="0"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xml"/><Relationship Id="rId3" Type="http://schemas.openxmlformats.org/officeDocument/2006/relationships/image" Target="../media/image9.jp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1.xml"/><Relationship Id="rId3" Type="http://schemas.openxmlformats.org/officeDocument/2006/relationships/image" Target="../media/image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2.xml"/><Relationship Id="rId3" Type="http://schemas.openxmlformats.org/officeDocument/2006/relationships/hyperlink" Target="https://www.wix.com/website-template/view/html/1913?siteId=726eb3ad-b8ea-4f34-bf0e-d679a66d3a50&amp;metaSiteId=7985b109-b9d6-4db8-bd8b-df50172d5a2f&amp;originUrl=https%3A%2F%2Fwww.wix.com%2Fwebsite%2Ftemplates%2Fhtml%2Fportfolio-cv%2F2&amp;tpClick=view_button" TargetMode="External"/><Relationship Id="rId4" Type="http://schemas.openxmlformats.org/officeDocument/2006/relationships/image" Target="../media/image6.png"/><Relationship Id="rId5" Type="http://schemas.openxmlformats.org/officeDocument/2006/relationships/image" Target="../media/image5.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3.xml"/><Relationship Id="rId3" Type="http://schemas.openxmlformats.org/officeDocument/2006/relationships/hyperlink" Target="https://www.wix.com/website-template/view/html/2337?siteId=ae86808c-70b0-41bc-9ef9-a9d53c04e185&amp;metaSiteId=17b67e3b-83ec-4b09-965b-e8b88bb6ee45&amp;originUrl=https%3A%2F%2Fwww.wix.com%2Fwebsite%2Ftemplates%2Fhtml%2Fportfolio-cv&amp;tpClick=view_button" TargetMode="External"/><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4.xml"/><Relationship Id="rId3" Type="http://schemas.openxmlformats.org/officeDocument/2006/relationships/image" Target="../media/image5.png"/><Relationship Id="rId4" Type="http://schemas.openxmlformats.org/officeDocument/2006/relationships/hyperlink" Target="https://www.wix.com/website-template/view/html/1894?siteId=f42daa1b-940c-41e7-8639-2d06672463a5&amp;metaSiteId=98eaa6b4-3782-4b12-aad3-e4283bf9681e&amp;originUrl=https%3A%2F%2Fwww.wix.com%2Fwebsite%2Ftemplates%2Fhtml%2Fportfolio-cv%2Fpersonal&amp;tpClick=view_button" TargetMode="External"/><Relationship Id="rId5" Type="http://schemas.openxmlformats.org/officeDocument/2006/relationships/image" Target="../media/image3.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5.xml"/><Relationship Id="rId3" Type="http://schemas.openxmlformats.org/officeDocument/2006/relationships/image" Target="../media/image5.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6.xml"/><Relationship Id="rId3" Type="http://schemas.openxmlformats.org/officeDocument/2006/relationships/hyperlink" Target="https://www.wix.com/website-template/view/html/1995?siteId=a51d32ee-c2eb-494c-86b9-0d1c722f9f85&amp;metaSiteId=16dcad0e-953b-4c09-ae4a-2abc30d21d17&amp;originUrl=https%3A%2F%2Fwww.wix.com%2Fwebsite%2Ftemplates%2Fhtml%2Fonline-store%2Fhome-decor&amp;tpClick=view_button" TargetMode="External"/><Relationship Id="rId4" Type="http://schemas.openxmlformats.org/officeDocument/2006/relationships/image" Target="../media/image8.png"/><Relationship Id="rId5" Type="http://schemas.openxmlformats.org/officeDocument/2006/relationships/image" Target="../media/image5.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9.xml"/><Relationship Id="rId3" Type="http://schemas.openxmlformats.org/officeDocument/2006/relationships/image" Target="../media/image7.png"/><Relationship Id="rId4" Type="http://schemas.openxmlformats.org/officeDocument/2006/relationships/image" Target="../media/image1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xml"/><Relationship Id="rId3" Type="http://schemas.openxmlformats.org/officeDocument/2006/relationships/image" Target="../media/image10.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xml"/><Relationship Id="rId3" Type="http://schemas.openxmlformats.org/officeDocument/2006/relationships/image" Target="../media/image10.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67" name="Shape 67"/>
        <p:cNvGrpSpPr/>
        <p:nvPr/>
      </p:nvGrpSpPr>
      <p:grpSpPr>
        <a:xfrm>
          <a:off x="0" y="0"/>
          <a:ext cx="0" cy="0"/>
          <a:chOff x="0" y="0"/>
          <a:chExt cx="0" cy="0"/>
        </a:xfrm>
      </p:grpSpPr>
      <p:pic>
        <p:nvPicPr>
          <p:cNvPr id="68" name="Google Shape;68;p17"/>
          <p:cNvPicPr preferRelativeResize="0"/>
          <p:nvPr/>
        </p:nvPicPr>
        <p:blipFill rotWithShape="1">
          <a:blip r:embed="rId3">
            <a:alphaModFix/>
          </a:blip>
          <a:srcRect b="0" l="24632" r="24632" t="0"/>
          <a:stretch/>
        </p:blipFill>
        <p:spPr>
          <a:xfrm>
            <a:off x="5664562" y="0"/>
            <a:ext cx="3479428" cy="5143500"/>
          </a:xfrm>
          <a:prstGeom prst="rect">
            <a:avLst/>
          </a:prstGeom>
          <a:noFill/>
          <a:ln>
            <a:noFill/>
          </a:ln>
        </p:spPr>
      </p:pic>
      <p:sp>
        <p:nvSpPr>
          <p:cNvPr id="69" name="Google Shape;69;p17"/>
          <p:cNvSpPr txBox="1"/>
          <p:nvPr>
            <p:ph type="title"/>
          </p:nvPr>
        </p:nvSpPr>
        <p:spPr>
          <a:xfrm rot="5400000">
            <a:off x="7478250" y="3318050"/>
            <a:ext cx="2748000" cy="2961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r>
              <a:rPr lang="en" sz="900">
                <a:latin typeface="Wix Madefor Text"/>
                <a:ea typeface="Wix Madefor Text"/>
                <a:cs typeface="Wix Madefor Text"/>
                <a:sym typeface="Wix Madefor Text"/>
              </a:rPr>
              <a:t>Lesson 05: Website Structure &amp; Navigation</a:t>
            </a:r>
            <a:endParaRPr sz="900">
              <a:latin typeface="Wix Madefor Text"/>
              <a:ea typeface="Wix Madefor Text"/>
              <a:cs typeface="Wix Madefor Text"/>
              <a:sym typeface="Wix Madefor Text"/>
            </a:endParaRPr>
          </a:p>
        </p:txBody>
      </p:sp>
      <p:sp>
        <p:nvSpPr>
          <p:cNvPr id="70" name="Google Shape;70;p17"/>
          <p:cNvSpPr/>
          <p:nvPr/>
        </p:nvSpPr>
        <p:spPr>
          <a:xfrm>
            <a:off x="0" y="100"/>
            <a:ext cx="5714100" cy="5143500"/>
          </a:xfrm>
          <a:prstGeom prst="rect">
            <a:avLst/>
          </a:prstGeom>
          <a:solidFill>
            <a:srgbClr val="32B77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 name="Google Shape;71;p17"/>
          <p:cNvSpPr txBox="1"/>
          <p:nvPr>
            <p:ph idx="2" type="title"/>
          </p:nvPr>
        </p:nvSpPr>
        <p:spPr>
          <a:xfrm>
            <a:off x="678325" y="553800"/>
            <a:ext cx="4543800" cy="26856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
                <a:solidFill>
                  <a:srgbClr val="FFFFFF"/>
                </a:solidFill>
                <a:latin typeface="Wix Madefor Text"/>
                <a:ea typeface="Wix Madefor Text"/>
                <a:cs typeface="Wix Madefor Text"/>
                <a:sym typeface="Wix Madefor Text"/>
              </a:rPr>
              <a:t>Lesson 05</a:t>
            </a:r>
            <a:endParaRPr b="1">
              <a:solidFill>
                <a:srgbClr val="FFFFFF"/>
              </a:solidFill>
              <a:latin typeface="Wix Madefor Text"/>
              <a:ea typeface="Wix Madefor Text"/>
              <a:cs typeface="Wix Madefor Text"/>
              <a:sym typeface="Wix Madefor Text"/>
            </a:endParaRPr>
          </a:p>
          <a:p>
            <a:pPr indent="0" lvl="0" marL="0" rtl="0" algn="l">
              <a:spcBef>
                <a:spcPts val="0"/>
              </a:spcBef>
              <a:spcAft>
                <a:spcPts val="0"/>
              </a:spcAft>
              <a:buNone/>
            </a:pPr>
            <a:r>
              <a:rPr b="1" lang="en" sz="4800">
                <a:solidFill>
                  <a:srgbClr val="FFFFFF"/>
                </a:solidFill>
                <a:latin typeface="Wix Madefor Text"/>
                <a:ea typeface="Wix Madefor Text"/>
                <a:cs typeface="Wix Madefor Text"/>
                <a:sym typeface="Wix Madefor Text"/>
              </a:rPr>
              <a:t>Website Structure &amp; Navigation</a:t>
            </a:r>
            <a:endParaRPr b="1" sz="4800">
              <a:solidFill>
                <a:srgbClr val="FFFFFF"/>
              </a:solidFill>
              <a:latin typeface="Wix Madefor Text"/>
              <a:ea typeface="Wix Madefor Text"/>
              <a:cs typeface="Wix Madefor Text"/>
              <a:sym typeface="Wix Madefor Text"/>
            </a:endParaRPr>
          </a:p>
        </p:txBody>
      </p:sp>
      <p:grpSp>
        <p:nvGrpSpPr>
          <p:cNvPr id="72" name="Google Shape;72;p17"/>
          <p:cNvGrpSpPr/>
          <p:nvPr/>
        </p:nvGrpSpPr>
        <p:grpSpPr>
          <a:xfrm>
            <a:off x="743450" y="4506575"/>
            <a:ext cx="3436500" cy="257550"/>
            <a:chOff x="743450" y="4506575"/>
            <a:chExt cx="3436500" cy="257550"/>
          </a:xfrm>
        </p:grpSpPr>
        <p:sp>
          <p:nvSpPr>
            <p:cNvPr id="73" name="Google Shape;73;p17"/>
            <p:cNvSpPr txBox="1"/>
            <p:nvPr/>
          </p:nvSpPr>
          <p:spPr>
            <a:xfrm>
              <a:off x="743450" y="4627625"/>
              <a:ext cx="2966400" cy="136500"/>
            </a:xfrm>
            <a:prstGeom prst="rect">
              <a:avLst/>
            </a:prstGeom>
            <a:noFill/>
            <a:ln>
              <a:noFill/>
            </a:ln>
          </p:spPr>
          <p:txBody>
            <a:bodyPr anchorCtr="0" anchor="ctr"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b="1" lang="en">
                  <a:solidFill>
                    <a:srgbClr val="FFFFFF"/>
                  </a:solidFill>
                  <a:latin typeface="Wix Madefor Text"/>
                  <a:ea typeface="Wix Madefor Text"/>
                  <a:cs typeface="Wix Madefor Text"/>
                  <a:sym typeface="Wix Madefor Text"/>
                </a:rPr>
                <a:t>Web Creation 101</a:t>
              </a:r>
              <a:endParaRPr>
                <a:solidFill>
                  <a:srgbClr val="FFFFFF"/>
                </a:solidFill>
                <a:latin typeface="Wix Madefor Text"/>
                <a:ea typeface="Wix Madefor Text"/>
                <a:cs typeface="Wix Madefor Text"/>
                <a:sym typeface="Wix Madefor Text"/>
              </a:endParaRPr>
            </a:p>
          </p:txBody>
        </p:sp>
        <p:cxnSp>
          <p:nvCxnSpPr>
            <p:cNvPr id="74" name="Google Shape;74;p17"/>
            <p:cNvCxnSpPr/>
            <p:nvPr/>
          </p:nvCxnSpPr>
          <p:spPr>
            <a:xfrm>
              <a:off x="796550" y="4506575"/>
              <a:ext cx="3383400" cy="0"/>
            </a:xfrm>
            <a:prstGeom prst="straightConnector1">
              <a:avLst/>
            </a:prstGeom>
            <a:noFill/>
            <a:ln cap="flat" cmpd="sng" w="9525">
              <a:solidFill>
                <a:srgbClr val="FFFFFF"/>
              </a:solidFill>
              <a:prstDash val="solid"/>
              <a:round/>
              <a:headEnd len="med" w="med" type="none"/>
              <a:tailEnd len="med" w="med" type="none"/>
            </a:ln>
          </p:spPr>
        </p:cxnSp>
      </p:grpSp>
      <p:pic>
        <p:nvPicPr>
          <p:cNvPr id="75" name="Google Shape;75;p17"/>
          <p:cNvPicPr preferRelativeResize="0"/>
          <p:nvPr/>
        </p:nvPicPr>
        <p:blipFill>
          <a:blip r:embed="rId4">
            <a:alphaModFix/>
          </a:blip>
          <a:stretch>
            <a:fillRect/>
          </a:stretch>
        </p:blipFill>
        <p:spPr>
          <a:xfrm rot="5400000">
            <a:off x="8288777" y="749887"/>
            <a:ext cx="1154325" cy="13235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38" name="Shape 138"/>
        <p:cNvGrpSpPr/>
        <p:nvPr/>
      </p:nvGrpSpPr>
      <p:grpSpPr>
        <a:xfrm>
          <a:off x="0" y="0"/>
          <a:ext cx="0" cy="0"/>
          <a:chOff x="0" y="0"/>
          <a:chExt cx="0" cy="0"/>
        </a:xfrm>
      </p:grpSpPr>
      <p:sp>
        <p:nvSpPr>
          <p:cNvPr id="139" name="Google Shape;139;p26"/>
          <p:cNvSpPr txBox="1"/>
          <p:nvPr/>
        </p:nvSpPr>
        <p:spPr>
          <a:xfrm>
            <a:off x="689450" y="369350"/>
            <a:ext cx="6464400" cy="11880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3200">
                <a:latin typeface="Wix Madefor Text"/>
                <a:ea typeface="Wix Madefor Text"/>
                <a:cs typeface="Wix Madefor Text"/>
                <a:sym typeface="Wix Madefor Text"/>
              </a:rPr>
              <a:t>Let’s take a look at a few kinds of websites structures:</a:t>
            </a:r>
            <a:endParaRPr sz="3200"/>
          </a:p>
        </p:txBody>
      </p:sp>
      <p:sp>
        <p:nvSpPr>
          <p:cNvPr id="140" name="Google Shape;140;p26"/>
          <p:cNvSpPr txBox="1"/>
          <p:nvPr/>
        </p:nvSpPr>
        <p:spPr>
          <a:xfrm>
            <a:off x="689450" y="1893825"/>
            <a:ext cx="7056300" cy="19659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0"/>
              </a:spcAft>
              <a:buNone/>
            </a:pPr>
            <a:r>
              <a:rPr b="1" lang="en">
                <a:solidFill>
                  <a:srgbClr val="32B777"/>
                </a:solidFill>
                <a:latin typeface="Wix Madefor Text"/>
                <a:ea typeface="Wix Madefor Text"/>
                <a:cs typeface="Wix Madefor Text"/>
                <a:sym typeface="Wix Madefor Text"/>
              </a:rPr>
              <a:t>Single-page sites: </a:t>
            </a:r>
            <a:r>
              <a:rPr lang="en">
                <a:latin typeface="Wix Madefor Text"/>
                <a:ea typeface="Wix Madefor Text"/>
                <a:cs typeface="Wix Madefor Text"/>
                <a:sym typeface="Wix Madefor Text"/>
              </a:rPr>
              <a:t>Typically, single-page sites are more for marketing purposes or minimal content, and have less details. They are also called “landing pages”. Single-page sites usually have a menu with anchors throughout the page, so clicking on a section in a menu will make the page jump to that section.</a:t>
            </a:r>
            <a:endParaRPr>
              <a:latin typeface="Wix Madefor Text"/>
              <a:ea typeface="Wix Madefor Text"/>
              <a:cs typeface="Wix Madefor Text"/>
              <a:sym typeface="Wix Madefor Text"/>
            </a:endParaRPr>
          </a:p>
          <a:p>
            <a:pPr indent="0" lvl="0" marL="0" rtl="0" algn="l">
              <a:lnSpc>
                <a:spcPct val="130000"/>
              </a:lnSpc>
              <a:spcBef>
                <a:spcPts val="1000"/>
              </a:spcBef>
              <a:spcAft>
                <a:spcPts val="0"/>
              </a:spcAft>
              <a:buNone/>
            </a:pPr>
            <a:r>
              <a:rPr b="1" lang="en">
                <a:solidFill>
                  <a:srgbClr val="6C48EF"/>
                </a:solidFill>
                <a:latin typeface="Wix Madefor Text"/>
                <a:ea typeface="Wix Madefor Text"/>
                <a:cs typeface="Wix Madefor Text"/>
                <a:sym typeface="Wix Madefor Text"/>
              </a:rPr>
              <a:t>Multi-page sites:</a:t>
            </a:r>
            <a:r>
              <a:rPr lang="en">
                <a:solidFill>
                  <a:srgbClr val="6C48EF"/>
                </a:solidFill>
                <a:latin typeface="Wix Madefor Text"/>
                <a:ea typeface="Wix Madefor Text"/>
                <a:cs typeface="Wix Madefor Text"/>
                <a:sym typeface="Wix Madefor Text"/>
              </a:rPr>
              <a:t> </a:t>
            </a:r>
            <a:r>
              <a:rPr lang="en">
                <a:latin typeface="Wix Madefor Text"/>
                <a:ea typeface="Wix Madefor Text"/>
                <a:cs typeface="Wix Madefor Text"/>
                <a:sym typeface="Wix Madefor Text"/>
              </a:rPr>
              <a:t>Multi-page sites are used for more complex sites that might have different kinds of information that need to be separated. You often see shopping sites, school sites, organization sites, and portfolio sites with many projects using multiple pages. You can kind of think about pages like tabs in your binder: each tab is used for a separate category.</a:t>
            </a:r>
            <a:endParaRPr>
              <a:latin typeface="Wix Madefor Text"/>
              <a:ea typeface="Wix Madefor Text"/>
              <a:cs typeface="Wix Madefor Text"/>
              <a:sym typeface="Wix Madefor Text"/>
            </a:endParaRPr>
          </a:p>
          <a:p>
            <a:pPr indent="0" lvl="0" marL="0" rtl="0" algn="l">
              <a:lnSpc>
                <a:spcPct val="130000"/>
              </a:lnSpc>
              <a:spcBef>
                <a:spcPts val="1000"/>
              </a:spcBef>
              <a:spcAft>
                <a:spcPts val="1000"/>
              </a:spcAft>
              <a:buNone/>
            </a:pPr>
            <a:r>
              <a:t/>
            </a:r>
            <a:endParaRPr b="1">
              <a:latin typeface="Wix Madefor Text"/>
              <a:ea typeface="Wix Madefor Text"/>
              <a:cs typeface="Wix Madefor Text"/>
              <a:sym typeface="Wix Madefor Text"/>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44" name="Shape 144"/>
        <p:cNvGrpSpPr/>
        <p:nvPr/>
      </p:nvGrpSpPr>
      <p:grpSpPr>
        <a:xfrm>
          <a:off x="0" y="0"/>
          <a:ext cx="0" cy="0"/>
          <a:chOff x="0" y="0"/>
          <a:chExt cx="0" cy="0"/>
        </a:xfrm>
      </p:grpSpPr>
      <p:sp>
        <p:nvSpPr>
          <p:cNvPr id="145" name="Google Shape;145;p27"/>
          <p:cNvSpPr txBox="1"/>
          <p:nvPr/>
        </p:nvSpPr>
        <p:spPr>
          <a:xfrm>
            <a:off x="689450" y="597950"/>
            <a:ext cx="6464400" cy="6525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3200">
                <a:latin typeface="Wix Madefor Text"/>
                <a:ea typeface="Wix Madefor Text"/>
                <a:cs typeface="Wix Madefor Text"/>
                <a:sym typeface="Wix Madefor Text"/>
              </a:rPr>
              <a:t>Linear website structure</a:t>
            </a:r>
            <a:endParaRPr sz="3200"/>
          </a:p>
        </p:txBody>
      </p:sp>
      <p:sp>
        <p:nvSpPr>
          <p:cNvPr id="146" name="Google Shape;146;p27"/>
          <p:cNvSpPr txBox="1"/>
          <p:nvPr/>
        </p:nvSpPr>
        <p:spPr>
          <a:xfrm>
            <a:off x="740475" y="1438675"/>
            <a:ext cx="3494700" cy="8286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0"/>
              </a:spcAft>
              <a:buNone/>
            </a:pPr>
            <a:r>
              <a:rPr lang="en">
                <a:latin typeface="Wix Madefor Text"/>
                <a:ea typeface="Wix Madefor Text"/>
                <a:cs typeface="Wix Madefor Text"/>
                <a:sym typeface="Wix Madefor Text"/>
              </a:rPr>
              <a:t>These websites can be one page (with sections), or multiple pages. All pages are on the same level.</a:t>
            </a:r>
            <a:endParaRPr>
              <a:latin typeface="Wix Madefor Text"/>
              <a:ea typeface="Wix Madefor Text"/>
              <a:cs typeface="Wix Madefor Text"/>
              <a:sym typeface="Wix Madefor Text"/>
            </a:endParaRPr>
          </a:p>
          <a:p>
            <a:pPr indent="0" lvl="0" marL="0" rtl="0" algn="l">
              <a:lnSpc>
                <a:spcPct val="130000"/>
              </a:lnSpc>
              <a:spcBef>
                <a:spcPts val="1000"/>
              </a:spcBef>
              <a:spcAft>
                <a:spcPts val="0"/>
              </a:spcAft>
              <a:buNone/>
            </a:pPr>
            <a:r>
              <a:t/>
            </a:r>
            <a:endParaRPr>
              <a:latin typeface="Wix Madefor Text"/>
              <a:ea typeface="Wix Madefor Text"/>
              <a:cs typeface="Wix Madefor Text"/>
              <a:sym typeface="Wix Madefor Text"/>
            </a:endParaRPr>
          </a:p>
          <a:p>
            <a:pPr indent="0" lvl="0" marL="0" rtl="0" algn="l">
              <a:lnSpc>
                <a:spcPct val="130000"/>
              </a:lnSpc>
              <a:spcBef>
                <a:spcPts val="1000"/>
              </a:spcBef>
              <a:spcAft>
                <a:spcPts val="0"/>
              </a:spcAft>
              <a:buNone/>
            </a:pPr>
            <a:r>
              <a:t/>
            </a:r>
            <a:endParaRPr>
              <a:latin typeface="Wix Madefor Text"/>
              <a:ea typeface="Wix Madefor Text"/>
              <a:cs typeface="Wix Madefor Text"/>
              <a:sym typeface="Wix Madefor Text"/>
            </a:endParaRPr>
          </a:p>
          <a:p>
            <a:pPr indent="0" lvl="0" marL="0" rtl="0" algn="l">
              <a:lnSpc>
                <a:spcPct val="130000"/>
              </a:lnSpc>
              <a:spcBef>
                <a:spcPts val="1000"/>
              </a:spcBef>
              <a:spcAft>
                <a:spcPts val="1000"/>
              </a:spcAft>
              <a:buNone/>
            </a:pPr>
            <a:r>
              <a:t/>
            </a:r>
            <a:endParaRPr>
              <a:latin typeface="Wix Madefor Text"/>
              <a:ea typeface="Wix Madefor Text"/>
              <a:cs typeface="Wix Madefor Text"/>
              <a:sym typeface="Wix Madefor Text"/>
            </a:endParaRPr>
          </a:p>
        </p:txBody>
      </p:sp>
      <p:sp>
        <p:nvSpPr>
          <p:cNvPr id="147" name="Google Shape;147;p27"/>
          <p:cNvSpPr/>
          <p:nvPr/>
        </p:nvSpPr>
        <p:spPr>
          <a:xfrm>
            <a:off x="833161" y="3401349"/>
            <a:ext cx="1912800" cy="1270200"/>
          </a:xfrm>
          <a:prstGeom prst="rect">
            <a:avLst/>
          </a:prstGeom>
          <a:solidFill>
            <a:srgbClr val="C7EFDB"/>
          </a:solidFill>
          <a:ln cap="flat" cmpd="sng" w="19050">
            <a:solidFill>
              <a:srgbClr val="6C48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48" name="Google Shape;148;p27"/>
          <p:cNvPicPr preferRelativeResize="0"/>
          <p:nvPr/>
        </p:nvPicPr>
        <p:blipFill rotWithShape="1">
          <a:blip r:embed="rId3">
            <a:alphaModFix/>
          </a:blip>
          <a:srcRect b="0" l="0" r="0" t="0"/>
          <a:stretch/>
        </p:blipFill>
        <p:spPr>
          <a:xfrm>
            <a:off x="822124" y="3297758"/>
            <a:ext cx="1923739" cy="138382"/>
          </a:xfrm>
          <a:prstGeom prst="rect">
            <a:avLst/>
          </a:prstGeom>
          <a:noFill/>
          <a:ln>
            <a:noFill/>
          </a:ln>
        </p:spPr>
      </p:pic>
      <p:sp>
        <p:nvSpPr>
          <p:cNvPr id="149" name="Google Shape;149;p27"/>
          <p:cNvSpPr/>
          <p:nvPr/>
        </p:nvSpPr>
        <p:spPr>
          <a:xfrm>
            <a:off x="3473133" y="3407870"/>
            <a:ext cx="1912800" cy="1270200"/>
          </a:xfrm>
          <a:prstGeom prst="rect">
            <a:avLst/>
          </a:prstGeom>
          <a:solidFill>
            <a:srgbClr val="C7EFDB"/>
          </a:solidFill>
          <a:ln cap="flat" cmpd="sng" w="19050">
            <a:solidFill>
              <a:srgbClr val="6C48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50" name="Google Shape;150;p27"/>
          <p:cNvPicPr preferRelativeResize="0"/>
          <p:nvPr/>
        </p:nvPicPr>
        <p:blipFill rotWithShape="1">
          <a:blip r:embed="rId3">
            <a:alphaModFix/>
          </a:blip>
          <a:srcRect b="0" l="0" r="0" t="0"/>
          <a:stretch/>
        </p:blipFill>
        <p:spPr>
          <a:xfrm>
            <a:off x="3462095" y="3304279"/>
            <a:ext cx="1923739" cy="138382"/>
          </a:xfrm>
          <a:prstGeom prst="rect">
            <a:avLst/>
          </a:prstGeom>
          <a:noFill/>
          <a:ln>
            <a:noFill/>
          </a:ln>
        </p:spPr>
      </p:pic>
      <p:sp>
        <p:nvSpPr>
          <p:cNvPr id="151" name="Google Shape;151;p27"/>
          <p:cNvSpPr txBox="1"/>
          <p:nvPr/>
        </p:nvSpPr>
        <p:spPr>
          <a:xfrm>
            <a:off x="1290150" y="3794086"/>
            <a:ext cx="987600" cy="3942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a:solidFill>
                  <a:srgbClr val="6C48EF"/>
                </a:solidFill>
                <a:latin typeface="Wix Madefor Text"/>
                <a:ea typeface="Wix Madefor Text"/>
                <a:cs typeface="Wix Madefor Text"/>
                <a:sym typeface="Wix Madefor Text"/>
              </a:rPr>
              <a:t>Home</a:t>
            </a:r>
            <a:endParaRPr b="1">
              <a:solidFill>
                <a:srgbClr val="6C48EF"/>
              </a:solidFill>
              <a:latin typeface="Wix Madefor Text"/>
              <a:ea typeface="Wix Madefor Text"/>
              <a:cs typeface="Wix Madefor Text"/>
              <a:sym typeface="Wix Madefor Text"/>
            </a:endParaRPr>
          </a:p>
        </p:txBody>
      </p:sp>
      <p:sp>
        <p:nvSpPr>
          <p:cNvPr id="152" name="Google Shape;152;p27"/>
          <p:cNvSpPr txBox="1"/>
          <p:nvPr/>
        </p:nvSpPr>
        <p:spPr>
          <a:xfrm>
            <a:off x="3930243" y="3794098"/>
            <a:ext cx="987600" cy="3942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a:solidFill>
                  <a:srgbClr val="6C48EF"/>
                </a:solidFill>
                <a:latin typeface="Wix Madefor Text"/>
                <a:ea typeface="Wix Madefor Text"/>
                <a:cs typeface="Wix Madefor Text"/>
                <a:sym typeface="Wix Madefor Text"/>
              </a:rPr>
              <a:t>About</a:t>
            </a:r>
            <a:endParaRPr b="1">
              <a:solidFill>
                <a:srgbClr val="6C48EF"/>
              </a:solidFill>
              <a:latin typeface="Wix Madefor Text"/>
              <a:ea typeface="Wix Madefor Text"/>
              <a:cs typeface="Wix Madefor Text"/>
              <a:sym typeface="Wix Madefor Text"/>
            </a:endParaRPr>
          </a:p>
        </p:txBody>
      </p:sp>
      <p:grpSp>
        <p:nvGrpSpPr>
          <p:cNvPr id="153" name="Google Shape;153;p27"/>
          <p:cNvGrpSpPr/>
          <p:nvPr/>
        </p:nvGrpSpPr>
        <p:grpSpPr>
          <a:xfrm>
            <a:off x="6071286" y="1756433"/>
            <a:ext cx="1923839" cy="2921645"/>
            <a:chOff x="7275536" y="1417983"/>
            <a:chExt cx="1923839" cy="2921645"/>
          </a:xfrm>
        </p:grpSpPr>
        <p:sp>
          <p:nvSpPr>
            <p:cNvPr id="154" name="Google Shape;154;p27"/>
            <p:cNvSpPr/>
            <p:nvPr/>
          </p:nvSpPr>
          <p:spPr>
            <a:xfrm>
              <a:off x="7286574" y="1521574"/>
              <a:ext cx="1912800" cy="1270200"/>
            </a:xfrm>
            <a:prstGeom prst="rect">
              <a:avLst/>
            </a:prstGeom>
            <a:solidFill>
              <a:srgbClr val="C7EFDB"/>
            </a:solidFill>
            <a:ln cap="flat" cmpd="sng" w="19050">
              <a:solidFill>
                <a:srgbClr val="6C48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55" name="Google Shape;155;p27"/>
            <p:cNvPicPr preferRelativeResize="0"/>
            <p:nvPr/>
          </p:nvPicPr>
          <p:blipFill rotWithShape="1">
            <a:blip r:embed="rId3">
              <a:alphaModFix/>
            </a:blip>
            <a:srcRect b="0" l="0" r="0" t="0"/>
            <a:stretch/>
          </p:blipFill>
          <p:spPr>
            <a:xfrm>
              <a:off x="7275536" y="1417983"/>
              <a:ext cx="1923739" cy="138382"/>
            </a:xfrm>
            <a:prstGeom prst="rect">
              <a:avLst/>
            </a:prstGeom>
            <a:noFill/>
            <a:ln>
              <a:noFill/>
            </a:ln>
          </p:spPr>
        </p:pic>
        <p:sp>
          <p:nvSpPr>
            <p:cNvPr id="156" name="Google Shape;156;p27"/>
            <p:cNvSpPr/>
            <p:nvPr/>
          </p:nvSpPr>
          <p:spPr>
            <a:xfrm>
              <a:off x="7280983" y="2596983"/>
              <a:ext cx="1912800" cy="1270200"/>
            </a:xfrm>
            <a:prstGeom prst="rect">
              <a:avLst/>
            </a:prstGeom>
            <a:solidFill>
              <a:srgbClr val="C7EFDB"/>
            </a:solidFill>
            <a:ln cap="flat" cmpd="sng" w="19050">
              <a:solidFill>
                <a:srgbClr val="6C48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7" name="Google Shape;157;p27"/>
            <p:cNvSpPr txBox="1"/>
            <p:nvPr/>
          </p:nvSpPr>
          <p:spPr>
            <a:xfrm>
              <a:off x="7743563" y="1914311"/>
              <a:ext cx="987600" cy="3942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a:solidFill>
                    <a:srgbClr val="6C48EF"/>
                  </a:solidFill>
                  <a:latin typeface="Wix Madefor Text"/>
                  <a:ea typeface="Wix Madefor Text"/>
                  <a:cs typeface="Wix Madefor Text"/>
                  <a:sym typeface="Wix Madefor Text"/>
                </a:rPr>
                <a:t>Title / top fold</a:t>
              </a:r>
              <a:endParaRPr b="1">
                <a:solidFill>
                  <a:srgbClr val="6C48EF"/>
                </a:solidFill>
                <a:latin typeface="Wix Madefor Text"/>
                <a:ea typeface="Wix Madefor Text"/>
                <a:cs typeface="Wix Madefor Text"/>
                <a:sym typeface="Wix Madefor Text"/>
              </a:endParaRPr>
            </a:p>
          </p:txBody>
        </p:sp>
        <p:sp>
          <p:nvSpPr>
            <p:cNvPr id="158" name="Google Shape;158;p27"/>
            <p:cNvSpPr txBox="1"/>
            <p:nvPr/>
          </p:nvSpPr>
          <p:spPr>
            <a:xfrm>
              <a:off x="7738093" y="2830811"/>
              <a:ext cx="987600" cy="3942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a:solidFill>
                    <a:srgbClr val="6C48EF"/>
                  </a:solidFill>
                  <a:latin typeface="Wix Madefor Text"/>
                  <a:ea typeface="Wix Madefor Text"/>
                  <a:cs typeface="Wix Madefor Text"/>
                  <a:sym typeface="Wix Madefor Text"/>
                </a:rPr>
                <a:t>About</a:t>
              </a:r>
              <a:endParaRPr b="1">
                <a:solidFill>
                  <a:srgbClr val="6C48EF"/>
                </a:solidFill>
                <a:latin typeface="Wix Madefor Text"/>
                <a:ea typeface="Wix Madefor Text"/>
                <a:cs typeface="Wix Madefor Text"/>
                <a:sym typeface="Wix Madefor Text"/>
              </a:endParaRPr>
            </a:p>
          </p:txBody>
        </p:sp>
        <p:sp>
          <p:nvSpPr>
            <p:cNvPr id="159" name="Google Shape;159;p27"/>
            <p:cNvSpPr/>
            <p:nvPr/>
          </p:nvSpPr>
          <p:spPr>
            <a:xfrm>
              <a:off x="7286575" y="3460627"/>
              <a:ext cx="1912800" cy="879000"/>
            </a:xfrm>
            <a:prstGeom prst="rect">
              <a:avLst/>
            </a:prstGeom>
            <a:solidFill>
              <a:srgbClr val="C7EFDB"/>
            </a:solidFill>
            <a:ln cap="flat" cmpd="sng" w="19050">
              <a:solidFill>
                <a:srgbClr val="6C48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0" name="Google Shape;160;p27"/>
            <p:cNvSpPr txBox="1"/>
            <p:nvPr/>
          </p:nvSpPr>
          <p:spPr>
            <a:xfrm>
              <a:off x="7743643" y="3747311"/>
              <a:ext cx="987600" cy="3942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a:solidFill>
                    <a:srgbClr val="6C48EF"/>
                  </a:solidFill>
                  <a:latin typeface="Wix Madefor Text"/>
                  <a:ea typeface="Wix Madefor Text"/>
                  <a:cs typeface="Wix Madefor Text"/>
                  <a:sym typeface="Wix Madefor Text"/>
                </a:rPr>
                <a:t>Contact</a:t>
              </a:r>
              <a:endParaRPr b="1">
                <a:solidFill>
                  <a:srgbClr val="6C48EF"/>
                </a:solidFill>
                <a:latin typeface="Wix Madefor Text"/>
                <a:ea typeface="Wix Madefor Text"/>
                <a:cs typeface="Wix Madefor Text"/>
                <a:sym typeface="Wix Madefor Text"/>
              </a:endParaRPr>
            </a:p>
          </p:txBody>
        </p:sp>
        <p:cxnSp>
          <p:nvCxnSpPr>
            <p:cNvPr id="161" name="Google Shape;161;p27"/>
            <p:cNvCxnSpPr/>
            <p:nvPr/>
          </p:nvCxnSpPr>
          <p:spPr>
            <a:xfrm rot="-5400000">
              <a:off x="8738925" y="3456967"/>
              <a:ext cx="386100" cy="0"/>
            </a:xfrm>
            <a:prstGeom prst="straightConnector1">
              <a:avLst/>
            </a:prstGeom>
            <a:noFill/>
            <a:ln cap="flat" cmpd="sng" w="19050">
              <a:solidFill>
                <a:schemeClr val="dk2"/>
              </a:solidFill>
              <a:prstDash val="solid"/>
              <a:round/>
              <a:headEnd len="med" w="med" type="none"/>
              <a:tailEnd len="med" w="med" type="triangle"/>
            </a:ln>
          </p:spPr>
        </p:cxnSp>
        <p:cxnSp>
          <p:nvCxnSpPr>
            <p:cNvPr id="162" name="Google Shape;162;p27"/>
            <p:cNvCxnSpPr/>
            <p:nvPr/>
          </p:nvCxnSpPr>
          <p:spPr>
            <a:xfrm rot="5400000">
              <a:off x="8921500" y="3456819"/>
              <a:ext cx="394200" cy="0"/>
            </a:xfrm>
            <a:prstGeom prst="straightConnector1">
              <a:avLst/>
            </a:prstGeom>
            <a:noFill/>
            <a:ln cap="flat" cmpd="sng" w="19050">
              <a:solidFill>
                <a:schemeClr val="dk2"/>
              </a:solidFill>
              <a:prstDash val="solid"/>
              <a:round/>
              <a:headEnd len="med" w="med" type="none"/>
              <a:tailEnd len="med" w="med" type="triangle"/>
            </a:ln>
          </p:spPr>
        </p:cxnSp>
        <p:cxnSp>
          <p:nvCxnSpPr>
            <p:cNvPr id="163" name="Google Shape;163;p27"/>
            <p:cNvCxnSpPr/>
            <p:nvPr/>
          </p:nvCxnSpPr>
          <p:spPr>
            <a:xfrm rot="-5400000">
              <a:off x="8681950" y="2549967"/>
              <a:ext cx="386100" cy="0"/>
            </a:xfrm>
            <a:prstGeom prst="straightConnector1">
              <a:avLst/>
            </a:prstGeom>
            <a:noFill/>
            <a:ln cap="flat" cmpd="sng" w="19050">
              <a:solidFill>
                <a:schemeClr val="dk2"/>
              </a:solidFill>
              <a:prstDash val="solid"/>
              <a:round/>
              <a:headEnd len="med" w="med" type="none"/>
              <a:tailEnd len="med" w="med" type="triangle"/>
            </a:ln>
          </p:spPr>
        </p:cxnSp>
        <p:cxnSp>
          <p:nvCxnSpPr>
            <p:cNvPr id="164" name="Google Shape;164;p27"/>
            <p:cNvCxnSpPr/>
            <p:nvPr/>
          </p:nvCxnSpPr>
          <p:spPr>
            <a:xfrm rot="5400000">
              <a:off x="8864525" y="2549819"/>
              <a:ext cx="394200" cy="0"/>
            </a:xfrm>
            <a:prstGeom prst="straightConnector1">
              <a:avLst/>
            </a:prstGeom>
            <a:noFill/>
            <a:ln cap="flat" cmpd="sng" w="19050">
              <a:solidFill>
                <a:schemeClr val="dk2"/>
              </a:solidFill>
              <a:prstDash val="solid"/>
              <a:round/>
              <a:headEnd len="med" w="med" type="none"/>
              <a:tailEnd len="med" w="med" type="triangle"/>
            </a:ln>
          </p:spPr>
        </p:cxnSp>
      </p:grpSp>
      <p:grpSp>
        <p:nvGrpSpPr>
          <p:cNvPr id="165" name="Google Shape;165;p27"/>
          <p:cNvGrpSpPr/>
          <p:nvPr/>
        </p:nvGrpSpPr>
        <p:grpSpPr>
          <a:xfrm rot="-5400000">
            <a:off x="3016225" y="3794069"/>
            <a:ext cx="186625" cy="394200"/>
            <a:chOff x="8875000" y="2352719"/>
            <a:chExt cx="186625" cy="394200"/>
          </a:xfrm>
        </p:grpSpPr>
        <p:cxnSp>
          <p:nvCxnSpPr>
            <p:cNvPr id="166" name="Google Shape;166;p27"/>
            <p:cNvCxnSpPr/>
            <p:nvPr/>
          </p:nvCxnSpPr>
          <p:spPr>
            <a:xfrm rot="-5400000">
              <a:off x="8681950" y="2549967"/>
              <a:ext cx="386100" cy="0"/>
            </a:xfrm>
            <a:prstGeom prst="straightConnector1">
              <a:avLst/>
            </a:prstGeom>
            <a:noFill/>
            <a:ln cap="flat" cmpd="sng" w="19050">
              <a:solidFill>
                <a:schemeClr val="dk2"/>
              </a:solidFill>
              <a:prstDash val="solid"/>
              <a:round/>
              <a:headEnd len="med" w="med" type="none"/>
              <a:tailEnd len="med" w="med" type="triangle"/>
            </a:ln>
          </p:spPr>
        </p:cxnSp>
        <p:cxnSp>
          <p:nvCxnSpPr>
            <p:cNvPr id="167" name="Google Shape;167;p27"/>
            <p:cNvCxnSpPr/>
            <p:nvPr/>
          </p:nvCxnSpPr>
          <p:spPr>
            <a:xfrm rot="5400000">
              <a:off x="8864525" y="2549819"/>
              <a:ext cx="394200" cy="0"/>
            </a:xfrm>
            <a:prstGeom prst="straightConnector1">
              <a:avLst/>
            </a:prstGeom>
            <a:noFill/>
            <a:ln cap="flat" cmpd="sng" w="19050">
              <a:solidFill>
                <a:schemeClr val="dk2"/>
              </a:solidFill>
              <a:prstDash val="solid"/>
              <a:round/>
              <a:headEnd len="med" w="med" type="none"/>
              <a:tailEnd len="med" w="med" type="triangle"/>
            </a:ln>
          </p:spPr>
        </p:cxnSp>
      </p:grpSp>
      <p:sp>
        <p:nvSpPr>
          <p:cNvPr id="168" name="Google Shape;168;p27"/>
          <p:cNvSpPr txBox="1"/>
          <p:nvPr/>
        </p:nvSpPr>
        <p:spPr>
          <a:xfrm>
            <a:off x="740475" y="2833575"/>
            <a:ext cx="1521300" cy="3942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1000"/>
              </a:spcAft>
              <a:buNone/>
            </a:pPr>
            <a:r>
              <a:rPr b="1" lang="en">
                <a:latin typeface="Wix Madefor Text"/>
                <a:ea typeface="Wix Madefor Text"/>
                <a:cs typeface="Wix Madefor Text"/>
                <a:sym typeface="Wix Madefor Text"/>
              </a:rPr>
              <a:t>Multiple pages</a:t>
            </a:r>
            <a:endParaRPr b="1"/>
          </a:p>
        </p:txBody>
      </p:sp>
      <p:sp>
        <p:nvSpPr>
          <p:cNvPr id="169" name="Google Shape;169;p27"/>
          <p:cNvSpPr txBox="1"/>
          <p:nvPr/>
        </p:nvSpPr>
        <p:spPr>
          <a:xfrm>
            <a:off x="5999825" y="1250450"/>
            <a:ext cx="1521300" cy="3942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1000"/>
              </a:spcAft>
              <a:buNone/>
            </a:pPr>
            <a:r>
              <a:rPr b="1" lang="en">
                <a:latin typeface="Wix Madefor Text"/>
                <a:ea typeface="Wix Madefor Text"/>
                <a:cs typeface="Wix Madefor Text"/>
                <a:sym typeface="Wix Madefor Text"/>
              </a:rPr>
              <a:t>Single Page</a:t>
            </a:r>
            <a:endParaRPr b="1"/>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73" name="Shape 173"/>
        <p:cNvGrpSpPr/>
        <p:nvPr/>
      </p:nvGrpSpPr>
      <p:grpSpPr>
        <a:xfrm>
          <a:off x="0" y="0"/>
          <a:ext cx="0" cy="0"/>
          <a:chOff x="0" y="0"/>
          <a:chExt cx="0" cy="0"/>
        </a:xfrm>
      </p:grpSpPr>
      <p:pic>
        <p:nvPicPr>
          <p:cNvPr id="174" name="Google Shape;174;p28">
            <a:hlinkClick r:id="rId3"/>
          </p:cNvPr>
          <p:cNvPicPr preferRelativeResize="0"/>
          <p:nvPr/>
        </p:nvPicPr>
        <p:blipFill>
          <a:blip r:embed="rId4">
            <a:alphaModFix/>
          </a:blip>
          <a:stretch>
            <a:fillRect/>
          </a:stretch>
        </p:blipFill>
        <p:spPr>
          <a:xfrm>
            <a:off x="872300" y="1141325"/>
            <a:ext cx="6941885" cy="3841099"/>
          </a:xfrm>
          <a:prstGeom prst="rect">
            <a:avLst/>
          </a:prstGeom>
          <a:noFill/>
          <a:ln>
            <a:noFill/>
          </a:ln>
        </p:spPr>
      </p:pic>
      <p:sp>
        <p:nvSpPr>
          <p:cNvPr id="175" name="Google Shape;175;p28"/>
          <p:cNvSpPr/>
          <p:nvPr/>
        </p:nvSpPr>
        <p:spPr>
          <a:xfrm>
            <a:off x="2667950" y="697334"/>
            <a:ext cx="1275900" cy="669600"/>
          </a:xfrm>
          <a:prstGeom prst="rect">
            <a:avLst/>
          </a:prstGeom>
          <a:solidFill>
            <a:srgbClr val="C7EFDB"/>
          </a:solidFill>
          <a:ln cap="flat" cmpd="sng" w="19050">
            <a:solidFill>
              <a:srgbClr val="6C48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76" name="Google Shape;176;p28"/>
          <p:cNvPicPr preferRelativeResize="0"/>
          <p:nvPr/>
        </p:nvPicPr>
        <p:blipFill rotWithShape="1">
          <a:blip r:embed="rId5">
            <a:alphaModFix/>
          </a:blip>
          <a:srcRect b="0" l="0" r="0" t="0"/>
          <a:stretch/>
        </p:blipFill>
        <p:spPr>
          <a:xfrm>
            <a:off x="2660587" y="642728"/>
            <a:ext cx="1283244" cy="72945"/>
          </a:xfrm>
          <a:prstGeom prst="rect">
            <a:avLst/>
          </a:prstGeom>
          <a:noFill/>
          <a:ln>
            <a:noFill/>
          </a:ln>
        </p:spPr>
      </p:pic>
      <p:cxnSp>
        <p:nvCxnSpPr>
          <p:cNvPr id="177" name="Google Shape;177;p28"/>
          <p:cNvCxnSpPr/>
          <p:nvPr/>
        </p:nvCxnSpPr>
        <p:spPr>
          <a:xfrm>
            <a:off x="4069978" y="909883"/>
            <a:ext cx="546600" cy="0"/>
          </a:xfrm>
          <a:prstGeom prst="straightConnector1">
            <a:avLst/>
          </a:prstGeom>
          <a:noFill/>
          <a:ln cap="flat" cmpd="sng" w="19050">
            <a:solidFill>
              <a:schemeClr val="dk2"/>
            </a:solidFill>
            <a:prstDash val="solid"/>
            <a:round/>
            <a:headEnd len="med" w="med" type="none"/>
            <a:tailEnd len="med" w="med" type="triangle"/>
          </a:ln>
        </p:spPr>
      </p:cxnSp>
      <p:cxnSp>
        <p:nvCxnSpPr>
          <p:cNvPr id="178" name="Google Shape;178;p28"/>
          <p:cNvCxnSpPr/>
          <p:nvPr/>
        </p:nvCxnSpPr>
        <p:spPr>
          <a:xfrm rot="10800000">
            <a:off x="4064464" y="1008255"/>
            <a:ext cx="557700" cy="0"/>
          </a:xfrm>
          <a:prstGeom prst="straightConnector1">
            <a:avLst/>
          </a:prstGeom>
          <a:noFill/>
          <a:ln cap="flat" cmpd="sng" w="19050">
            <a:solidFill>
              <a:schemeClr val="dk2"/>
            </a:solidFill>
            <a:prstDash val="solid"/>
            <a:round/>
            <a:headEnd len="med" w="med" type="none"/>
            <a:tailEnd len="med" w="med" type="triangle"/>
          </a:ln>
        </p:spPr>
      </p:cxnSp>
      <p:sp>
        <p:nvSpPr>
          <p:cNvPr id="179" name="Google Shape;179;p28"/>
          <p:cNvSpPr/>
          <p:nvPr/>
        </p:nvSpPr>
        <p:spPr>
          <a:xfrm>
            <a:off x="4749999" y="700765"/>
            <a:ext cx="1275900" cy="669600"/>
          </a:xfrm>
          <a:prstGeom prst="rect">
            <a:avLst/>
          </a:prstGeom>
          <a:solidFill>
            <a:srgbClr val="C7EFDB"/>
          </a:solidFill>
          <a:ln cap="flat" cmpd="sng" w="19050">
            <a:solidFill>
              <a:srgbClr val="6C48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80" name="Google Shape;180;p28"/>
          <p:cNvPicPr preferRelativeResize="0"/>
          <p:nvPr/>
        </p:nvPicPr>
        <p:blipFill rotWithShape="1">
          <a:blip r:embed="rId5">
            <a:alphaModFix/>
          </a:blip>
          <a:srcRect b="0" l="0" r="0" t="0"/>
          <a:stretch/>
        </p:blipFill>
        <p:spPr>
          <a:xfrm>
            <a:off x="4742637" y="646159"/>
            <a:ext cx="1283244" cy="72945"/>
          </a:xfrm>
          <a:prstGeom prst="rect">
            <a:avLst/>
          </a:prstGeom>
          <a:noFill/>
          <a:ln>
            <a:noFill/>
          </a:ln>
        </p:spPr>
      </p:pic>
      <p:sp>
        <p:nvSpPr>
          <p:cNvPr id="181" name="Google Shape;181;p28"/>
          <p:cNvSpPr txBox="1"/>
          <p:nvPr/>
        </p:nvSpPr>
        <p:spPr>
          <a:xfrm>
            <a:off x="2972788" y="904356"/>
            <a:ext cx="658800" cy="2079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sz="1000">
                <a:solidFill>
                  <a:srgbClr val="6C48EF"/>
                </a:solidFill>
                <a:latin typeface="Wix Madefor Text"/>
                <a:ea typeface="Wix Madefor Text"/>
                <a:cs typeface="Wix Madefor Text"/>
                <a:sym typeface="Wix Madefor Text"/>
              </a:rPr>
              <a:t>Home</a:t>
            </a:r>
            <a:endParaRPr b="1" sz="1000">
              <a:solidFill>
                <a:srgbClr val="6C48EF"/>
              </a:solidFill>
              <a:latin typeface="Wix Madefor Text"/>
              <a:ea typeface="Wix Madefor Text"/>
              <a:cs typeface="Wix Madefor Text"/>
              <a:sym typeface="Wix Madefor Text"/>
            </a:endParaRPr>
          </a:p>
        </p:txBody>
      </p:sp>
      <p:sp>
        <p:nvSpPr>
          <p:cNvPr id="182" name="Google Shape;182;p28"/>
          <p:cNvSpPr txBox="1"/>
          <p:nvPr/>
        </p:nvSpPr>
        <p:spPr>
          <a:xfrm>
            <a:off x="5054918" y="904356"/>
            <a:ext cx="658800" cy="2079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sz="1000">
                <a:solidFill>
                  <a:srgbClr val="6C48EF"/>
                </a:solidFill>
                <a:latin typeface="Wix Madefor Text"/>
                <a:ea typeface="Wix Madefor Text"/>
                <a:cs typeface="Wix Madefor Text"/>
                <a:sym typeface="Wix Madefor Text"/>
              </a:rPr>
              <a:t>About</a:t>
            </a:r>
            <a:endParaRPr b="1" sz="1000">
              <a:solidFill>
                <a:srgbClr val="6C48EF"/>
              </a:solidFill>
              <a:latin typeface="Wix Madefor Text"/>
              <a:ea typeface="Wix Madefor Text"/>
              <a:cs typeface="Wix Madefor Text"/>
              <a:sym typeface="Wix Madefor Text"/>
            </a:endParaRPr>
          </a:p>
        </p:txBody>
      </p:sp>
      <p:sp>
        <p:nvSpPr>
          <p:cNvPr id="183" name="Google Shape;183;p28"/>
          <p:cNvSpPr txBox="1"/>
          <p:nvPr/>
        </p:nvSpPr>
        <p:spPr>
          <a:xfrm>
            <a:off x="1379573" y="0"/>
            <a:ext cx="5927400" cy="399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2100">
                <a:latin typeface="Wix Madefor Text"/>
                <a:ea typeface="Wix Madefor Text"/>
                <a:cs typeface="Wix Madefor Text"/>
                <a:sym typeface="Wix Madefor Text"/>
              </a:rPr>
              <a:t>Example: Linear site with multiple pages</a:t>
            </a:r>
            <a:endParaRPr b="1" sz="2100">
              <a:latin typeface="Wix Madefor Text"/>
              <a:ea typeface="Wix Madefor Text"/>
              <a:cs typeface="Wix Madefor Text"/>
              <a:sym typeface="Wix Madefor Text"/>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87" name="Shape 187"/>
        <p:cNvGrpSpPr/>
        <p:nvPr/>
      </p:nvGrpSpPr>
      <p:grpSpPr>
        <a:xfrm>
          <a:off x="0" y="0"/>
          <a:ext cx="0" cy="0"/>
          <a:chOff x="0" y="0"/>
          <a:chExt cx="0" cy="0"/>
        </a:xfrm>
      </p:grpSpPr>
      <p:pic>
        <p:nvPicPr>
          <p:cNvPr id="188" name="Google Shape;188;p29">
            <a:hlinkClick r:id="rId3"/>
          </p:cNvPr>
          <p:cNvPicPr preferRelativeResize="0"/>
          <p:nvPr/>
        </p:nvPicPr>
        <p:blipFill rotWithShape="1">
          <a:blip r:embed="rId4">
            <a:alphaModFix/>
          </a:blip>
          <a:srcRect b="4461" l="0" r="0" t="0"/>
          <a:stretch/>
        </p:blipFill>
        <p:spPr>
          <a:xfrm>
            <a:off x="240675" y="1259075"/>
            <a:ext cx="8091051" cy="3768087"/>
          </a:xfrm>
          <a:prstGeom prst="rect">
            <a:avLst/>
          </a:prstGeom>
          <a:noFill/>
          <a:ln>
            <a:noFill/>
          </a:ln>
        </p:spPr>
      </p:pic>
      <p:sp>
        <p:nvSpPr>
          <p:cNvPr id="189" name="Google Shape;189;p29"/>
          <p:cNvSpPr/>
          <p:nvPr/>
        </p:nvSpPr>
        <p:spPr>
          <a:xfrm>
            <a:off x="1651329" y="697334"/>
            <a:ext cx="1275900" cy="669600"/>
          </a:xfrm>
          <a:prstGeom prst="rect">
            <a:avLst/>
          </a:prstGeom>
          <a:solidFill>
            <a:srgbClr val="C7EFDB"/>
          </a:solidFill>
          <a:ln cap="flat" cmpd="sng" w="19050">
            <a:solidFill>
              <a:srgbClr val="6C48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190" name="Google Shape;190;p29"/>
          <p:cNvCxnSpPr/>
          <p:nvPr/>
        </p:nvCxnSpPr>
        <p:spPr>
          <a:xfrm>
            <a:off x="3053357" y="909883"/>
            <a:ext cx="546600" cy="0"/>
          </a:xfrm>
          <a:prstGeom prst="straightConnector1">
            <a:avLst/>
          </a:prstGeom>
          <a:noFill/>
          <a:ln cap="flat" cmpd="sng" w="19050">
            <a:solidFill>
              <a:schemeClr val="dk2"/>
            </a:solidFill>
            <a:prstDash val="solid"/>
            <a:round/>
            <a:headEnd len="med" w="med" type="none"/>
            <a:tailEnd len="med" w="med" type="triangle"/>
          </a:ln>
        </p:spPr>
      </p:cxnSp>
      <p:cxnSp>
        <p:nvCxnSpPr>
          <p:cNvPr id="191" name="Google Shape;191;p29"/>
          <p:cNvCxnSpPr/>
          <p:nvPr/>
        </p:nvCxnSpPr>
        <p:spPr>
          <a:xfrm rot="10800000">
            <a:off x="3047843" y="1008255"/>
            <a:ext cx="557700" cy="0"/>
          </a:xfrm>
          <a:prstGeom prst="straightConnector1">
            <a:avLst/>
          </a:prstGeom>
          <a:noFill/>
          <a:ln cap="flat" cmpd="sng" w="19050">
            <a:solidFill>
              <a:schemeClr val="dk2"/>
            </a:solidFill>
            <a:prstDash val="solid"/>
            <a:round/>
            <a:headEnd len="med" w="med" type="none"/>
            <a:tailEnd len="med" w="med" type="triangle"/>
          </a:ln>
        </p:spPr>
      </p:cxnSp>
      <p:sp>
        <p:nvSpPr>
          <p:cNvPr id="192" name="Google Shape;192;p29"/>
          <p:cNvSpPr/>
          <p:nvPr/>
        </p:nvSpPr>
        <p:spPr>
          <a:xfrm>
            <a:off x="3733378" y="700765"/>
            <a:ext cx="1275900" cy="669600"/>
          </a:xfrm>
          <a:prstGeom prst="rect">
            <a:avLst/>
          </a:prstGeom>
          <a:solidFill>
            <a:srgbClr val="C7EFDB"/>
          </a:solidFill>
          <a:ln cap="flat" cmpd="sng" w="19050">
            <a:solidFill>
              <a:srgbClr val="6C48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3" name="Google Shape;193;p29"/>
          <p:cNvSpPr txBox="1"/>
          <p:nvPr/>
        </p:nvSpPr>
        <p:spPr>
          <a:xfrm>
            <a:off x="1956167" y="904356"/>
            <a:ext cx="658800" cy="2079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sz="1000">
                <a:solidFill>
                  <a:srgbClr val="6C48EF"/>
                </a:solidFill>
                <a:latin typeface="Wix Madefor Text"/>
                <a:ea typeface="Wix Madefor Text"/>
                <a:cs typeface="Wix Madefor Text"/>
                <a:sym typeface="Wix Madefor Text"/>
              </a:rPr>
              <a:t>Home</a:t>
            </a:r>
            <a:endParaRPr b="1" sz="1000">
              <a:solidFill>
                <a:srgbClr val="6C48EF"/>
              </a:solidFill>
              <a:latin typeface="Wix Madefor Text"/>
              <a:ea typeface="Wix Madefor Text"/>
              <a:cs typeface="Wix Madefor Text"/>
              <a:sym typeface="Wix Madefor Text"/>
            </a:endParaRPr>
          </a:p>
        </p:txBody>
      </p:sp>
      <p:sp>
        <p:nvSpPr>
          <p:cNvPr id="194" name="Google Shape;194;p29"/>
          <p:cNvSpPr txBox="1"/>
          <p:nvPr/>
        </p:nvSpPr>
        <p:spPr>
          <a:xfrm>
            <a:off x="4038297" y="904356"/>
            <a:ext cx="658800" cy="2079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sz="1000">
                <a:solidFill>
                  <a:srgbClr val="6C48EF"/>
                </a:solidFill>
                <a:latin typeface="Wix Madefor Text"/>
                <a:ea typeface="Wix Madefor Text"/>
                <a:cs typeface="Wix Madefor Text"/>
                <a:sym typeface="Wix Madefor Text"/>
              </a:rPr>
              <a:t>About</a:t>
            </a:r>
            <a:endParaRPr b="1" sz="1000">
              <a:solidFill>
                <a:srgbClr val="6C48EF"/>
              </a:solidFill>
              <a:latin typeface="Wix Madefor Text"/>
              <a:ea typeface="Wix Madefor Text"/>
              <a:cs typeface="Wix Madefor Text"/>
              <a:sym typeface="Wix Madefor Text"/>
            </a:endParaRPr>
          </a:p>
        </p:txBody>
      </p:sp>
      <p:cxnSp>
        <p:nvCxnSpPr>
          <p:cNvPr id="195" name="Google Shape;195;p29"/>
          <p:cNvCxnSpPr/>
          <p:nvPr/>
        </p:nvCxnSpPr>
        <p:spPr>
          <a:xfrm>
            <a:off x="5142607" y="909870"/>
            <a:ext cx="546600" cy="0"/>
          </a:xfrm>
          <a:prstGeom prst="straightConnector1">
            <a:avLst/>
          </a:prstGeom>
          <a:noFill/>
          <a:ln cap="flat" cmpd="sng" w="19050">
            <a:solidFill>
              <a:schemeClr val="dk2"/>
            </a:solidFill>
            <a:prstDash val="solid"/>
            <a:round/>
            <a:headEnd len="med" w="med" type="none"/>
            <a:tailEnd len="med" w="med" type="triangle"/>
          </a:ln>
        </p:spPr>
      </p:cxnSp>
      <p:cxnSp>
        <p:nvCxnSpPr>
          <p:cNvPr id="196" name="Google Shape;196;p29"/>
          <p:cNvCxnSpPr/>
          <p:nvPr/>
        </p:nvCxnSpPr>
        <p:spPr>
          <a:xfrm rot="10800000">
            <a:off x="5137093" y="1008242"/>
            <a:ext cx="557700" cy="0"/>
          </a:xfrm>
          <a:prstGeom prst="straightConnector1">
            <a:avLst/>
          </a:prstGeom>
          <a:noFill/>
          <a:ln cap="flat" cmpd="sng" w="19050">
            <a:solidFill>
              <a:schemeClr val="dk2"/>
            </a:solidFill>
            <a:prstDash val="solid"/>
            <a:round/>
            <a:headEnd len="med" w="med" type="none"/>
            <a:tailEnd len="med" w="med" type="triangle"/>
          </a:ln>
        </p:spPr>
      </p:cxnSp>
      <p:sp>
        <p:nvSpPr>
          <p:cNvPr id="197" name="Google Shape;197;p29"/>
          <p:cNvSpPr/>
          <p:nvPr/>
        </p:nvSpPr>
        <p:spPr>
          <a:xfrm>
            <a:off x="5822628" y="700753"/>
            <a:ext cx="1275900" cy="669600"/>
          </a:xfrm>
          <a:prstGeom prst="rect">
            <a:avLst/>
          </a:prstGeom>
          <a:solidFill>
            <a:srgbClr val="C7EFDB"/>
          </a:solidFill>
          <a:ln cap="flat" cmpd="sng" w="19050">
            <a:solidFill>
              <a:srgbClr val="6C48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8" name="Google Shape;198;p29"/>
          <p:cNvSpPr txBox="1"/>
          <p:nvPr/>
        </p:nvSpPr>
        <p:spPr>
          <a:xfrm>
            <a:off x="6068701" y="904350"/>
            <a:ext cx="768000" cy="2079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sz="1000">
                <a:solidFill>
                  <a:srgbClr val="6C48EF"/>
                </a:solidFill>
                <a:latin typeface="Wix Madefor Text"/>
                <a:ea typeface="Wix Madefor Text"/>
                <a:cs typeface="Wix Madefor Text"/>
                <a:sym typeface="Wix Madefor Text"/>
              </a:rPr>
              <a:t>Projects</a:t>
            </a:r>
            <a:endParaRPr b="1" sz="1000">
              <a:solidFill>
                <a:srgbClr val="6C48EF"/>
              </a:solidFill>
              <a:latin typeface="Wix Madefor Text"/>
              <a:ea typeface="Wix Madefor Text"/>
              <a:cs typeface="Wix Madefor Text"/>
              <a:sym typeface="Wix Madefor Text"/>
            </a:endParaRPr>
          </a:p>
        </p:txBody>
      </p:sp>
      <p:sp>
        <p:nvSpPr>
          <p:cNvPr id="199" name="Google Shape;199;p29"/>
          <p:cNvSpPr txBox="1"/>
          <p:nvPr/>
        </p:nvSpPr>
        <p:spPr>
          <a:xfrm>
            <a:off x="1379573" y="14968"/>
            <a:ext cx="5927400" cy="399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2100">
                <a:latin typeface="Wix Madefor Text"/>
                <a:ea typeface="Wix Madefor Text"/>
                <a:cs typeface="Wix Madefor Text"/>
                <a:sym typeface="Wix Madefor Text"/>
              </a:rPr>
              <a:t>Example: Linear site with multiple pages</a:t>
            </a:r>
            <a:endParaRPr b="1" sz="2100">
              <a:latin typeface="Wix Madefor Text"/>
              <a:ea typeface="Wix Madefor Text"/>
              <a:cs typeface="Wix Madefor Text"/>
              <a:sym typeface="Wix Madefor Text"/>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203" name="Shape 203"/>
        <p:cNvGrpSpPr/>
        <p:nvPr/>
      </p:nvGrpSpPr>
      <p:grpSpPr>
        <a:xfrm>
          <a:off x="0" y="0"/>
          <a:ext cx="0" cy="0"/>
          <a:chOff x="0" y="0"/>
          <a:chExt cx="0" cy="0"/>
        </a:xfrm>
      </p:grpSpPr>
      <p:sp>
        <p:nvSpPr>
          <p:cNvPr id="204" name="Google Shape;204;p30"/>
          <p:cNvSpPr/>
          <p:nvPr/>
        </p:nvSpPr>
        <p:spPr>
          <a:xfrm>
            <a:off x="6138809" y="1084182"/>
            <a:ext cx="1652400" cy="1061400"/>
          </a:xfrm>
          <a:prstGeom prst="rect">
            <a:avLst/>
          </a:prstGeom>
          <a:solidFill>
            <a:srgbClr val="C7EFDB"/>
          </a:solidFill>
          <a:ln cap="flat" cmpd="sng" w="19050">
            <a:solidFill>
              <a:srgbClr val="6C48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205" name="Google Shape;205;p30"/>
          <p:cNvPicPr preferRelativeResize="0"/>
          <p:nvPr/>
        </p:nvPicPr>
        <p:blipFill rotWithShape="1">
          <a:blip r:embed="rId3">
            <a:alphaModFix/>
          </a:blip>
          <a:srcRect b="0" l="0" r="0" t="0"/>
          <a:stretch/>
        </p:blipFill>
        <p:spPr>
          <a:xfrm>
            <a:off x="6129275" y="997607"/>
            <a:ext cx="1661804" cy="115650"/>
          </a:xfrm>
          <a:prstGeom prst="rect">
            <a:avLst/>
          </a:prstGeom>
          <a:noFill/>
          <a:ln>
            <a:noFill/>
          </a:ln>
        </p:spPr>
      </p:pic>
      <p:sp>
        <p:nvSpPr>
          <p:cNvPr id="206" name="Google Shape;206;p30"/>
          <p:cNvSpPr/>
          <p:nvPr/>
        </p:nvSpPr>
        <p:spPr>
          <a:xfrm>
            <a:off x="6133980" y="1982933"/>
            <a:ext cx="1652400" cy="1061400"/>
          </a:xfrm>
          <a:prstGeom prst="rect">
            <a:avLst/>
          </a:prstGeom>
          <a:solidFill>
            <a:srgbClr val="C7EFDB"/>
          </a:solidFill>
          <a:ln cap="flat" cmpd="sng" w="19050">
            <a:solidFill>
              <a:srgbClr val="6C48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7" name="Google Shape;207;p30"/>
          <p:cNvSpPr txBox="1"/>
          <p:nvPr/>
        </p:nvSpPr>
        <p:spPr>
          <a:xfrm>
            <a:off x="6425479" y="1412400"/>
            <a:ext cx="1070700" cy="3294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a:solidFill>
                  <a:srgbClr val="6C48EF"/>
                </a:solidFill>
                <a:latin typeface="Wix Madefor Text"/>
                <a:ea typeface="Wix Madefor Text"/>
                <a:cs typeface="Wix Madefor Text"/>
                <a:sym typeface="Wix Madefor Text"/>
              </a:rPr>
              <a:t>Title / top fold</a:t>
            </a:r>
            <a:endParaRPr b="1">
              <a:solidFill>
                <a:srgbClr val="6C48EF"/>
              </a:solidFill>
              <a:latin typeface="Wix Madefor Text"/>
              <a:ea typeface="Wix Madefor Text"/>
              <a:cs typeface="Wix Madefor Text"/>
              <a:sym typeface="Wix Madefor Text"/>
            </a:endParaRPr>
          </a:p>
        </p:txBody>
      </p:sp>
      <p:sp>
        <p:nvSpPr>
          <p:cNvPr id="208" name="Google Shape;208;p30"/>
          <p:cNvSpPr txBox="1"/>
          <p:nvPr/>
        </p:nvSpPr>
        <p:spPr>
          <a:xfrm>
            <a:off x="6419551" y="2178349"/>
            <a:ext cx="1070700" cy="3294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a:solidFill>
                  <a:srgbClr val="6C48EF"/>
                </a:solidFill>
                <a:latin typeface="Wix Madefor Text"/>
                <a:ea typeface="Wix Madefor Text"/>
                <a:cs typeface="Wix Madefor Text"/>
                <a:sym typeface="Wix Madefor Text"/>
              </a:rPr>
              <a:t>About</a:t>
            </a:r>
            <a:endParaRPr b="1">
              <a:solidFill>
                <a:srgbClr val="6C48EF"/>
              </a:solidFill>
              <a:latin typeface="Wix Madefor Text"/>
              <a:ea typeface="Wix Madefor Text"/>
              <a:cs typeface="Wix Madefor Text"/>
              <a:sym typeface="Wix Madefor Text"/>
            </a:endParaRPr>
          </a:p>
        </p:txBody>
      </p:sp>
      <p:sp>
        <p:nvSpPr>
          <p:cNvPr id="209" name="Google Shape;209;p30"/>
          <p:cNvSpPr/>
          <p:nvPr/>
        </p:nvSpPr>
        <p:spPr>
          <a:xfrm>
            <a:off x="6138810" y="2704706"/>
            <a:ext cx="1652400" cy="734700"/>
          </a:xfrm>
          <a:prstGeom prst="rect">
            <a:avLst/>
          </a:prstGeom>
          <a:solidFill>
            <a:srgbClr val="C7EFDB"/>
          </a:solidFill>
          <a:ln cap="flat" cmpd="sng" w="19050">
            <a:solidFill>
              <a:srgbClr val="6C48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0" name="Google Shape;210;p30"/>
          <p:cNvSpPr txBox="1"/>
          <p:nvPr/>
        </p:nvSpPr>
        <p:spPr>
          <a:xfrm>
            <a:off x="6425567" y="2944299"/>
            <a:ext cx="1070700" cy="3294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a:solidFill>
                  <a:srgbClr val="6C48EF"/>
                </a:solidFill>
                <a:latin typeface="Wix Madefor Text"/>
                <a:ea typeface="Wix Madefor Text"/>
                <a:cs typeface="Wix Madefor Text"/>
                <a:sym typeface="Wix Madefor Text"/>
              </a:rPr>
              <a:t>Contact</a:t>
            </a:r>
            <a:endParaRPr b="1">
              <a:solidFill>
                <a:srgbClr val="6C48EF"/>
              </a:solidFill>
              <a:latin typeface="Wix Madefor Text"/>
              <a:ea typeface="Wix Madefor Text"/>
              <a:cs typeface="Wix Madefor Text"/>
              <a:sym typeface="Wix Madefor Text"/>
            </a:endParaRPr>
          </a:p>
        </p:txBody>
      </p:sp>
      <p:cxnSp>
        <p:nvCxnSpPr>
          <p:cNvPr id="211" name="Google Shape;211;p30"/>
          <p:cNvCxnSpPr/>
          <p:nvPr/>
        </p:nvCxnSpPr>
        <p:spPr>
          <a:xfrm rot="-5400000">
            <a:off x="7398774" y="2701585"/>
            <a:ext cx="322800" cy="0"/>
          </a:xfrm>
          <a:prstGeom prst="straightConnector1">
            <a:avLst/>
          </a:prstGeom>
          <a:noFill/>
          <a:ln cap="flat" cmpd="sng" w="19050">
            <a:solidFill>
              <a:schemeClr val="dk2"/>
            </a:solidFill>
            <a:prstDash val="solid"/>
            <a:round/>
            <a:headEnd len="med" w="med" type="none"/>
            <a:tailEnd len="med" w="med" type="triangle"/>
          </a:ln>
        </p:spPr>
      </p:cxnSp>
      <p:cxnSp>
        <p:nvCxnSpPr>
          <p:cNvPr id="212" name="Google Shape;212;p30"/>
          <p:cNvCxnSpPr/>
          <p:nvPr/>
        </p:nvCxnSpPr>
        <p:spPr>
          <a:xfrm rot="5400000">
            <a:off x="7556688" y="2701501"/>
            <a:ext cx="329400" cy="0"/>
          </a:xfrm>
          <a:prstGeom prst="straightConnector1">
            <a:avLst/>
          </a:prstGeom>
          <a:noFill/>
          <a:ln cap="flat" cmpd="sng" w="19050">
            <a:solidFill>
              <a:schemeClr val="dk2"/>
            </a:solidFill>
            <a:prstDash val="solid"/>
            <a:round/>
            <a:headEnd len="med" w="med" type="none"/>
            <a:tailEnd len="med" w="med" type="triangle"/>
          </a:ln>
        </p:spPr>
      </p:cxnSp>
      <p:cxnSp>
        <p:nvCxnSpPr>
          <p:cNvPr id="213" name="Google Shape;213;p30"/>
          <p:cNvCxnSpPr/>
          <p:nvPr/>
        </p:nvCxnSpPr>
        <p:spPr>
          <a:xfrm rot="-5400000">
            <a:off x="7349557" y="1943578"/>
            <a:ext cx="322800" cy="0"/>
          </a:xfrm>
          <a:prstGeom prst="straightConnector1">
            <a:avLst/>
          </a:prstGeom>
          <a:noFill/>
          <a:ln cap="flat" cmpd="sng" w="19050">
            <a:solidFill>
              <a:schemeClr val="dk2"/>
            </a:solidFill>
            <a:prstDash val="solid"/>
            <a:round/>
            <a:headEnd len="med" w="med" type="none"/>
            <a:tailEnd len="med" w="med" type="triangle"/>
          </a:ln>
        </p:spPr>
      </p:cxnSp>
      <p:cxnSp>
        <p:nvCxnSpPr>
          <p:cNvPr id="214" name="Google Shape;214;p30"/>
          <p:cNvCxnSpPr/>
          <p:nvPr/>
        </p:nvCxnSpPr>
        <p:spPr>
          <a:xfrm rot="5400000">
            <a:off x="7507471" y="1943494"/>
            <a:ext cx="329400" cy="0"/>
          </a:xfrm>
          <a:prstGeom prst="straightConnector1">
            <a:avLst/>
          </a:prstGeom>
          <a:noFill/>
          <a:ln cap="flat" cmpd="sng" w="19050">
            <a:solidFill>
              <a:schemeClr val="dk2"/>
            </a:solidFill>
            <a:prstDash val="solid"/>
            <a:round/>
            <a:headEnd len="med" w="med" type="none"/>
            <a:tailEnd len="med" w="med" type="triangle"/>
          </a:ln>
        </p:spPr>
      </p:cxnSp>
      <p:pic>
        <p:nvPicPr>
          <p:cNvPr id="215" name="Google Shape;215;p30">
            <a:hlinkClick r:id="rId4"/>
          </p:cNvPr>
          <p:cNvPicPr preferRelativeResize="0"/>
          <p:nvPr/>
        </p:nvPicPr>
        <p:blipFill>
          <a:blip r:embed="rId5">
            <a:alphaModFix/>
          </a:blip>
          <a:stretch>
            <a:fillRect/>
          </a:stretch>
        </p:blipFill>
        <p:spPr>
          <a:xfrm>
            <a:off x="673801" y="997600"/>
            <a:ext cx="4768909" cy="3717876"/>
          </a:xfrm>
          <a:prstGeom prst="rect">
            <a:avLst/>
          </a:prstGeom>
          <a:noFill/>
          <a:ln>
            <a:noFill/>
          </a:ln>
        </p:spPr>
      </p:pic>
      <p:sp>
        <p:nvSpPr>
          <p:cNvPr id="216" name="Google Shape;216;p30"/>
          <p:cNvSpPr txBox="1"/>
          <p:nvPr/>
        </p:nvSpPr>
        <p:spPr>
          <a:xfrm>
            <a:off x="1389773" y="177075"/>
            <a:ext cx="5927400" cy="399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2100">
                <a:latin typeface="Wix Madefor Text"/>
                <a:ea typeface="Wix Madefor Text"/>
                <a:cs typeface="Wix Madefor Text"/>
                <a:sym typeface="Wix Madefor Text"/>
              </a:rPr>
              <a:t>Example: Linear with a single page site</a:t>
            </a:r>
            <a:endParaRPr b="1" sz="2100">
              <a:latin typeface="Wix Madefor Text"/>
              <a:ea typeface="Wix Madefor Text"/>
              <a:cs typeface="Wix Madefor Text"/>
              <a:sym typeface="Wix Madefor Text"/>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220" name="Shape 220"/>
        <p:cNvGrpSpPr/>
        <p:nvPr/>
      </p:nvGrpSpPr>
      <p:grpSpPr>
        <a:xfrm>
          <a:off x="0" y="0"/>
          <a:ext cx="0" cy="0"/>
          <a:chOff x="0" y="0"/>
          <a:chExt cx="0" cy="0"/>
        </a:xfrm>
      </p:grpSpPr>
      <p:sp>
        <p:nvSpPr>
          <p:cNvPr id="221" name="Google Shape;221;p31"/>
          <p:cNvSpPr txBox="1"/>
          <p:nvPr/>
        </p:nvSpPr>
        <p:spPr>
          <a:xfrm>
            <a:off x="689450" y="597950"/>
            <a:ext cx="6464400" cy="6525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3200">
                <a:latin typeface="Wix Madefor Text"/>
                <a:ea typeface="Wix Madefor Text"/>
                <a:cs typeface="Wix Madefor Text"/>
                <a:sym typeface="Wix Madefor Text"/>
              </a:rPr>
              <a:t>Hierarchical website structure</a:t>
            </a:r>
            <a:endParaRPr sz="3200"/>
          </a:p>
        </p:txBody>
      </p:sp>
      <p:sp>
        <p:nvSpPr>
          <p:cNvPr id="222" name="Google Shape;222;p31"/>
          <p:cNvSpPr txBox="1"/>
          <p:nvPr/>
        </p:nvSpPr>
        <p:spPr>
          <a:xfrm>
            <a:off x="740475" y="1438675"/>
            <a:ext cx="3494700" cy="8286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0"/>
              </a:spcAft>
              <a:buNone/>
            </a:pPr>
            <a:r>
              <a:rPr lang="en">
                <a:latin typeface="Wix Madefor Text"/>
                <a:ea typeface="Wix Madefor Text"/>
                <a:cs typeface="Wix Madefor Text"/>
                <a:sym typeface="Wix Madefor Text"/>
              </a:rPr>
              <a:t>These websites have multiple levels with subpages that branch out from each other.</a:t>
            </a:r>
            <a:endParaRPr>
              <a:latin typeface="Wix Madefor Text"/>
              <a:ea typeface="Wix Madefor Text"/>
              <a:cs typeface="Wix Madefor Text"/>
              <a:sym typeface="Wix Madefor Text"/>
            </a:endParaRPr>
          </a:p>
          <a:p>
            <a:pPr indent="0" lvl="0" marL="0" rtl="0" algn="l">
              <a:lnSpc>
                <a:spcPct val="130000"/>
              </a:lnSpc>
              <a:spcBef>
                <a:spcPts val="1000"/>
              </a:spcBef>
              <a:spcAft>
                <a:spcPts val="0"/>
              </a:spcAft>
              <a:buNone/>
            </a:pPr>
            <a:r>
              <a:t/>
            </a:r>
            <a:endParaRPr>
              <a:latin typeface="Wix Madefor Text"/>
              <a:ea typeface="Wix Madefor Text"/>
              <a:cs typeface="Wix Madefor Text"/>
              <a:sym typeface="Wix Madefor Text"/>
            </a:endParaRPr>
          </a:p>
          <a:p>
            <a:pPr indent="0" lvl="0" marL="0" rtl="0" algn="l">
              <a:lnSpc>
                <a:spcPct val="130000"/>
              </a:lnSpc>
              <a:spcBef>
                <a:spcPts val="1000"/>
              </a:spcBef>
              <a:spcAft>
                <a:spcPts val="0"/>
              </a:spcAft>
              <a:buNone/>
            </a:pPr>
            <a:r>
              <a:t/>
            </a:r>
            <a:endParaRPr>
              <a:latin typeface="Wix Madefor Text"/>
              <a:ea typeface="Wix Madefor Text"/>
              <a:cs typeface="Wix Madefor Text"/>
              <a:sym typeface="Wix Madefor Text"/>
            </a:endParaRPr>
          </a:p>
          <a:p>
            <a:pPr indent="0" lvl="0" marL="0" rtl="0" algn="l">
              <a:lnSpc>
                <a:spcPct val="130000"/>
              </a:lnSpc>
              <a:spcBef>
                <a:spcPts val="1000"/>
              </a:spcBef>
              <a:spcAft>
                <a:spcPts val="1000"/>
              </a:spcAft>
              <a:buNone/>
            </a:pPr>
            <a:r>
              <a:t/>
            </a:r>
            <a:endParaRPr>
              <a:latin typeface="Wix Madefor Text"/>
              <a:ea typeface="Wix Madefor Text"/>
              <a:cs typeface="Wix Madefor Text"/>
              <a:sym typeface="Wix Madefor Text"/>
            </a:endParaRPr>
          </a:p>
        </p:txBody>
      </p:sp>
      <p:sp>
        <p:nvSpPr>
          <p:cNvPr id="223" name="Google Shape;223;p31"/>
          <p:cNvSpPr/>
          <p:nvPr/>
        </p:nvSpPr>
        <p:spPr>
          <a:xfrm>
            <a:off x="1706654" y="2735359"/>
            <a:ext cx="1275900" cy="669600"/>
          </a:xfrm>
          <a:prstGeom prst="rect">
            <a:avLst/>
          </a:prstGeom>
          <a:solidFill>
            <a:srgbClr val="C7EFDB"/>
          </a:solidFill>
          <a:ln cap="flat" cmpd="sng" w="19050">
            <a:solidFill>
              <a:srgbClr val="6C48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224" name="Google Shape;224;p31"/>
          <p:cNvPicPr preferRelativeResize="0"/>
          <p:nvPr/>
        </p:nvPicPr>
        <p:blipFill rotWithShape="1">
          <a:blip r:embed="rId3">
            <a:alphaModFix/>
          </a:blip>
          <a:srcRect b="0" l="0" r="0" t="0"/>
          <a:stretch/>
        </p:blipFill>
        <p:spPr>
          <a:xfrm>
            <a:off x="1699291" y="2680753"/>
            <a:ext cx="1283244" cy="72945"/>
          </a:xfrm>
          <a:prstGeom prst="rect">
            <a:avLst/>
          </a:prstGeom>
          <a:noFill/>
          <a:ln>
            <a:noFill/>
          </a:ln>
        </p:spPr>
      </p:pic>
      <p:cxnSp>
        <p:nvCxnSpPr>
          <p:cNvPr id="225" name="Google Shape;225;p31"/>
          <p:cNvCxnSpPr/>
          <p:nvPr/>
        </p:nvCxnSpPr>
        <p:spPr>
          <a:xfrm>
            <a:off x="3108682" y="2947908"/>
            <a:ext cx="546600" cy="0"/>
          </a:xfrm>
          <a:prstGeom prst="straightConnector1">
            <a:avLst/>
          </a:prstGeom>
          <a:noFill/>
          <a:ln cap="flat" cmpd="sng" w="19050">
            <a:solidFill>
              <a:schemeClr val="dk2"/>
            </a:solidFill>
            <a:prstDash val="solid"/>
            <a:round/>
            <a:headEnd len="med" w="med" type="none"/>
            <a:tailEnd len="med" w="med" type="triangle"/>
          </a:ln>
        </p:spPr>
      </p:cxnSp>
      <p:cxnSp>
        <p:nvCxnSpPr>
          <p:cNvPr id="226" name="Google Shape;226;p31"/>
          <p:cNvCxnSpPr/>
          <p:nvPr/>
        </p:nvCxnSpPr>
        <p:spPr>
          <a:xfrm rot="10800000">
            <a:off x="3103168" y="3046280"/>
            <a:ext cx="557700" cy="0"/>
          </a:xfrm>
          <a:prstGeom prst="straightConnector1">
            <a:avLst/>
          </a:prstGeom>
          <a:noFill/>
          <a:ln cap="flat" cmpd="sng" w="19050">
            <a:solidFill>
              <a:schemeClr val="dk2"/>
            </a:solidFill>
            <a:prstDash val="solid"/>
            <a:round/>
            <a:headEnd len="med" w="med" type="none"/>
            <a:tailEnd len="med" w="med" type="triangle"/>
          </a:ln>
        </p:spPr>
      </p:cxnSp>
      <p:sp>
        <p:nvSpPr>
          <p:cNvPr id="227" name="Google Shape;227;p31"/>
          <p:cNvSpPr/>
          <p:nvPr/>
        </p:nvSpPr>
        <p:spPr>
          <a:xfrm>
            <a:off x="3788703" y="2738790"/>
            <a:ext cx="1275900" cy="669600"/>
          </a:xfrm>
          <a:prstGeom prst="rect">
            <a:avLst/>
          </a:prstGeom>
          <a:solidFill>
            <a:srgbClr val="C7EFDB"/>
          </a:solidFill>
          <a:ln cap="flat" cmpd="sng" w="19050">
            <a:solidFill>
              <a:srgbClr val="6C48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228" name="Google Shape;228;p31"/>
          <p:cNvPicPr preferRelativeResize="0"/>
          <p:nvPr/>
        </p:nvPicPr>
        <p:blipFill rotWithShape="1">
          <a:blip r:embed="rId3">
            <a:alphaModFix/>
          </a:blip>
          <a:srcRect b="0" l="0" r="0" t="0"/>
          <a:stretch/>
        </p:blipFill>
        <p:spPr>
          <a:xfrm>
            <a:off x="3781341" y="2684184"/>
            <a:ext cx="1283244" cy="72945"/>
          </a:xfrm>
          <a:prstGeom prst="rect">
            <a:avLst/>
          </a:prstGeom>
          <a:noFill/>
          <a:ln>
            <a:noFill/>
          </a:ln>
        </p:spPr>
      </p:pic>
      <p:sp>
        <p:nvSpPr>
          <p:cNvPr id="229" name="Google Shape;229;p31"/>
          <p:cNvSpPr txBox="1"/>
          <p:nvPr/>
        </p:nvSpPr>
        <p:spPr>
          <a:xfrm>
            <a:off x="2011492" y="2942381"/>
            <a:ext cx="658800" cy="2079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sz="1000">
                <a:solidFill>
                  <a:srgbClr val="6C48EF"/>
                </a:solidFill>
                <a:latin typeface="Wix Madefor Text"/>
                <a:ea typeface="Wix Madefor Text"/>
                <a:cs typeface="Wix Madefor Text"/>
                <a:sym typeface="Wix Madefor Text"/>
              </a:rPr>
              <a:t>Home</a:t>
            </a:r>
            <a:endParaRPr b="1" sz="1000">
              <a:solidFill>
                <a:srgbClr val="6C48EF"/>
              </a:solidFill>
              <a:latin typeface="Wix Madefor Text"/>
              <a:ea typeface="Wix Madefor Text"/>
              <a:cs typeface="Wix Madefor Text"/>
              <a:sym typeface="Wix Madefor Text"/>
            </a:endParaRPr>
          </a:p>
        </p:txBody>
      </p:sp>
      <p:sp>
        <p:nvSpPr>
          <p:cNvPr id="230" name="Google Shape;230;p31"/>
          <p:cNvSpPr txBox="1"/>
          <p:nvPr/>
        </p:nvSpPr>
        <p:spPr>
          <a:xfrm>
            <a:off x="4093622" y="2942381"/>
            <a:ext cx="658800" cy="2079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sz="1000">
                <a:solidFill>
                  <a:srgbClr val="6C48EF"/>
                </a:solidFill>
                <a:latin typeface="Wix Madefor Text"/>
                <a:ea typeface="Wix Madefor Text"/>
                <a:cs typeface="Wix Madefor Text"/>
                <a:sym typeface="Wix Madefor Text"/>
              </a:rPr>
              <a:t>Shop</a:t>
            </a:r>
            <a:endParaRPr b="1" sz="1000">
              <a:solidFill>
                <a:srgbClr val="6C48EF"/>
              </a:solidFill>
              <a:latin typeface="Wix Madefor Text"/>
              <a:ea typeface="Wix Madefor Text"/>
              <a:cs typeface="Wix Madefor Text"/>
              <a:sym typeface="Wix Madefor Text"/>
            </a:endParaRPr>
          </a:p>
        </p:txBody>
      </p:sp>
      <p:cxnSp>
        <p:nvCxnSpPr>
          <p:cNvPr id="231" name="Google Shape;231;p31"/>
          <p:cNvCxnSpPr/>
          <p:nvPr/>
        </p:nvCxnSpPr>
        <p:spPr>
          <a:xfrm>
            <a:off x="5197932" y="2947895"/>
            <a:ext cx="546600" cy="0"/>
          </a:xfrm>
          <a:prstGeom prst="straightConnector1">
            <a:avLst/>
          </a:prstGeom>
          <a:noFill/>
          <a:ln cap="flat" cmpd="sng" w="19050">
            <a:solidFill>
              <a:schemeClr val="dk2"/>
            </a:solidFill>
            <a:prstDash val="solid"/>
            <a:round/>
            <a:headEnd len="med" w="med" type="none"/>
            <a:tailEnd len="med" w="med" type="triangle"/>
          </a:ln>
        </p:spPr>
      </p:cxnSp>
      <p:cxnSp>
        <p:nvCxnSpPr>
          <p:cNvPr id="232" name="Google Shape;232;p31"/>
          <p:cNvCxnSpPr/>
          <p:nvPr/>
        </p:nvCxnSpPr>
        <p:spPr>
          <a:xfrm rot="10800000">
            <a:off x="5192418" y="3046267"/>
            <a:ext cx="557700" cy="0"/>
          </a:xfrm>
          <a:prstGeom prst="straightConnector1">
            <a:avLst/>
          </a:prstGeom>
          <a:noFill/>
          <a:ln cap="flat" cmpd="sng" w="19050">
            <a:solidFill>
              <a:schemeClr val="dk2"/>
            </a:solidFill>
            <a:prstDash val="solid"/>
            <a:round/>
            <a:headEnd len="med" w="med" type="none"/>
            <a:tailEnd len="med" w="med" type="triangle"/>
          </a:ln>
        </p:spPr>
      </p:cxnSp>
      <p:sp>
        <p:nvSpPr>
          <p:cNvPr id="233" name="Google Shape;233;p31"/>
          <p:cNvSpPr/>
          <p:nvPr/>
        </p:nvSpPr>
        <p:spPr>
          <a:xfrm>
            <a:off x="5877953" y="2738778"/>
            <a:ext cx="1275900" cy="669600"/>
          </a:xfrm>
          <a:prstGeom prst="rect">
            <a:avLst/>
          </a:prstGeom>
          <a:solidFill>
            <a:srgbClr val="C7EFDB"/>
          </a:solidFill>
          <a:ln cap="flat" cmpd="sng" w="19050">
            <a:solidFill>
              <a:srgbClr val="6C48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234" name="Google Shape;234;p31"/>
          <p:cNvPicPr preferRelativeResize="0"/>
          <p:nvPr/>
        </p:nvPicPr>
        <p:blipFill rotWithShape="1">
          <a:blip r:embed="rId3">
            <a:alphaModFix/>
          </a:blip>
          <a:srcRect b="0" l="0" r="0" t="0"/>
          <a:stretch/>
        </p:blipFill>
        <p:spPr>
          <a:xfrm>
            <a:off x="5870591" y="2684172"/>
            <a:ext cx="1283244" cy="72945"/>
          </a:xfrm>
          <a:prstGeom prst="rect">
            <a:avLst/>
          </a:prstGeom>
          <a:noFill/>
          <a:ln>
            <a:noFill/>
          </a:ln>
        </p:spPr>
      </p:pic>
      <p:sp>
        <p:nvSpPr>
          <p:cNvPr id="235" name="Google Shape;235;p31"/>
          <p:cNvSpPr txBox="1"/>
          <p:nvPr/>
        </p:nvSpPr>
        <p:spPr>
          <a:xfrm>
            <a:off x="6131900" y="2947900"/>
            <a:ext cx="768000" cy="2079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sz="1000">
                <a:solidFill>
                  <a:srgbClr val="6C48EF"/>
                </a:solidFill>
                <a:latin typeface="Wix Madefor Text"/>
                <a:ea typeface="Wix Madefor Text"/>
                <a:cs typeface="Wix Madefor Text"/>
                <a:sym typeface="Wix Madefor Text"/>
              </a:rPr>
              <a:t>About</a:t>
            </a:r>
            <a:endParaRPr b="1" sz="1000">
              <a:solidFill>
                <a:srgbClr val="6C48EF"/>
              </a:solidFill>
              <a:latin typeface="Wix Madefor Text"/>
              <a:ea typeface="Wix Madefor Text"/>
              <a:cs typeface="Wix Madefor Text"/>
              <a:sym typeface="Wix Madefor Text"/>
            </a:endParaRPr>
          </a:p>
        </p:txBody>
      </p:sp>
      <p:sp>
        <p:nvSpPr>
          <p:cNvPr id="236" name="Google Shape;236;p31"/>
          <p:cNvSpPr/>
          <p:nvPr/>
        </p:nvSpPr>
        <p:spPr>
          <a:xfrm>
            <a:off x="2590809" y="3862080"/>
            <a:ext cx="1116000" cy="669600"/>
          </a:xfrm>
          <a:prstGeom prst="rect">
            <a:avLst/>
          </a:prstGeom>
          <a:solidFill>
            <a:srgbClr val="C7EFDB"/>
          </a:solidFill>
          <a:ln cap="flat" cmpd="sng" w="19050">
            <a:solidFill>
              <a:srgbClr val="6C48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237" name="Google Shape;237;p31"/>
          <p:cNvPicPr preferRelativeResize="0"/>
          <p:nvPr/>
        </p:nvPicPr>
        <p:blipFill rotWithShape="1">
          <a:blip r:embed="rId3">
            <a:alphaModFix/>
          </a:blip>
          <a:srcRect b="0" l="0" r="0" t="0"/>
          <a:stretch/>
        </p:blipFill>
        <p:spPr>
          <a:xfrm>
            <a:off x="2584368" y="3807475"/>
            <a:ext cx="1122625" cy="72944"/>
          </a:xfrm>
          <a:prstGeom prst="rect">
            <a:avLst/>
          </a:prstGeom>
          <a:noFill/>
          <a:ln>
            <a:noFill/>
          </a:ln>
        </p:spPr>
      </p:pic>
      <p:sp>
        <p:nvSpPr>
          <p:cNvPr id="238" name="Google Shape;238;p31"/>
          <p:cNvSpPr txBox="1"/>
          <p:nvPr/>
        </p:nvSpPr>
        <p:spPr>
          <a:xfrm>
            <a:off x="2727441" y="4071198"/>
            <a:ext cx="844500" cy="2079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sz="1000">
                <a:solidFill>
                  <a:srgbClr val="6C48EF"/>
                </a:solidFill>
                <a:latin typeface="Wix Madefor Text"/>
                <a:ea typeface="Wix Madefor Text"/>
                <a:cs typeface="Wix Madefor Text"/>
                <a:sym typeface="Wix Madefor Text"/>
              </a:rPr>
              <a:t>Shirts</a:t>
            </a:r>
            <a:endParaRPr b="1" sz="1000">
              <a:solidFill>
                <a:srgbClr val="6C48EF"/>
              </a:solidFill>
              <a:latin typeface="Wix Madefor Text"/>
              <a:ea typeface="Wix Madefor Text"/>
              <a:cs typeface="Wix Madefor Text"/>
              <a:sym typeface="Wix Madefor Text"/>
            </a:endParaRPr>
          </a:p>
        </p:txBody>
      </p:sp>
      <p:sp>
        <p:nvSpPr>
          <p:cNvPr id="239" name="Google Shape;239;p31"/>
          <p:cNvSpPr/>
          <p:nvPr/>
        </p:nvSpPr>
        <p:spPr>
          <a:xfrm>
            <a:off x="3870796" y="3856505"/>
            <a:ext cx="1116000" cy="669600"/>
          </a:xfrm>
          <a:prstGeom prst="rect">
            <a:avLst/>
          </a:prstGeom>
          <a:solidFill>
            <a:srgbClr val="C7EFDB"/>
          </a:solidFill>
          <a:ln cap="flat" cmpd="sng" w="19050">
            <a:solidFill>
              <a:srgbClr val="6C48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240" name="Google Shape;240;p31"/>
          <p:cNvPicPr preferRelativeResize="0"/>
          <p:nvPr/>
        </p:nvPicPr>
        <p:blipFill rotWithShape="1">
          <a:blip r:embed="rId3">
            <a:alphaModFix/>
          </a:blip>
          <a:srcRect b="0" l="0" r="0" t="0"/>
          <a:stretch/>
        </p:blipFill>
        <p:spPr>
          <a:xfrm>
            <a:off x="3864355" y="3801900"/>
            <a:ext cx="1122625" cy="72944"/>
          </a:xfrm>
          <a:prstGeom prst="rect">
            <a:avLst/>
          </a:prstGeom>
          <a:noFill/>
          <a:ln>
            <a:noFill/>
          </a:ln>
        </p:spPr>
      </p:pic>
      <p:sp>
        <p:nvSpPr>
          <p:cNvPr id="241" name="Google Shape;241;p31"/>
          <p:cNvSpPr txBox="1"/>
          <p:nvPr/>
        </p:nvSpPr>
        <p:spPr>
          <a:xfrm>
            <a:off x="4007428" y="4065623"/>
            <a:ext cx="844500" cy="2079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sz="1000">
                <a:solidFill>
                  <a:srgbClr val="6C48EF"/>
                </a:solidFill>
                <a:latin typeface="Wix Madefor Text"/>
                <a:ea typeface="Wix Madefor Text"/>
                <a:cs typeface="Wix Madefor Text"/>
                <a:sym typeface="Wix Madefor Text"/>
              </a:rPr>
              <a:t>Pants</a:t>
            </a:r>
            <a:endParaRPr b="1" sz="1000">
              <a:solidFill>
                <a:srgbClr val="6C48EF"/>
              </a:solidFill>
              <a:latin typeface="Wix Madefor Text"/>
              <a:ea typeface="Wix Madefor Text"/>
              <a:cs typeface="Wix Madefor Text"/>
              <a:sym typeface="Wix Madefor Text"/>
            </a:endParaRPr>
          </a:p>
        </p:txBody>
      </p:sp>
      <p:sp>
        <p:nvSpPr>
          <p:cNvPr id="242" name="Google Shape;242;p31"/>
          <p:cNvSpPr/>
          <p:nvPr/>
        </p:nvSpPr>
        <p:spPr>
          <a:xfrm>
            <a:off x="5150771" y="3856505"/>
            <a:ext cx="1116000" cy="669600"/>
          </a:xfrm>
          <a:prstGeom prst="rect">
            <a:avLst/>
          </a:prstGeom>
          <a:solidFill>
            <a:srgbClr val="C7EFDB"/>
          </a:solidFill>
          <a:ln cap="flat" cmpd="sng" w="19050">
            <a:solidFill>
              <a:srgbClr val="6C48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243" name="Google Shape;243;p31"/>
          <p:cNvPicPr preferRelativeResize="0"/>
          <p:nvPr/>
        </p:nvPicPr>
        <p:blipFill rotWithShape="1">
          <a:blip r:embed="rId3">
            <a:alphaModFix/>
          </a:blip>
          <a:srcRect b="0" l="0" r="0" t="0"/>
          <a:stretch/>
        </p:blipFill>
        <p:spPr>
          <a:xfrm>
            <a:off x="5144330" y="3801900"/>
            <a:ext cx="1122625" cy="72944"/>
          </a:xfrm>
          <a:prstGeom prst="rect">
            <a:avLst/>
          </a:prstGeom>
          <a:noFill/>
          <a:ln>
            <a:noFill/>
          </a:ln>
        </p:spPr>
      </p:pic>
      <p:sp>
        <p:nvSpPr>
          <p:cNvPr id="244" name="Google Shape;244;p31"/>
          <p:cNvSpPr txBox="1"/>
          <p:nvPr/>
        </p:nvSpPr>
        <p:spPr>
          <a:xfrm>
            <a:off x="5287403" y="4065623"/>
            <a:ext cx="844500" cy="2079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sz="1000">
                <a:solidFill>
                  <a:srgbClr val="6C48EF"/>
                </a:solidFill>
                <a:latin typeface="Wix Madefor Text"/>
                <a:ea typeface="Wix Madefor Text"/>
                <a:cs typeface="Wix Madefor Text"/>
                <a:sym typeface="Wix Madefor Text"/>
              </a:rPr>
              <a:t>Hats</a:t>
            </a:r>
            <a:endParaRPr b="1" sz="1000">
              <a:solidFill>
                <a:srgbClr val="6C48EF"/>
              </a:solidFill>
              <a:latin typeface="Wix Madefor Text"/>
              <a:ea typeface="Wix Madefor Text"/>
              <a:cs typeface="Wix Madefor Text"/>
              <a:sym typeface="Wix Madefor Text"/>
            </a:endParaRPr>
          </a:p>
        </p:txBody>
      </p:sp>
      <p:cxnSp>
        <p:nvCxnSpPr>
          <p:cNvPr id="245" name="Google Shape;245;p31"/>
          <p:cNvCxnSpPr>
            <a:endCxn id="237" idx="0"/>
          </p:cNvCxnSpPr>
          <p:nvPr/>
        </p:nvCxnSpPr>
        <p:spPr>
          <a:xfrm flipH="1">
            <a:off x="3145680" y="3422875"/>
            <a:ext cx="1282800" cy="384600"/>
          </a:xfrm>
          <a:prstGeom prst="straightConnector1">
            <a:avLst/>
          </a:prstGeom>
          <a:noFill/>
          <a:ln cap="flat" cmpd="sng" w="19050">
            <a:solidFill>
              <a:schemeClr val="dk2"/>
            </a:solidFill>
            <a:prstDash val="solid"/>
            <a:round/>
            <a:headEnd len="med" w="med" type="none"/>
            <a:tailEnd len="med" w="med" type="triangle"/>
          </a:ln>
        </p:spPr>
      </p:cxnSp>
      <p:cxnSp>
        <p:nvCxnSpPr>
          <p:cNvPr id="246" name="Google Shape;246;p31"/>
          <p:cNvCxnSpPr>
            <a:endCxn id="240" idx="2"/>
          </p:cNvCxnSpPr>
          <p:nvPr/>
        </p:nvCxnSpPr>
        <p:spPr>
          <a:xfrm flipH="1">
            <a:off x="4425668" y="3440144"/>
            <a:ext cx="2700" cy="434700"/>
          </a:xfrm>
          <a:prstGeom prst="straightConnector1">
            <a:avLst/>
          </a:prstGeom>
          <a:noFill/>
          <a:ln cap="flat" cmpd="sng" w="19050">
            <a:solidFill>
              <a:schemeClr val="dk2"/>
            </a:solidFill>
            <a:prstDash val="solid"/>
            <a:round/>
            <a:headEnd len="med" w="med" type="none"/>
            <a:tailEnd len="med" w="med" type="triangle"/>
          </a:ln>
        </p:spPr>
      </p:cxnSp>
      <p:cxnSp>
        <p:nvCxnSpPr>
          <p:cNvPr id="247" name="Google Shape;247;p31"/>
          <p:cNvCxnSpPr>
            <a:endCxn id="243" idx="0"/>
          </p:cNvCxnSpPr>
          <p:nvPr/>
        </p:nvCxnSpPr>
        <p:spPr>
          <a:xfrm>
            <a:off x="4427043" y="3415200"/>
            <a:ext cx="1278600" cy="386700"/>
          </a:xfrm>
          <a:prstGeom prst="straightConnector1">
            <a:avLst/>
          </a:prstGeom>
          <a:noFill/>
          <a:ln cap="flat" cmpd="sng" w="19050">
            <a:solidFill>
              <a:schemeClr val="dk2"/>
            </a:solidFill>
            <a:prstDash val="solid"/>
            <a:round/>
            <a:headEnd len="med" w="med" type="none"/>
            <a:tailEnd len="med" w="med" type="triangle"/>
          </a:ln>
        </p:spPr>
      </p:cxn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251" name="Shape 251"/>
        <p:cNvGrpSpPr/>
        <p:nvPr/>
      </p:nvGrpSpPr>
      <p:grpSpPr>
        <a:xfrm>
          <a:off x="0" y="0"/>
          <a:ext cx="0" cy="0"/>
          <a:chOff x="0" y="0"/>
          <a:chExt cx="0" cy="0"/>
        </a:xfrm>
      </p:grpSpPr>
      <p:pic>
        <p:nvPicPr>
          <p:cNvPr id="252" name="Google Shape;252;p32">
            <a:hlinkClick r:id="rId3"/>
          </p:cNvPr>
          <p:cNvPicPr preferRelativeResize="0"/>
          <p:nvPr/>
        </p:nvPicPr>
        <p:blipFill rotWithShape="1">
          <a:blip r:embed="rId4">
            <a:alphaModFix/>
          </a:blip>
          <a:srcRect b="36094" l="0" r="0" t="0"/>
          <a:stretch/>
        </p:blipFill>
        <p:spPr>
          <a:xfrm>
            <a:off x="531400" y="2465173"/>
            <a:ext cx="7697301" cy="2447151"/>
          </a:xfrm>
          <a:prstGeom prst="rect">
            <a:avLst/>
          </a:prstGeom>
          <a:noFill/>
          <a:ln>
            <a:noFill/>
          </a:ln>
        </p:spPr>
      </p:pic>
      <p:sp>
        <p:nvSpPr>
          <p:cNvPr id="253" name="Google Shape;253;p32"/>
          <p:cNvSpPr/>
          <p:nvPr/>
        </p:nvSpPr>
        <p:spPr>
          <a:xfrm>
            <a:off x="1660004" y="795312"/>
            <a:ext cx="1275900" cy="669600"/>
          </a:xfrm>
          <a:prstGeom prst="rect">
            <a:avLst/>
          </a:prstGeom>
          <a:solidFill>
            <a:srgbClr val="C7EFDB"/>
          </a:solidFill>
          <a:ln cap="flat" cmpd="sng" w="19050">
            <a:solidFill>
              <a:srgbClr val="6C48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254" name="Google Shape;254;p32"/>
          <p:cNvPicPr preferRelativeResize="0"/>
          <p:nvPr/>
        </p:nvPicPr>
        <p:blipFill rotWithShape="1">
          <a:blip r:embed="rId5">
            <a:alphaModFix/>
          </a:blip>
          <a:srcRect b="0" l="0" r="0" t="0"/>
          <a:stretch/>
        </p:blipFill>
        <p:spPr>
          <a:xfrm>
            <a:off x="1652641" y="740706"/>
            <a:ext cx="1283244" cy="72945"/>
          </a:xfrm>
          <a:prstGeom prst="rect">
            <a:avLst/>
          </a:prstGeom>
          <a:noFill/>
          <a:ln>
            <a:noFill/>
          </a:ln>
        </p:spPr>
      </p:pic>
      <p:cxnSp>
        <p:nvCxnSpPr>
          <p:cNvPr id="255" name="Google Shape;255;p32"/>
          <p:cNvCxnSpPr/>
          <p:nvPr/>
        </p:nvCxnSpPr>
        <p:spPr>
          <a:xfrm>
            <a:off x="3062032" y="1007861"/>
            <a:ext cx="546600" cy="0"/>
          </a:xfrm>
          <a:prstGeom prst="straightConnector1">
            <a:avLst/>
          </a:prstGeom>
          <a:noFill/>
          <a:ln cap="flat" cmpd="sng" w="19050">
            <a:solidFill>
              <a:schemeClr val="dk2"/>
            </a:solidFill>
            <a:prstDash val="solid"/>
            <a:round/>
            <a:headEnd len="med" w="med" type="none"/>
            <a:tailEnd len="med" w="med" type="triangle"/>
          </a:ln>
        </p:spPr>
      </p:cxnSp>
      <p:cxnSp>
        <p:nvCxnSpPr>
          <p:cNvPr id="256" name="Google Shape;256;p32"/>
          <p:cNvCxnSpPr/>
          <p:nvPr/>
        </p:nvCxnSpPr>
        <p:spPr>
          <a:xfrm rot="10800000">
            <a:off x="3056518" y="1106232"/>
            <a:ext cx="557700" cy="0"/>
          </a:xfrm>
          <a:prstGeom prst="straightConnector1">
            <a:avLst/>
          </a:prstGeom>
          <a:noFill/>
          <a:ln cap="flat" cmpd="sng" w="19050">
            <a:solidFill>
              <a:schemeClr val="dk2"/>
            </a:solidFill>
            <a:prstDash val="solid"/>
            <a:round/>
            <a:headEnd len="med" w="med" type="none"/>
            <a:tailEnd len="med" w="med" type="triangle"/>
          </a:ln>
        </p:spPr>
      </p:cxnSp>
      <p:sp>
        <p:nvSpPr>
          <p:cNvPr id="257" name="Google Shape;257;p32"/>
          <p:cNvSpPr/>
          <p:nvPr/>
        </p:nvSpPr>
        <p:spPr>
          <a:xfrm>
            <a:off x="3742053" y="798743"/>
            <a:ext cx="1275900" cy="669600"/>
          </a:xfrm>
          <a:prstGeom prst="rect">
            <a:avLst/>
          </a:prstGeom>
          <a:solidFill>
            <a:srgbClr val="C7EFDB"/>
          </a:solidFill>
          <a:ln cap="flat" cmpd="sng" w="19050">
            <a:solidFill>
              <a:srgbClr val="6C48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258" name="Google Shape;258;p32"/>
          <p:cNvPicPr preferRelativeResize="0"/>
          <p:nvPr/>
        </p:nvPicPr>
        <p:blipFill rotWithShape="1">
          <a:blip r:embed="rId5">
            <a:alphaModFix/>
          </a:blip>
          <a:srcRect b="0" l="0" r="0" t="0"/>
          <a:stretch/>
        </p:blipFill>
        <p:spPr>
          <a:xfrm>
            <a:off x="3734691" y="744137"/>
            <a:ext cx="1283244" cy="72945"/>
          </a:xfrm>
          <a:prstGeom prst="rect">
            <a:avLst/>
          </a:prstGeom>
          <a:noFill/>
          <a:ln>
            <a:noFill/>
          </a:ln>
        </p:spPr>
      </p:pic>
      <p:sp>
        <p:nvSpPr>
          <p:cNvPr id="259" name="Google Shape;259;p32"/>
          <p:cNvSpPr txBox="1"/>
          <p:nvPr/>
        </p:nvSpPr>
        <p:spPr>
          <a:xfrm>
            <a:off x="1964842" y="1002334"/>
            <a:ext cx="658800" cy="2079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sz="1000">
                <a:solidFill>
                  <a:srgbClr val="6C48EF"/>
                </a:solidFill>
                <a:latin typeface="Wix Madefor Text"/>
                <a:ea typeface="Wix Madefor Text"/>
                <a:cs typeface="Wix Madefor Text"/>
                <a:sym typeface="Wix Madefor Text"/>
              </a:rPr>
              <a:t>Home</a:t>
            </a:r>
            <a:endParaRPr b="1" sz="1000">
              <a:solidFill>
                <a:srgbClr val="6C48EF"/>
              </a:solidFill>
              <a:latin typeface="Wix Madefor Text"/>
              <a:ea typeface="Wix Madefor Text"/>
              <a:cs typeface="Wix Madefor Text"/>
              <a:sym typeface="Wix Madefor Text"/>
            </a:endParaRPr>
          </a:p>
        </p:txBody>
      </p:sp>
      <p:sp>
        <p:nvSpPr>
          <p:cNvPr id="260" name="Google Shape;260;p32"/>
          <p:cNvSpPr txBox="1"/>
          <p:nvPr/>
        </p:nvSpPr>
        <p:spPr>
          <a:xfrm>
            <a:off x="4046972" y="1002334"/>
            <a:ext cx="658800" cy="2079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sz="1000">
                <a:solidFill>
                  <a:srgbClr val="6C48EF"/>
                </a:solidFill>
                <a:latin typeface="Wix Madefor Text"/>
                <a:ea typeface="Wix Madefor Text"/>
                <a:cs typeface="Wix Madefor Text"/>
                <a:sym typeface="Wix Madefor Text"/>
              </a:rPr>
              <a:t>Shop</a:t>
            </a:r>
            <a:endParaRPr b="1" sz="1000">
              <a:solidFill>
                <a:srgbClr val="6C48EF"/>
              </a:solidFill>
              <a:latin typeface="Wix Madefor Text"/>
              <a:ea typeface="Wix Madefor Text"/>
              <a:cs typeface="Wix Madefor Text"/>
              <a:sym typeface="Wix Madefor Text"/>
            </a:endParaRPr>
          </a:p>
        </p:txBody>
      </p:sp>
      <p:cxnSp>
        <p:nvCxnSpPr>
          <p:cNvPr id="261" name="Google Shape;261;p32"/>
          <p:cNvCxnSpPr/>
          <p:nvPr/>
        </p:nvCxnSpPr>
        <p:spPr>
          <a:xfrm>
            <a:off x="5151282" y="1007848"/>
            <a:ext cx="546600" cy="0"/>
          </a:xfrm>
          <a:prstGeom prst="straightConnector1">
            <a:avLst/>
          </a:prstGeom>
          <a:noFill/>
          <a:ln cap="flat" cmpd="sng" w="19050">
            <a:solidFill>
              <a:schemeClr val="dk2"/>
            </a:solidFill>
            <a:prstDash val="solid"/>
            <a:round/>
            <a:headEnd len="med" w="med" type="none"/>
            <a:tailEnd len="med" w="med" type="triangle"/>
          </a:ln>
        </p:spPr>
      </p:cxnSp>
      <p:cxnSp>
        <p:nvCxnSpPr>
          <p:cNvPr id="262" name="Google Shape;262;p32"/>
          <p:cNvCxnSpPr/>
          <p:nvPr/>
        </p:nvCxnSpPr>
        <p:spPr>
          <a:xfrm rot="10800000">
            <a:off x="5145768" y="1106220"/>
            <a:ext cx="557700" cy="0"/>
          </a:xfrm>
          <a:prstGeom prst="straightConnector1">
            <a:avLst/>
          </a:prstGeom>
          <a:noFill/>
          <a:ln cap="flat" cmpd="sng" w="19050">
            <a:solidFill>
              <a:schemeClr val="dk2"/>
            </a:solidFill>
            <a:prstDash val="solid"/>
            <a:round/>
            <a:headEnd len="med" w="med" type="none"/>
            <a:tailEnd len="med" w="med" type="triangle"/>
          </a:ln>
        </p:spPr>
      </p:cxnSp>
      <p:sp>
        <p:nvSpPr>
          <p:cNvPr id="263" name="Google Shape;263;p32"/>
          <p:cNvSpPr/>
          <p:nvPr/>
        </p:nvSpPr>
        <p:spPr>
          <a:xfrm>
            <a:off x="5831303" y="798730"/>
            <a:ext cx="1275900" cy="669600"/>
          </a:xfrm>
          <a:prstGeom prst="rect">
            <a:avLst/>
          </a:prstGeom>
          <a:solidFill>
            <a:srgbClr val="C7EFDB"/>
          </a:solidFill>
          <a:ln cap="flat" cmpd="sng" w="19050">
            <a:solidFill>
              <a:srgbClr val="6C48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264" name="Google Shape;264;p32"/>
          <p:cNvPicPr preferRelativeResize="0"/>
          <p:nvPr/>
        </p:nvPicPr>
        <p:blipFill rotWithShape="1">
          <a:blip r:embed="rId5">
            <a:alphaModFix/>
          </a:blip>
          <a:srcRect b="0" l="0" r="0" t="0"/>
          <a:stretch/>
        </p:blipFill>
        <p:spPr>
          <a:xfrm>
            <a:off x="5823941" y="744124"/>
            <a:ext cx="1283244" cy="72945"/>
          </a:xfrm>
          <a:prstGeom prst="rect">
            <a:avLst/>
          </a:prstGeom>
          <a:noFill/>
          <a:ln>
            <a:noFill/>
          </a:ln>
        </p:spPr>
      </p:pic>
      <p:sp>
        <p:nvSpPr>
          <p:cNvPr id="265" name="Google Shape;265;p32"/>
          <p:cNvSpPr txBox="1"/>
          <p:nvPr/>
        </p:nvSpPr>
        <p:spPr>
          <a:xfrm>
            <a:off x="6085250" y="1007853"/>
            <a:ext cx="768000" cy="2079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sz="1000">
                <a:solidFill>
                  <a:srgbClr val="6C48EF"/>
                </a:solidFill>
                <a:latin typeface="Wix Madefor Text"/>
                <a:ea typeface="Wix Madefor Text"/>
                <a:cs typeface="Wix Madefor Text"/>
                <a:sym typeface="Wix Madefor Text"/>
              </a:rPr>
              <a:t>About</a:t>
            </a:r>
            <a:endParaRPr b="1" sz="1000">
              <a:solidFill>
                <a:srgbClr val="6C48EF"/>
              </a:solidFill>
              <a:latin typeface="Wix Madefor Text"/>
              <a:ea typeface="Wix Madefor Text"/>
              <a:cs typeface="Wix Madefor Text"/>
              <a:sym typeface="Wix Madefor Text"/>
            </a:endParaRPr>
          </a:p>
        </p:txBody>
      </p:sp>
      <p:sp>
        <p:nvSpPr>
          <p:cNvPr id="266" name="Google Shape;266;p32"/>
          <p:cNvSpPr/>
          <p:nvPr/>
        </p:nvSpPr>
        <p:spPr>
          <a:xfrm>
            <a:off x="2544159" y="1922033"/>
            <a:ext cx="1116000" cy="669600"/>
          </a:xfrm>
          <a:prstGeom prst="rect">
            <a:avLst/>
          </a:prstGeom>
          <a:solidFill>
            <a:srgbClr val="C7EFDB"/>
          </a:solidFill>
          <a:ln cap="flat" cmpd="sng" w="19050">
            <a:solidFill>
              <a:srgbClr val="6C48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267" name="Google Shape;267;p32"/>
          <p:cNvPicPr preferRelativeResize="0"/>
          <p:nvPr/>
        </p:nvPicPr>
        <p:blipFill rotWithShape="1">
          <a:blip r:embed="rId5">
            <a:alphaModFix/>
          </a:blip>
          <a:srcRect b="0" l="0" r="0" t="0"/>
          <a:stretch/>
        </p:blipFill>
        <p:spPr>
          <a:xfrm>
            <a:off x="2537718" y="1867428"/>
            <a:ext cx="1122625" cy="72944"/>
          </a:xfrm>
          <a:prstGeom prst="rect">
            <a:avLst/>
          </a:prstGeom>
          <a:noFill/>
          <a:ln>
            <a:noFill/>
          </a:ln>
        </p:spPr>
      </p:pic>
      <p:sp>
        <p:nvSpPr>
          <p:cNvPr id="268" name="Google Shape;268;p32"/>
          <p:cNvSpPr txBox="1"/>
          <p:nvPr/>
        </p:nvSpPr>
        <p:spPr>
          <a:xfrm>
            <a:off x="2680791" y="2131151"/>
            <a:ext cx="844500" cy="2079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sz="1000">
                <a:solidFill>
                  <a:srgbClr val="6C48EF"/>
                </a:solidFill>
                <a:latin typeface="Wix Madefor Text"/>
                <a:ea typeface="Wix Madefor Text"/>
                <a:cs typeface="Wix Madefor Text"/>
                <a:sym typeface="Wix Madefor Text"/>
              </a:rPr>
              <a:t>Shirts</a:t>
            </a:r>
            <a:endParaRPr b="1" sz="1000">
              <a:solidFill>
                <a:srgbClr val="6C48EF"/>
              </a:solidFill>
              <a:latin typeface="Wix Madefor Text"/>
              <a:ea typeface="Wix Madefor Text"/>
              <a:cs typeface="Wix Madefor Text"/>
              <a:sym typeface="Wix Madefor Text"/>
            </a:endParaRPr>
          </a:p>
        </p:txBody>
      </p:sp>
      <p:sp>
        <p:nvSpPr>
          <p:cNvPr id="269" name="Google Shape;269;p32"/>
          <p:cNvSpPr/>
          <p:nvPr/>
        </p:nvSpPr>
        <p:spPr>
          <a:xfrm>
            <a:off x="3824146" y="1916458"/>
            <a:ext cx="1116000" cy="669600"/>
          </a:xfrm>
          <a:prstGeom prst="rect">
            <a:avLst/>
          </a:prstGeom>
          <a:solidFill>
            <a:srgbClr val="C7EFDB"/>
          </a:solidFill>
          <a:ln cap="flat" cmpd="sng" w="19050">
            <a:solidFill>
              <a:srgbClr val="6C48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270" name="Google Shape;270;p32"/>
          <p:cNvPicPr preferRelativeResize="0"/>
          <p:nvPr/>
        </p:nvPicPr>
        <p:blipFill rotWithShape="1">
          <a:blip r:embed="rId5">
            <a:alphaModFix/>
          </a:blip>
          <a:srcRect b="0" l="0" r="0" t="0"/>
          <a:stretch/>
        </p:blipFill>
        <p:spPr>
          <a:xfrm>
            <a:off x="3817705" y="1861853"/>
            <a:ext cx="1122625" cy="72944"/>
          </a:xfrm>
          <a:prstGeom prst="rect">
            <a:avLst/>
          </a:prstGeom>
          <a:noFill/>
          <a:ln>
            <a:noFill/>
          </a:ln>
        </p:spPr>
      </p:pic>
      <p:sp>
        <p:nvSpPr>
          <p:cNvPr id="271" name="Google Shape;271;p32"/>
          <p:cNvSpPr txBox="1"/>
          <p:nvPr/>
        </p:nvSpPr>
        <p:spPr>
          <a:xfrm>
            <a:off x="3960778" y="2125576"/>
            <a:ext cx="844500" cy="2079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sz="1000">
                <a:solidFill>
                  <a:srgbClr val="6C48EF"/>
                </a:solidFill>
                <a:latin typeface="Wix Madefor Text"/>
                <a:ea typeface="Wix Madefor Text"/>
                <a:cs typeface="Wix Madefor Text"/>
                <a:sym typeface="Wix Madefor Text"/>
              </a:rPr>
              <a:t>Pants</a:t>
            </a:r>
            <a:endParaRPr b="1" sz="1000">
              <a:solidFill>
                <a:srgbClr val="6C48EF"/>
              </a:solidFill>
              <a:latin typeface="Wix Madefor Text"/>
              <a:ea typeface="Wix Madefor Text"/>
              <a:cs typeface="Wix Madefor Text"/>
              <a:sym typeface="Wix Madefor Text"/>
            </a:endParaRPr>
          </a:p>
        </p:txBody>
      </p:sp>
      <p:sp>
        <p:nvSpPr>
          <p:cNvPr id="272" name="Google Shape;272;p32"/>
          <p:cNvSpPr/>
          <p:nvPr/>
        </p:nvSpPr>
        <p:spPr>
          <a:xfrm>
            <a:off x="5104121" y="1916458"/>
            <a:ext cx="1116000" cy="669600"/>
          </a:xfrm>
          <a:prstGeom prst="rect">
            <a:avLst/>
          </a:prstGeom>
          <a:solidFill>
            <a:srgbClr val="C7EFDB"/>
          </a:solidFill>
          <a:ln cap="flat" cmpd="sng" w="19050">
            <a:solidFill>
              <a:srgbClr val="6C48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273" name="Google Shape;273;p32"/>
          <p:cNvPicPr preferRelativeResize="0"/>
          <p:nvPr/>
        </p:nvPicPr>
        <p:blipFill rotWithShape="1">
          <a:blip r:embed="rId5">
            <a:alphaModFix/>
          </a:blip>
          <a:srcRect b="0" l="0" r="0" t="0"/>
          <a:stretch/>
        </p:blipFill>
        <p:spPr>
          <a:xfrm>
            <a:off x="5097680" y="1861853"/>
            <a:ext cx="1122625" cy="72944"/>
          </a:xfrm>
          <a:prstGeom prst="rect">
            <a:avLst/>
          </a:prstGeom>
          <a:noFill/>
          <a:ln>
            <a:noFill/>
          </a:ln>
        </p:spPr>
      </p:pic>
      <p:sp>
        <p:nvSpPr>
          <p:cNvPr id="274" name="Google Shape;274;p32"/>
          <p:cNvSpPr txBox="1"/>
          <p:nvPr/>
        </p:nvSpPr>
        <p:spPr>
          <a:xfrm>
            <a:off x="5240753" y="2125576"/>
            <a:ext cx="844500" cy="2079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sz="1000">
                <a:solidFill>
                  <a:srgbClr val="6C48EF"/>
                </a:solidFill>
                <a:latin typeface="Wix Madefor Text"/>
                <a:ea typeface="Wix Madefor Text"/>
                <a:cs typeface="Wix Madefor Text"/>
                <a:sym typeface="Wix Madefor Text"/>
              </a:rPr>
              <a:t>Hats</a:t>
            </a:r>
            <a:endParaRPr b="1" sz="1000">
              <a:solidFill>
                <a:srgbClr val="6C48EF"/>
              </a:solidFill>
              <a:latin typeface="Wix Madefor Text"/>
              <a:ea typeface="Wix Madefor Text"/>
              <a:cs typeface="Wix Madefor Text"/>
              <a:sym typeface="Wix Madefor Text"/>
            </a:endParaRPr>
          </a:p>
        </p:txBody>
      </p:sp>
      <p:cxnSp>
        <p:nvCxnSpPr>
          <p:cNvPr id="275" name="Google Shape;275;p32"/>
          <p:cNvCxnSpPr>
            <a:endCxn id="267" idx="0"/>
          </p:cNvCxnSpPr>
          <p:nvPr/>
        </p:nvCxnSpPr>
        <p:spPr>
          <a:xfrm flipH="1">
            <a:off x="3099030" y="1482828"/>
            <a:ext cx="1282800" cy="384600"/>
          </a:xfrm>
          <a:prstGeom prst="straightConnector1">
            <a:avLst/>
          </a:prstGeom>
          <a:noFill/>
          <a:ln cap="flat" cmpd="sng" w="19050">
            <a:solidFill>
              <a:schemeClr val="dk2"/>
            </a:solidFill>
            <a:prstDash val="solid"/>
            <a:round/>
            <a:headEnd len="med" w="med" type="none"/>
            <a:tailEnd len="med" w="med" type="triangle"/>
          </a:ln>
        </p:spPr>
      </p:cxnSp>
      <p:cxnSp>
        <p:nvCxnSpPr>
          <p:cNvPr id="276" name="Google Shape;276;p32"/>
          <p:cNvCxnSpPr>
            <a:endCxn id="270" idx="2"/>
          </p:cNvCxnSpPr>
          <p:nvPr/>
        </p:nvCxnSpPr>
        <p:spPr>
          <a:xfrm flipH="1">
            <a:off x="4379018" y="1500096"/>
            <a:ext cx="2700" cy="434700"/>
          </a:xfrm>
          <a:prstGeom prst="straightConnector1">
            <a:avLst/>
          </a:prstGeom>
          <a:noFill/>
          <a:ln cap="flat" cmpd="sng" w="19050">
            <a:solidFill>
              <a:schemeClr val="dk2"/>
            </a:solidFill>
            <a:prstDash val="solid"/>
            <a:round/>
            <a:headEnd len="med" w="med" type="none"/>
            <a:tailEnd len="med" w="med" type="triangle"/>
          </a:ln>
        </p:spPr>
      </p:cxnSp>
      <p:cxnSp>
        <p:nvCxnSpPr>
          <p:cNvPr id="277" name="Google Shape;277;p32"/>
          <p:cNvCxnSpPr>
            <a:endCxn id="273" idx="0"/>
          </p:cNvCxnSpPr>
          <p:nvPr/>
        </p:nvCxnSpPr>
        <p:spPr>
          <a:xfrm>
            <a:off x="4380393" y="1475153"/>
            <a:ext cx="1278600" cy="386700"/>
          </a:xfrm>
          <a:prstGeom prst="straightConnector1">
            <a:avLst/>
          </a:prstGeom>
          <a:noFill/>
          <a:ln cap="flat" cmpd="sng" w="19050">
            <a:solidFill>
              <a:schemeClr val="dk2"/>
            </a:solidFill>
            <a:prstDash val="solid"/>
            <a:round/>
            <a:headEnd len="med" w="med" type="none"/>
            <a:tailEnd len="med" w="med" type="triangle"/>
          </a:ln>
        </p:spPr>
      </p:cxnSp>
      <p:sp>
        <p:nvSpPr>
          <p:cNvPr id="278" name="Google Shape;278;p32"/>
          <p:cNvSpPr txBox="1"/>
          <p:nvPr/>
        </p:nvSpPr>
        <p:spPr>
          <a:xfrm>
            <a:off x="1379573" y="14968"/>
            <a:ext cx="5927400" cy="399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2100">
                <a:latin typeface="Wix Madefor Text"/>
                <a:ea typeface="Wix Madefor Text"/>
                <a:cs typeface="Wix Madefor Text"/>
                <a:sym typeface="Wix Madefor Text"/>
              </a:rPr>
              <a:t>Example: Hierarchical multi-page site</a:t>
            </a:r>
            <a:endParaRPr b="1" sz="2100">
              <a:latin typeface="Wix Madefor Text"/>
              <a:ea typeface="Wix Madefor Text"/>
              <a:cs typeface="Wix Madefor Text"/>
              <a:sym typeface="Wix Madefor Text"/>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282" name="Shape 282"/>
        <p:cNvGrpSpPr/>
        <p:nvPr/>
      </p:nvGrpSpPr>
      <p:grpSpPr>
        <a:xfrm>
          <a:off x="0" y="0"/>
          <a:ext cx="0" cy="0"/>
          <a:chOff x="0" y="0"/>
          <a:chExt cx="0" cy="0"/>
        </a:xfrm>
      </p:grpSpPr>
      <p:sp>
        <p:nvSpPr>
          <p:cNvPr id="283" name="Google Shape;283;p33"/>
          <p:cNvSpPr txBox="1"/>
          <p:nvPr>
            <p:ph type="title"/>
          </p:nvPr>
        </p:nvSpPr>
        <p:spPr>
          <a:xfrm>
            <a:off x="491775" y="594075"/>
            <a:ext cx="53292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Turn &amp; Talk</a:t>
            </a:r>
            <a:endParaRPr b="1" sz="3200">
              <a:latin typeface="Wix Madefor Text"/>
              <a:ea typeface="Wix Madefor Text"/>
              <a:cs typeface="Wix Madefor Text"/>
              <a:sym typeface="Wix Madefor Text"/>
            </a:endParaRPr>
          </a:p>
        </p:txBody>
      </p:sp>
      <p:sp>
        <p:nvSpPr>
          <p:cNvPr id="284" name="Google Shape;284;p33"/>
          <p:cNvSpPr txBox="1"/>
          <p:nvPr/>
        </p:nvSpPr>
        <p:spPr>
          <a:xfrm>
            <a:off x="491775" y="1454400"/>
            <a:ext cx="5039400" cy="2547300"/>
          </a:xfrm>
          <a:prstGeom prst="rect">
            <a:avLst/>
          </a:prstGeom>
          <a:noFill/>
          <a:ln>
            <a:noFill/>
          </a:ln>
        </p:spPr>
        <p:txBody>
          <a:bodyPr anchorCtr="0" anchor="t" bIns="91425" lIns="91425" spcFirstLastPara="1" rIns="91425" wrap="square" tIns="91425">
            <a:noAutofit/>
          </a:bodyPr>
          <a:lstStyle/>
          <a:p>
            <a:pPr indent="0" lvl="0" marL="0" rtl="0" algn="l">
              <a:lnSpc>
                <a:spcPct val="150000"/>
              </a:lnSpc>
              <a:spcBef>
                <a:spcPts val="0"/>
              </a:spcBef>
              <a:spcAft>
                <a:spcPts val="0"/>
              </a:spcAft>
              <a:buNone/>
            </a:pPr>
            <a:r>
              <a:rPr lang="en">
                <a:latin typeface="Wix Madefor Text"/>
                <a:ea typeface="Wix Madefor Text"/>
                <a:cs typeface="Wix Madefor Text"/>
                <a:sym typeface="Wix Madefor Text"/>
              </a:rPr>
              <a:t>What other kinds of websites do you think work best for each of these types? </a:t>
            </a:r>
            <a:endParaRPr>
              <a:latin typeface="Wix Madefor Text"/>
              <a:ea typeface="Wix Madefor Text"/>
              <a:cs typeface="Wix Madefor Text"/>
              <a:sym typeface="Wix Madefor Text"/>
            </a:endParaRPr>
          </a:p>
          <a:p>
            <a:pPr indent="0" lvl="0" marL="0" rtl="0" algn="l">
              <a:lnSpc>
                <a:spcPct val="150000"/>
              </a:lnSpc>
              <a:spcBef>
                <a:spcPts val="1100"/>
              </a:spcBef>
              <a:spcAft>
                <a:spcPts val="1100"/>
              </a:spcAft>
              <a:buNone/>
            </a:pPr>
            <a:r>
              <a:rPr lang="en">
                <a:latin typeface="Wix Madefor Text"/>
                <a:ea typeface="Wix Madefor Text"/>
                <a:cs typeface="Wix Madefor Text"/>
                <a:sym typeface="Wix Madefor Text"/>
              </a:rPr>
              <a:t>Can you think of any real-world examples?</a:t>
            </a:r>
            <a:endParaRPr>
              <a:latin typeface="Wix Madefor Text"/>
              <a:ea typeface="Wix Madefor Text"/>
              <a:cs typeface="Wix Madefor Text"/>
              <a:sym typeface="Wix Madefor Text"/>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F77FF"/>
        </a:solidFill>
      </p:bgPr>
    </p:bg>
    <p:spTree>
      <p:nvGrpSpPr>
        <p:cNvPr id="288" name="Shape 288"/>
        <p:cNvGrpSpPr/>
        <p:nvPr/>
      </p:nvGrpSpPr>
      <p:grpSpPr>
        <a:xfrm>
          <a:off x="0" y="0"/>
          <a:ext cx="0" cy="0"/>
          <a:chOff x="0" y="0"/>
          <a:chExt cx="0" cy="0"/>
        </a:xfrm>
      </p:grpSpPr>
      <p:sp>
        <p:nvSpPr>
          <p:cNvPr id="289" name="Google Shape;289;p34"/>
          <p:cNvSpPr txBox="1"/>
          <p:nvPr>
            <p:ph type="title"/>
          </p:nvPr>
        </p:nvSpPr>
        <p:spPr>
          <a:xfrm>
            <a:off x="677100" y="0"/>
            <a:ext cx="4905300" cy="514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4800">
                <a:solidFill>
                  <a:srgbClr val="FFFFFF"/>
                </a:solidFill>
                <a:latin typeface="Wix Madefor Text"/>
                <a:ea typeface="Wix Madefor Text"/>
                <a:cs typeface="Wix Madefor Text"/>
                <a:sym typeface="Wix Madefor Text"/>
              </a:rPr>
              <a:t>Create</a:t>
            </a:r>
            <a:endParaRPr b="1" sz="4800">
              <a:solidFill>
                <a:srgbClr val="FFFFFF"/>
              </a:solidFill>
              <a:latin typeface="Wix Madefor Text"/>
              <a:ea typeface="Wix Madefor Text"/>
              <a:cs typeface="Wix Madefor Text"/>
              <a:sym typeface="Wix Madefor Text"/>
            </a:endParaRPr>
          </a:p>
          <a:p>
            <a:pPr indent="0" lvl="0" marL="0" rtl="0" algn="l">
              <a:spcBef>
                <a:spcPts val="1000"/>
              </a:spcBef>
              <a:spcAft>
                <a:spcPts val="1000"/>
              </a:spcAft>
              <a:buNone/>
            </a:pPr>
            <a:r>
              <a:rPr lang="en" sz="2400">
                <a:solidFill>
                  <a:srgbClr val="FFFFFF"/>
                </a:solidFill>
                <a:latin typeface="Wix Madefor Text"/>
                <a:ea typeface="Wix Madefor Text"/>
                <a:cs typeface="Wix Madefor Text"/>
                <a:sym typeface="Wix Madefor Text"/>
              </a:rPr>
              <a:t>What can your site organization and navigation look like?</a:t>
            </a:r>
            <a:endParaRPr sz="2400">
              <a:solidFill>
                <a:srgbClr val="FFFFFF"/>
              </a:solidFill>
              <a:latin typeface="Wix Madefor Text"/>
              <a:ea typeface="Wix Madefor Text"/>
              <a:cs typeface="Wix Madefor Text"/>
              <a:sym typeface="Wix Madefor Text"/>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293" name="Shape 293"/>
        <p:cNvGrpSpPr/>
        <p:nvPr/>
      </p:nvGrpSpPr>
      <p:grpSpPr>
        <a:xfrm>
          <a:off x="0" y="0"/>
          <a:ext cx="0" cy="0"/>
          <a:chOff x="0" y="0"/>
          <a:chExt cx="0" cy="0"/>
        </a:xfrm>
      </p:grpSpPr>
      <p:sp>
        <p:nvSpPr>
          <p:cNvPr id="294" name="Google Shape;294;p35"/>
          <p:cNvSpPr txBox="1"/>
          <p:nvPr>
            <p:ph type="title"/>
          </p:nvPr>
        </p:nvSpPr>
        <p:spPr>
          <a:xfrm>
            <a:off x="633524" y="298650"/>
            <a:ext cx="75357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SbS Activity: Pages &amp; Menus</a:t>
            </a:r>
            <a:endParaRPr b="1" sz="3200">
              <a:latin typeface="Wix Madefor Text"/>
              <a:ea typeface="Wix Madefor Text"/>
              <a:cs typeface="Wix Madefor Text"/>
              <a:sym typeface="Wix Madefor Text"/>
            </a:endParaRPr>
          </a:p>
        </p:txBody>
      </p:sp>
      <p:pic>
        <p:nvPicPr>
          <p:cNvPr id="295" name="Google Shape;295;p35"/>
          <p:cNvPicPr preferRelativeResize="0"/>
          <p:nvPr/>
        </p:nvPicPr>
        <p:blipFill rotWithShape="1">
          <a:blip r:embed="rId3">
            <a:alphaModFix/>
          </a:blip>
          <a:srcRect b="1117" l="0" r="0" t="0"/>
          <a:stretch/>
        </p:blipFill>
        <p:spPr>
          <a:xfrm>
            <a:off x="1370225" y="1359125"/>
            <a:ext cx="5808958" cy="3356347"/>
          </a:xfrm>
          <a:prstGeom prst="rect">
            <a:avLst/>
          </a:prstGeom>
          <a:noFill/>
          <a:ln>
            <a:noFill/>
          </a:ln>
          <a:effectLst>
            <a:outerShdw blurRad="142875" rotWithShape="0" algn="bl" dir="6960000" dist="76200">
              <a:srgbClr val="666666">
                <a:alpha val="19000"/>
              </a:srgbClr>
            </a:outerShdw>
          </a:effectLst>
        </p:spPr>
      </p:pic>
      <p:pic>
        <p:nvPicPr>
          <p:cNvPr id="296" name="Google Shape;296;p35"/>
          <p:cNvPicPr preferRelativeResize="0"/>
          <p:nvPr/>
        </p:nvPicPr>
        <p:blipFill>
          <a:blip r:embed="rId4">
            <a:alphaModFix/>
          </a:blip>
          <a:stretch>
            <a:fillRect/>
          </a:stretch>
        </p:blipFill>
        <p:spPr>
          <a:xfrm>
            <a:off x="1370225" y="1520602"/>
            <a:ext cx="5808950" cy="3242319"/>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79" name="Shape 79"/>
        <p:cNvGrpSpPr/>
        <p:nvPr/>
      </p:nvGrpSpPr>
      <p:grpSpPr>
        <a:xfrm>
          <a:off x="0" y="0"/>
          <a:ext cx="0" cy="0"/>
          <a:chOff x="0" y="0"/>
          <a:chExt cx="0" cy="0"/>
        </a:xfrm>
      </p:grpSpPr>
      <p:sp>
        <p:nvSpPr>
          <p:cNvPr id="80" name="Google Shape;80;p18"/>
          <p:cNvSpPr txBox="1"/>
          <p:nvPr>
            <p:ph type="title"/>
          </p:nvPr>
        </p:nvSpPr>
        <p:spPr>
          <a:xfrm>
            <a:off x="673638" y="660536"/>
            <a:ext cx="3268800" cy="5727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3200">
                <a:solidFill>
                  <a:srgbClr val="32B777"/>
                </a:solidFill>
                <a:latin typeface="Wix Madefor Text"/>
                <a:ea typeface="Wix Madefor Text"/>
                <a:cs typeface="Wix Madefor Text"/>
                <a:sym typeface="Wix Madefor Text"/>
              </a:rPr>
              <a:t>Big Ideas</a:t>
            </a:r>
            <a:endParaRPr b="1" sz="3200">
              <a:solidFill>
                <a:srgbClr val="32B777"/>
              </a:solidFill>
              <a:latin typeface="Wix Madefor Text"/>
              <a:ea typeface="Wix Madefor Text"/>
              <a:cs typeface="Wix Madefor Text"/>
              <a:sym typeface="Wix Madefor Text"/>
            </a:endParaRPr>
          </a:p>
        </p:txBody>
      </p:sp>
      <p:sp>
        <p:nvSpPr>
          <p:cNvPr id="81" name="Google Shape;81;p18"/>
          <p:cNvSpPr txBox="1"/>
          <p:nvPr/>
        </p:nvSpPr>
        <p:spPr>
          <a:xfrm>
            <a:off x="673650" y="1505875"/>
            <a:ext cx="5448600" cy="2901900"/>
          </a:xfrm>
          <a:prstGeom prst="rect">
            <a:avLst/>
          </a:prstGeom>
          <a:noFill/>
          <a:ln>
            <a:noFill/>
          </a:ln>
        </p:spPr>
        <p:txBody>
          <a:bodyPr anchorCtr="0" anchor="t" bIns="91425" lIns="91425" spcFirstLastPara="1" rIns="91425" wrap="square" tIns="91425">
            <a:noAutofit/>
          </a:bodyPr>
          <a:lstStyle/>
          <a:p>
            <a:pPr indent="-317500" lvl="0" marL="457200" rtl="0" algn="l">
              <a:lnSpc>
                <a:spcPct val="130000"/>
              </a:lnSpc>
              <a:spcBef>
                <a:spcPts val="0"/>
              </a:spcBef>
              <a:spcAft>
                <a:spcPts val="0"/>
              </a:spcAft>
              <a:buClr>
                <a:srgbClr val="32B777"/>
              </a:buClr>
              <a:buSzPts val="1400"/>
              <a:buFont typeface="Wix Madefor Text"/>
              <a:buChar char="●"/>
            </a:pPr>
            <a:r>
              <a:rPr lang="en">
                <a:latin typeface="Wix Madefor Text"/>
                <a:ea typeface="Wix Madefor Text"/>
                <a:cs typeface="Wix Madefor Text"/>
                <a:sym typeface="Wix Madefor Text"/>
              </a:rPr>
              <a:t>Websites have common rules for organizing content that are standard across sites, and we expect most sites to work in similar ways.</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0"/>
              </a:spcAft>
              <a:buClr>
                <a:srgbClr val="32B777"/>
              </a:buClr>
              <a:buSzPts val="1400"/>
              <a:buFont typeface="Wix Madefor Text"/>
              <a:buChar char="●"/>
            </a:pPr>
            <a:r>
              <a:rPr lang="en">
                <a:latin typeface="Wix Madefor Text"/>
                <a:ea typeface="Wix Madefor Text"/>
                <a:cs typeface="Wix Madefor Text"/>
                <a:sym typeface="Wix Madefor Text"/>
              </a:rPr>
              <a:t>What kinds of structures can websites have, and how can we use these structures to help us plan?</a:t>
            </a:r>
            <a:endParaRPr>
              <a:latin typeface="Wix Madefor Text"/>
              <a:ea typeface="Wix Madefor Text"/>
              <a:cs typeface="Wix Madefor Text"/>
              <a:sym typeface="Wix Madefor Text"/>
            </a:endParaRPr>
          </a:p>
          <a:p>
            <a:pPr indent="0" lvl="0" marL="0" rtl="0" algn="l">
              <a:lnSpc>
                <a:spcPct val="130000"/>
              </a:lnSpc>
              <a:spcBef>
                <a:spcPts val="1000"/>
              </a:spcBef>
              <a:spcAft>
                <a:spcPts val="1000"/>
              </a:spcAft>
              <a:buNone/>
            </a:pPr>
            <a:r>
              <a:t/>
            </a:r>
            <a:endParaRPr>
              <a:latin typeface="Wix Madefor Text"/>
              <a:ea typeface="Wix Madefor Text"/>
              <a:cs typeface="Wix Madefor Text"/>
              <a:sym typeface="Wix Madefor Text"/>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F77FF"/>
        </a:solidFill>
      </p:bgPr>
    </p:bg>
    <p:spTree>
      <p:nvGrpSpPr>
        <p:cNvPr id="300" name="Shape 300"/>
        <p:cNvGrpSpPr/>
        <p:nvPr/>
      </p:nvGrpSpPr>
      <p:grpSpPr>
        <a:xfrm>
          <a:off x="0" y="0"/>
          <a:ext cx="0" cy="0"/>
          <a:chOff x="0" y="0"/>
          <a:chExt cx="0" cy="0"/>
        </a:xfrm>
      </p:grpSpPr>
      <p:sp>
        <p:nvSpPr>
          <p:cNvPr id="301" name="Google Shape;301;p36"/>
          <p:cNvSpPr txBox="1"/>
          <p:nvPr>
            <p:ph type="title"/>
          </p:nvPr>
        </p:nvSpPr>
        <p:spPr>
          <a:xfrm>
            <a:off x="677100" y="0"/>
            <a:ext cx="5477400" cy="514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4800">
                <a:solidFill>
                  <a:srgbClr val="FFFFFF"/>
                </a:solidFill>
                <a:latin typeface="Wix Madefor Text"/>
                <a:ea typeface="Wix Madefor Text"/>
                <a:cs typeface="Wix Madefor Text"/>
                <a:sym typeface="Wix Madefor Text"/>
              </a:rPr>
              <a:t>Share &amp; Reflect</a:t>
            </a:r>
            <a:endParaRPr b="1" sz="4800">
              <a:solidFill>
                <a:srgbClr val="FFFFFF"/>
              </a:solidFill>
              <a:latin typeface="Wix Madefor Text"/>
              <a:ea typeface="Wix Madefor Text"/>
              <a:cs typeface="Wix Madefor Text"/>
              <a:sym typeface="Wix Madefor Text"/>
            </a:endParaRPr>
          </a:p>
          <a:p>
            <a:pPr indent="0" lvl="0" marL="0" rtl="0" algn="l">
              <a:spcBef>
                <a:spcPts val="1000"/>
              </a:spcBef>
              <a:spcAft>
                <a:spcPts val="1000"/>
              </a:spcAft>
              <a:buNone/>
            </a:pPr>
            <a:r>
              <a:rPr lang="en" sz="2400">
                <a:solidFill>
                  <a:srgbClr val="FFFFFF"/>
                </a:solidFill>
                <a:latin typeface="Wix Madefor Text"/>
                <a:ea typeface="Wix Madefor Text"/>
                <a:cs typeface="Wix Madefor Text"/>
                <a:sym typeface="Wix Madefor Text"/>
              </a:rPr>
              <a:t>What structure makes the most sense for your site?</a:t>
            </a:r>
            <a:endParaRPr sz="2400">
              <a:solidFill>
                <a:srgbClr val="FFFFFF"/>
              </a:solidFill>
              <a:latin typeface="Wix Madefor Text"/>
              <a:ea typeface="Wix Madefor Text"/>
              <a:cs typeface="Wix Madefor Text"/>
              <a:sym typeface="Wix Madefor Text"/>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305" name="Shape 305"/>
        <p:cNvGrpSpPr/>
        <p:nvPr/>
      </p:nvGrpSpPr>
      <p:grpSpPr>
        <a:xfrm>
          <a:off x="0" y="0"/>
          <a:ext cx="0" cy="0"/>
          <a:chOff x="0" y="0"/>
          <a:chExt cx="0" cy="0"/>
        </a:xfrm>
      </p:grpSpPr>
      <p:sp>
        <p:nvSpPr>
          <p:cNvPr id="306" name="Google Shape;306;p37"/>
          <p:cNvSpPr txBox="1"/>
          <p:nvPr>
            <p:ph type="title"/>
          </p:nvPr>
        </p:nvSpPr>
        <p:spPr>
          <a:xfrm>
            <a:off x="736275" y="689275"/>
            <a:ext cx="53292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Reflect</a:t>
            </a:r>
            <a:endParaRPr b="1" sz="3200">
              <a:latin typeface="Wix Madefor Text"/>
              <a:ea typeface="Wix Madefor Text"/>
              <a:cs typeface="Wix Madefor Text"/>
              <a:sym typeface="Wix Madefor Text"/>
            </a:endParaRPr>
          </a:p>
        </p:txBody>
      </p:sp>
      <p:sp>
        <p:nvSpPr>
          <p:cNvPr id="307" name="Google Shape;307;p37"/>
          <p:cNvSpPr txBox="1"/>
          <p:nvPr/>
        </p:nvSpPr>
        <p:spPr>
          <a:xfrm>
            <a:off x="736275" y="1567025"/>
            <a:ext cx="4551900" cy="1426800"/>
          </a:xfrm>
          <a:prstGeom prst="rect">
            <a:avLst/>
          </a:prstGeom>
          <a:noFill/>
          <a:ln>
            <a:noFill/>
          </a:ln>
        </p:spPr>
        <p:txBody>
          <a:bodyPr anchorCtr="0" anchor="t" bIns="91425" lIns="91425" spcFirstLastPara="1" rIns="91425" wrap="square" tIns="91425">
            <a:noAutofit/>
          </a:bodyPr>
          <a:lstStyle/>
          <a:p>
            <a:pPr indent="0" lvl="0" marL="0" rtl="0" algn="l">
              <a:lnSpc>
                <a:spcPct val="150000"/>
              </a:lnSpc>
              <a:spcBef>
                <a:spcPts val="0"/>
              </a:spcBef>
              <a:spcAft>
                <a:spcPts val="0"/>
              </a:spcAft>
              <a:buNone/>
            </a:pPr>
            <a:r>
              <a:rPr lang="en">
                <a:latin typeface="Wix Madefor Text"/>
                <a:ea typeface="Wix Madefor Text"/>
                <a:cs typeface="Wix Madefor Text"/>
                <a:sym typeface="Wix Madefor Text"/>
              </a:rPr>
              <a:t>Using your Design Journals, think about what structure makes the most sense for your site: </a:t>
            </a:r>
            <a:endParaRPr>
              <a:latin typeface="Wix Madefor Text"/>
              <a:ea typeface="Wix Madefor Text"/>
              <a:cs typeface="Wix Madefor Text"/>
              <a:sym typeface="Wix Madefor Text"/>
            </a:endParaRPr>
          </a:p>
          <a:p>
            <a:pPr indent="-317500" lvl="0" marL="457200" rtl="0" algn="l">
              <a:lnSpc>
                <a:spcPct val="150000"/>
              </a:lnSpc>
              <a:spcBef>
                <a:spcPts val="1000"/>
              </a:spcBef>
              <a:spcAft>
                <a:spcPts val="0"/>
              </a:spcAft>
              <a:buSzPts val="1400"/>
              <a:buFont typeface="Wix Madefor Text"/>
              <a:buChar char="●"/>
            </a:pPr>
            <a:r>
              <a:rPr b="1" lang="en">
                <a:latin typeface="Wix Madefor Text"/>
                <a:ea typeface="Wix Madefor Text"/>
                <a:cs typeface="Wix Madefor Text"/>
                <a:sym typeface="Wix Madefor Text"/>
              </a:rPr>
              <a:t>Single-page</a:t>
            </a:r>
            <a:r>
              <a:rPr lang="en">
                <a:latin typeface="Wix Madefor Text"/>
                <a:ea typeface="Wix Madefor Text"/>
                <a:cs typeface="Wix Madefor Text"/>
                <a:sym typeface="Wix Madefor Text"/>
              </a:rPr>
              <a:t> or </a:t>
            </a:r>
            <a:r>
              <a:rPr b="1" lang="en">
                <a:latin typeface="Wix Madefor Text"/>
                <a:ea typeface="Wix Madefor Text"/>
                <a:cs typeface="Wix Madefor Text"/>
                <a:sym typeface="Wix Madefor Text"/>
              </a:rPr>
              <a:t>multi-page</a:t>
            </a:r>
            <a:r>
              <a:rPr lang="en">
                <a:latin typeface="Wix Madefor Text"/>
                <a:ea typeface="Wix Madefor Text"/>
                <a:cs typeface="Wix Madefor Text"/>
                <a:sym typeface="Wix Madefor Text"/>
              </a:rPr>
              <a:t>?</a:t>
            </a:r>
            <a:endParaRPr>
              <a:latin typeface="Wix Madefor Text"/>
              <a:ea typeface="Wix Madefor Text"/>
              <a:cs typeface="Wix Madefor Text"/>
              <a:sym typeface="Wix Madefor Text"/>
            </a:endParaRPr>
          </a:p>
          <a:p>
            <a:pPr indent="-317500" lvl="0" marL="457200" rtl="0" algn="l">
              <a:lnSpc>
                <a:spcPct val="150000"/>
              </a:lnSpc>
              <a:spcBef>
                <a:spcPts val="0"/>
              </a:spcBef>
              <a:spcAft>
                <a:spcPts val="0"/>
              </a:spcAft>
              <a:buSzPts val="1400"/>
              <a:buFont typeface="Wix Madefor Text"/>
              <a:buChar char="●"/>
            </a:pPr>
            <a:r>
              <a:rPr b="1" lang="en">
                <a:latin typeface="Wix Madefor Text"/>
                <a:ea typeface="Wix Madefor Text"/>
                <a:cs typeface="Wix Madefor Text"/>
                <a:sym typeface="Wix Madefor Text"/>
              </a:rPr>
              <a:t>Linear</a:t>
            </a:r>
            <a:r>
              <a:rPr lang="en">
                <a:latin typeface="Wix Madefor Text"/>
                <a:ea typeface="Wix Madefor Text"/>
                <a:cs typeface="Wix Madefor Text"/>
                <a:sym typeface="Wix Madefor Text"/>
              </a:rPr>
              <a:t> or </a:t>
            </a:r>
            <a:r>
              <a:rPr b="1" lang="en">
                <a:latin typeface="Wix Madefor Text"/>
                <a:ea typeface="Wix Madefor Text"/>
                <a:cs typeface="Wix Madefor Text"/>
                <a:sym typeface="Wix Madefor Text"/>
              </a:rPr>
              <a:t>hierarchical</a:t>
            </a:r>
            <a:r>
              <a:rPr lang="en">
                <a:latin typeface="Wix Madefor Text"/>
                <a:ea typeface="Wix Madefor Text"/>
                <a:cs typeface="Wix Madefor Text"/>
                <a:sym typeface="Wix Madefor Text"/>
              </a:rPr>
              <a:t>?</a:t>
            </a:r>
            <a:endParaRPr>
              <a:latin typeface="Wix Madefor Text"/>
              <a:ea typeface="Wix Madefor Text"/>
              <a:cs typeface="Wix Madefor Text"/>
              <a:sym typeface="Wix Madefor Text"/>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F77FF"/>
        </a:solidFill>
      </p:bgPr>
    </p:bg>
    <p:spTree>
      <p:nvGrpSpPr>
        <p:cNvPr id="311" name="Shape 311"/>
        <p:cNvGrpSpPr/>
        <p:nvPr/>
      </p:nvGrpSpPr>
      <p:grpSpPr>
        <a:xfrm>
          <a:off x="0" y="0"/>
          <a:ext cx="0" cy="0"/>
          <a:chOff x="0" y="0"/>
          <a:chExt cx="0" cy="0"/>
        </a:xfrm>
      </p:grpSpPr>
      <p:sp>
        <p:nvSpPr>
          <p:cNvPr id="312" name="Google Shape;312;p38"/>
          <p:cNvSpPr txBox="1"/>
          <p:nvPr>
            <p:ph type="title"/>
          </p:nvPr>
        </p:nvSpPr>
        <p:spPr>
          <a:xfrm>
            <a:off x="678316" y="100"/>
            <a:ext cx="3960600" cy="514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 sz="4800">
                <a:solidFill>
                  <a:srgbClr val="FFFFFF"/>
                </a:solidFill>
                <a:latin typeface="Wix Madefor Text"/>
                <a:ea typeface="Wix Madefor Text"/>
                <a:cs typeface="Wix Madefor Text"/>
                <a:sym typeface="Wix Madefor Text"/>
              </a:rPr>
              <a:t>The end!</a:t>
            </a:r>
            <a:endParaRPr b="1" sz="4800">
              <a:solidFill>
                <a:srgbClr val="FFFFFF"/>
              </a:solidFill>
              <a:latin typeface="Wix Madefor Text"/>
              <a:ea typeface="Wix Madefor Text"/>
              <a:cs typeface="Wix Madefor Text"/>
              <a:sym typeface="Wix Madefor Text"/>
            </a:endParaRPr>
          </a:p>
          <a:p>
            <a:pPr indent="0" lvl="0" marL="0" rtl="0" algn="l">
              <a:spcBef>
                <a:spcPts val="0"/>
              </a:spcBef>
              <a:spcAft>
                <a:spcPts val="0"/>
              </a:spcAft>
              <a:buNone/>
            </a:pPr>
            <a:r>
              <a:rPr lang="en" sz="2400">
                <a:solidFill>
                  <a:srgbClr val="FFFFFF"/>
                </a:solidFill>
                <a:latin typeface="Wix Madefor Text"/>
                <a:ea typeface="Wix Madefor Text"/>
                <a:cs typeface="Wix Madefor Text"/>
                <a:sym typeface="Wix Madefor Text"/>
              </a:rPr>
              <a:t>Any questions?</a:t>
            </a:r>
            <a:endParaRPr sz="2400">
              <a:solidFill>
                <a:srgbClr val="FFFFFF"/>
              </a:solidFill>
              <a:latin typeface="Wix Madefor Text"/>
              <a:ea typeface="Wix Madefor Text"/>
              <a:cs typeface="Wix Madefor Text"/>
              <a:sym typeface="Wix Madefor Text"/>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6" name="Shape 316"/>
        <p:cNvGrpSpPr/>
        <p:nvPr/>
      </p:nvGrpSpPr>
      <p:grpSpPr>
        <a:xfrm>
          <a:off x="0" y="0"/>
          <a:ext cx="0" cy="0"/>
          <a:chOff x="0" y="0"/>
          <a:chExt cx="0" cy="0"/>
        </a:xfrm>
      </p:grpSpPr>
      <p:sp>
        <p:nvSpPr>
          <p:cNvPr id="317" name="Google Shape;317;p39"/>
          <p:cNvSpPr txBox="1"/>
          <p:nvPr/>
        </p:nvSpPr>
        <p:spPr>
          <a:xfrm>
            <a:off x="238800" y="4379800"/>
            <a:ext cx="4263300" cy="5322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 sz="1050">
                <a:solidFill>
                  <a:srgbClr val="FFFFFF"/>
                </a:solidFill>
              </a:rPr>
              <a:t>This presentation is provided for educational purposes only and in accordance with the Wix </a:t>
            </a:r>
            <a:r>
              <a:rPr lang="en" sz="1050">
                <a:solidFill>
                  <a:srgbClr val="FFFFFF"/>
                </a:solidFill>
              </a:rPr>
              <a:t>Tomorrow</a:t>
            </a:r>
            <a:r>
              <a:rPr lang="en" sz="1050">
                <a:solidFill>
                  <a:srgbClr val="FFFFFF"/>
                </a:solidFill>
              </a:rPr>
              <a:t> platform. © 2025 Wix.com, Inc.</a:t>
            </a:r>
            <a:endParaRPr sz="1050">
              <a:solidFill>
                <a:srgbClr val="FFFFFF"/>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85" name="Shape 85"/>
        <p:cNvGrpSpPr/>
        <p:nvPr/>
      </p:nvGrpSpPr>
      <p:grpSpPr>
        <a:xfrm>
          <a:off x="0" y="0"/>
          <a:ext cx="0" cy="0"/>
          <a:chOff x="0" y="0"/>
          <a:chExt cx="0" cy="0"/>
        </a:xfrm>
      </p:grpSpPr>
      <p:sp>
        <p:nvSpPr>
          <p:cNvPr id="86" name="Google Shape;86;p19"/>
          <p:cNvSpPr txBox="1"/>
          <p:nvPr>
            <p:ph type="title"/>
          </p:nvPr>
        </p:nvSpPr>
        <p:spPr>
          <a:xfrm>
            <a:off x="673638" y="584336"/>
            <a:ext cx="3268800" cy="5727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3200">
                <a:solidFill>
                  <a:schemeClr val="accent1"/>
                </a:solidFill>
                <a:latin typeface="Wix Madefor Text"/>
                <a:ea typeface="Wix Madefor Text"/>
                <a:cs typeface="Wix Madefor Text"/>
                <a:sym typeface="Wix Madefor Text"/>
              </a:rPr>
              <a:t>Objectives</a:t>
            </a:r>
            <a:endParaRPr b="1" sz="3200">
              <a:solidFill>
                <a:schemeClr val="accent1"/>
              </a:solidFill>
              <a:latin typeface="Wix Madefor Text"/>
              <a:ea typeface="Wix Madefor Text"/>
              <a:cs typeface="Wix Madefor Text"/>
              <a:sym typeface="Wix Madefor Text"/>
            </a:endParaRPr>
          </a:p>
        </p:txBody>
      </p:sp>
      <p:sp>
        <p:nvSpPr>
          <p:cNvPr id="87" name="Google Shape;87;p19"/>
          <p:cNvSpPr txBox="1"/>
          <p:nvPr/>
        </p:nvSpPr>
        <p:spPr>
          <a:xfrm>
            <a:off x="673650" y="1421900"/>
            <a:ext cx="5180100" cy="2901900"/>
          </a:xfrm>
          <a:prstGeom prst="rect">
            <a:avLst/>
          </a:prstGeom>
          <a:noFill/>
          <a:ln>
            <a:noFill/>
          </a:ln>
        </p:spPr>
        <p:txBody>
          <a:bodyPr anchorCtr="0" anchor="t" bIns="91425" lIns="91425" spcFirstLastPara="1" rIns="91425" wrap="square" tIns="91425">
            <a:noAutofit/>
          </a:bodyPr>
          <a:lstStyle/>
          <a:p>
            <a:pPr indent="-317500" lvl="0" marL="457200" rtl="0" algn="l">
              <a:lnSpc>
                <a:spcPct val="130000"/>
              </a:lnSpc>
              <a:spcBef>
                <a:spcPts val="0"/>
              </a:spcBef>
              <a:spcAft>
                <a:spcPts val="0"/>
              </a:spcAft>
              <a:buClr>
                <a:srgbClr val="1F77FF"/>
              </a:buClr>
              <a:buSzPts val="1400"/>
              <a:buFont typeface="Wix Madefor Text"/>
              <a:buChar char="●"/>
            </a:pPr>
            <a:r>
              <a:rPr lang="en">
                <a:latin typeface="Wix Madefor Text"/>
                <a:ea typeface="Wix Madefor Text"/>
                <a:cs typeface="Wix Madefor Text"/>
                <a:sym typeface="Wix Madefor Text"/>
              </a:rPr>
              <a:t>Students will begin to explore the idea of website structure. </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1000"/>
              </a:spcAft>
              <a:buClr>
                <a:srgbClr val="1F77FF"/>
              </a:buClr>
              <a:buSzPts val="1400"/>
              <a:buFont typeface="Wix Madefor Text"/>
              <a:buChar char="●"/>
            </a:pPr>
            <a:r>
              <a:rPr lang="en">
                <a:latin typeface="Wix Madefor Text"/>
                <a:ea typeface="Wix Madefor Text"/>
                <a:cs typeface="Wix Madefor Text"/>
                <a:sym typeface="Wix Madefor Text"/>
              </a:rPr>
              <a:t>Students will become familiar with the ways they can organize pages and design navigation with Wix.</a:t>
            </a:r>
            <a:endParaRPr>
              <a:latin typeface="Wix Madefor Text"/>
              <a:ea typeface="Wix Madefor Text"/>
              <a:cs typeface="Wix Madefor Text"/>
              <a:sym typeface="Wix Madefor Text"/>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91" name="Shape 91"/>
        <p:cNvGrpSpPr/>
        <p:nvPr/>
      </p:nvGrpSpPr>
      <p:grpSpPr>
        <a:xfrm>
          <a:off x="0" y="0"/>
          <a:ext cx="0" cy="0"/>
          <a:chOff x="0" y="0"/>
          <a:chExt cx="0" cy="0"/>
        </a:xfrm>
      </p:grpSpPr>
      <p:sp>
        <p:nvSpPr>
          <p:cNvPr id="92" name="Google Shape;92;p20"/>
          <p:cNvSpPr txBox="1"/>
          <p:nvPr>
            <p:ph type="title"/>
          </p:nvPr>
        </p:nvSpPr>
        <p:spPr>
          <a:xfrm>
            <a:off x="673638" y="606486"/>
            <a:ext cx="3268800" cy="5727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3200">
                <a:solidFill>
                  <a:schemeClr val="dk2"/>
                </a:solidFill>
                <a:latin typeface="Wix Madefor Text"/>
                <a:ea typeface="Wix Madefor Text"/>
                <a:cs typeface="Wix Madefor Text"/>
                <a:sym typeface="Wix Madefor Text"/>
              </a:rPr>
              <a:t>Agenda</a:t>
            </a:r>
            <a:endParaRPr b="1" sz="3200">
              <a:solidFill>
                <a:schemeClr val="dk2"/>
              </a:solidFill>
              <a:latin typeface="Wix Madefor Text"/>
              <a:ea typeface="Wix Madefor Text"/>
              <a:cs typeface="Wix Madefor Text"/>
              <a:sym typeface="Wix Madefor Text"/>
            </a:endParaRPr>
          </a:p>
        </p:txBody>
      </p:sp>
      <p:sp>
        <p:nvSpPr>
          <p:cNvPr id="93" name="Google Shape;93;p20"/>
          <p:cNvSpPr txBox="1"/>
          <p:nvPr/>
        </p:nvSpPr>
        <p:spPr>
          <a:xfrm>
            <a:off x="670150" y="1404425"/>
            <a:ext cx="4375500" cy="1572600"/>
          </a:xfrm>
          <a:prstGeom prst="rect">
            <a:avLst/>
          </a:prstGeom>
          <a:noFill/>
          <a:ln>
            <a:noFill/>
          </a:ln>
        </p:spPr>
        <p:txBody>
          <a:bodyPr anchorCtr="0" anchor="t" bIns="91425" lIns="91425" spcFirstLastPara="1" rIns="91425" wrap="square" tIns="91425">
            <a:noAutofit/>
          </a:bodyPr>
          <a:lstStyle/>
          <a:p>
            <a:pPr indent="-342900" lvl="0" marL="457200" rtl="0" algn="l">
              <a:lnSpc>
                <a:spcPct val="150000"/>
              </a:lnSpc>
              <a:spcBef>
                <a:spcPts val="0"/>
              </a:spcBef>
              <a:spcAft>
                <a:spcPts val="0"/>
              </a:spcAft>
              <a:buClr>
                <a:srgbClr val="1F77FF"/>
              </a:buClr>
              <a:buSzPts val="1800"/>
              <a:buFont typeface="Wix Madefor Text"/>
              <a:buChar char="●"/>
            </a:pPr>
            <a:r>
              <a:rPr b="1" lang="en" sz="1800">
                <a:latin typeface="Wix Madefor Text"/>
                <a:ea typeface="Wix Madefor Text"/>
                <a:cs typeface="Wix Madefor Text"/>
                <a:sym typeface="Wix Madefor Text"/>
              </a:rPr>
              <a:t>Explore</a:t>
            </a:r>
            <a:r>
              <a:rPr lang="en" sz="1800">
                <a:latin typeface="Wix Madefor Text"/>
                <a:ea typeface="Wix Madefor Text"/>
                <a:cs typeface="Wix Madefor Text"/>
                <a:sym typeface="Wix Madefor Text"/>
              </a:rPr>
              <a:t> (20 mins)</a:t>
            </a:r>
            <a:endParaRPr sz="1800">
              <a:latin typeface="Wix Madefor Text"/>
              <a:ea typeface="Wix Madefor Text"/>
              <a:cs typeface="Wix Madefor Text"/>
              <a:sym typeface="Wix Madefor Text"/>
            </a:endParaRPr>
          </a:p>
          <a:p>
            <a:pPr indent="-342900" lvl="0" marL="457200" rtl="0" algn="l">
              <a:lnSpc>
                <a:spcPct val="150000"/>
              </a:lnSpc>
              <a:spcBef>
                <a:spcPts val="1000"/>
              </a:spcBef>
              <a:spcAft>
                <a:spcPts val="0"/>
              </a:spcAft>
              <a:buClr>
                <a:srgbClr val="1F77FF"/>
              </a:buClr>
              <a:buSzPts val="1800"/>
              <a:buFont typeface="Wix Madefor Text"/>
              <a:buChar char="●"/>
            </a:pPr>
            <a:r>
              <a:rPr b="1" lang="en" sz="1800">
                <a:latin typeface="Wix Madefor Text"/>
                <a:ea typeface="Wix Madefor Text"/>
                <a:cs typeface="Wix Madefor Text"/>
                <a:sym typeface="Wix Madefor Text"/>
              </a:rPr>
              <a:t>Create</a:t>
            </a:r>
            <a:r>
              <a:rPr lang="en" sz="1800">
                <a:latin typeface="Wix Madefor Text"/>
                <a:ea typeface="Wix Madefor Text"/>
                <a:cs typeface="Wix Madefor Text"/>
                <a:sym typeface="Wix Madefor Text"/>
              </a:rPr>
              <a:t> (20 mins)</a:t>
            </a:r>
            <a:endParaRPr sz="1800">
              <a:latin typeface="Wix Madefor Text"/>
              <a:ea typeface="Wix Madefor Text"/>
              <a:cs typeface="Wix Madefor Text"/>
              <a:sym typeface="Wix Madefor Text"/>
            </a:endParaRPr>
          </a:p>
          <a:p>
            <a:pPr indent="-342900" lvl="0" marL="457200" rtl="0" algn="l">
              <a:lnSpc>
                <a:spcPct val="150000"/>
              </a:lnSpc>
              <a:spcBef>
                <a:spcPts val="1000"/>
              </a:spcBef>
              <a:spcAft>
                <a:spcPts val="1000"/>
              </a:spcAft>
              <a:buClr>
                <a:srgbClr val="1F77FF"/>
              </a:buClr>
              <a:buSzPts val="1800"/>
              <a:buFont typeface="Wix Madefor Text"/>
              <a:buChar char="●"/>
            </a:pPr>
            <a:r>
              <a:rPr b="1" lang="en" sz="1800">
                <a:latin typeface="Wix Madefor Text"/>
                <a:ea typeface="Wix Madefor Text"/>
                <a:cs typeface="Wix Madefor Text"/>
                <a:sym typeface="Wix Madefor Text"/>
              </a:rPr>
              <a:t>Share &amp; Reflect</a:t>
            </a:r>
            <a:r>
              <a:rPr lang="en" sz="1800">
                <a:latin typeface="Wix Madefor Text"/>
                <a:ea typeface="Wix Madefor Text"/>
                <a:cs typeface="Wix Madefor Text"/>
                <a:sym typeface="Wix Madefor Text"/>
              </a:rPr>
              <a:t> (5 mins)</a:t>
            </a:r>
            <a:endParaRPr sz="1800">
              <a:latin typeface="Wix Madefor Text"/>
              <a:ea typeface="Wix Madefor Text"/>
              <a:cs typeface="Wix Madefor Text"/>
              <a:sym typeface="Wix Madefor Text"/>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F77FF"/>
        </a:solidFill>
      </p:bgPr>
    </p:bg>
    <p:spTree>
      <p:nvGrpSpPr>
        <p:cNvPr id="97" name="Shape 97"/>
        <p:cNvGrpSpPr/>
        <p:nvPr/>
      </p:nvGrpSpPr>
      <p:grpSpPr>
        <a:xfrm>
          <a:off x="0" y="0"/>
          <a:ext cx="0" cy="0"/>
          <a:chOff x="0" y="0"/>
          <a:chExt cx="0" cy="0"/>
        </a:xfrm>
      </p:grpSpPr>
      <p:sp>
        <p:nvSpPr>
          <p:cNvPr id="98" name="Google Shape;98;p21"/>
          <p:cNvSpPr txBox="1"/>
          <p:nvPr>
            <p:ph type="title"/>
          </p:nvPr>
        </p:nvSpPr>
        <p:spPr>
          <a:xfrm>
            <a:off x="677100" y="0"/>
            <a:ext cx="6765000" cy="514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4800">
                <a:solidFill>
                  <a:srgbClr val="FFFFFF"/>
                </a:solidFill>
                <a:latin typeface="Wix Madefor Text"/>
                <a:ea typeface="Wix Madefor Text"/>
                <a:cs typeface="Wix Madefor Text"/>
                <a:sym typeface="Wix Madefor Text"/>
              </a:rPr>
              <a:t>Explore</a:t>
            </a:r>
            <a:endParaRPr b="1" sz="4800">
              <a:solidFill>
                <a:srgbClr val="FFFFFF"/>
              </a:solidFill>
              <a:latin typeface="Wix Madefor Text"/>
              <a:ea typeface="Wix Madefor Text"/>
              <a:cs typeface="Wix Madefor Text"/>
              <a:sym typeface="Wix Madefor Text"/>
            </a:endParaRPr>
          </a:p>
          <a:p>
            <a:pPr indent="0" lvl="0" marL="0" rtl="0" algn="l">
              <a:spcBef>
                <a:spcPts val="1000"/>
              </a:spcBef>
              <a:spcAft>
                <a:spcPts val="1000"/>
              </a:spcAft>
              <a:buNone/>
            </a:pPr>
            <a:r>
              <a:rPr lang="en" sz="2400">
                <a:solidFill>
                  <a:srgbClr val="FFFFFF"/>
                </a:solidFill>
                <a:latin typeface="Wix Madefor Text"/>
                <a:ea typeface="Wix Madefor Text"/>
                <a:cs typeface="Wix Madefor Text"/>
                <a:sym typeface="Wix Madefor Text"/>
              </a:rPr>
              <a:t>How are websites like houses?</a:t>
            </a:r>
            <a:endParaRPr sz="2400">
              <a:solidFill>
                <a:srgbClr val="FFFFFF"/>
              </a:solidFill>
              <a:latin typeface="Wix Madefor Text"/>
              <a:ea typeface="Wix Madefor Text"/>
              <a:cs typeface="Wix Madefor Text"/>
              <a:sym typeface="Wix Madefor Text"/>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02" name="Shape 102"/>
        <p:cNvGrpSpPr/>
        <p:nvPr/>
      </p:nvGrpSpPr>
      <p:grpSpPr>
        <a:xfrm>
          <a:off x="0" y="0"/>
          <a:ext cx="0" cy="0"/>
          <a:chOff x="0" y="0"/>
          <a:chExt cx="0" cy="0"/>
        </a:xfrm>
      </p:grpSpPr>
      <p:sp>
        <p:nvSpPr>
          <p:cNvPr id="103" name="Google Shape;103;p22"/>
          <p:cNvSpPr txBox="1"/>
          <p:nvPr>
            <p:ph type="title"/>
          </p:nvPr>
        </p:nvSpPr>
        <p:spPr>
          <a:xfrm>
            <a:off x="289748" y="146619"/>
            <a:ext cx="74355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solidFill>
                  <a:srgbClr val="1F77FF"/>
                </a:solidFill>
                <a:latin typeface="Wix Madefor Text"/>
                <a:ea typeface="Wix Madefor Text"/>
                <a:cs typeface="Wix Madefor Text"/>
                <a:sym typeface="Wix Madefor Text"/>
              </a:rPr>
              <a:t>Where are we?</a:t>
            </a:r>
            <a:endParaRPr b="1" sz="3200">
              <a:solidFill>
                <a:srgbClr val="1F77FF"/>
              </a:solidFill>
              <a:latin typeface="Wix Madefor Text"/>
              <a:ea typeface="Wix Madefor Text"/>
              <a:cs typeface="Wix Madefor Text"/>
              <a:sym typeface="Wix Madefor Text"/>
            </a:endParaRPr>
          </a:p>
        </p:txBody>
      </p:sp>
      <p:sp>
        <p:nvSpPr>
          <p:cNvPr id="104" name="Google Shape;104;p22"/>
          <p:cNvSpPr/>
          <p:nvPr/>
        </p:nvSpPr>
        <p:spPr>
          <a:xfrm>
            <a:off x="226500" y="1005793"/>
            <a:ext cx="1132800" cy="1132800"/>
          </a:xfrm>
          <a:prstGeom prst="ellipse">
            <a:avLst/>
          </a:prstGeom>
          <a:noFill/>
          <a:ln cap="flat" cmpd="sng" w="9525">
            <a:solidFill>
              <a:srgbClr val="1F77FF"/>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1100">
                <a:latin typeface="Wix Madefor Text"/>
                <a:ea typeface="Wix Madefor Text"/>
                <a:cs typeface="Wix Madefor Text"/>
                <a:sym typeface="Wix Madefor Text"/>
              </a:rPr>
              <a:t>Idea Framing</a:t>
            </a:r>
            <a:endParaRPr b="1" sz="1100">
              <a:latin typeface="Wix Madefor Text"/>
              <a:ea typeface="Wix Madefor Text"/>
              <a:cs typeface="Wix Madefor Text"/>
              <a:sym typeface="Wix Madefor Text"/>
            </a:endParaRPr>
          </a:p>
        </p:txBody>
      </p:sp>
      <p:sp>
        <p:nvSpPr>
          <p:cNvPr id="105" name="Google Shape;105;p22"/>
          <p:cNvSpPr/>
          <p:nvPr/>
        </p:nvSpPr>
        <p:spPr>
          <a:xfrm>
            <a:off x="1621603" y="1005793"/>
            <a:ext cx="1132800" cy="1132800"/>
          </a:xfrm>
          <a:prstGeom prst="ellipse">
            <a:avLst/>
          </a:prstGeom>
          <a:noFill/>
          <a:ln cap="flat" cmpd="sng" w="9525">
            <a:solidFill>
              <a:srgbClr val="1F77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None/>
            </a:pPr>
            <a:r>
              <a:rPr b="1" lang="en" sz="1000">
                <a:latin typeface="Wix Madefor Text"/>
                <a:ea typeface="Wix Madefor Text"/>
                <a:cs typeface="Wix Madefor Text"/>
                <a:sym typeface="Wix Madefor Text"/>
              </a:rPr>
              <a:t>Research</a:t>
            </a:r>
            <a:r>
              <a:rPr b="1" lang="en" sz="1000">
                <a:latin typeface="Wix Madefor Text"/>
                <a:ea typeface="Wix Madefor Text"/>
                <a:cs typeface="Wix Madefor Text"/>
                <a:sym typeface="Wix Madefor Text"/>
              </a:rPr>
              <a:t> &amp; </a:t>
            </a:r>
            <a:r>
              <a:rPr b="1" lang="en" sz="1000">
                <a:latin typeface="Wix Madefor Text"/>
                <a:ea typeface="Wix Madefor Text"/>
                <a:cs typeface="Wix Madefor Text"/>
                <a:sym typeface="Wix Madefor Text"/>
              </a:rPr>
              <a:t>Discovery</a:t>
            </a:r>
            <a:endParaRPr b="1" sz="1000">
              <a:latin typeface="Wix Madefor Text"/>
              <a:ea typeface="Wix Madefor Text"/>
              <a:cs typeface="Wix Madefor Text"/>
              <a:sym typeface="Wix Madefor Text"/>
            </a:endParaRPr>
          </a:p>
        </p:txBody>
      </p:sp>
      <p:sp>
        <p:nvSpPr>
          <p:cNvPr id="106" name="Google Shape;106;p22"/>
          <p:cNvSpPr/>
          <p:nvPr/>
        </p:nvSpPr>
        <p:spPr>
          <a:xfrm>
            <a:off x="4411810" y="1005793"/>
            <a:ext cx="1132800" cy="1132800"/>
          </a:xfrm>
          <a:prstGeom prst="ellipse">
            <a:avLst/>
          </a:prstGeom>
          <a:solidFill>
            <a:srgbClr val="FFFFFF"/>
          </a:solidFill>
          <a:ln cap="flat" cmpd="sng" w="9525">
            <a:solidFill>
              <a:srgbClr val="1F77FF"/>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1100">
                <a:latin typeface="Wix Madefor Text"/>
                <a:ea typeface="Wix Madefor Text"/>
                <a:cs typeface="Wix Madefor Text"/>
                <a:sym typeface="Wix Madefor Text"/>
              </a:rPr>
              <a:t>Create</a:t>
            </a:r>
            <a:endParaRPr b="1" sz="1100">
              <a:latin typeface="Wix Madefor Text"/>
              <a:ea typeface="Wix Madefor Text"/>
              <a:cs typeface="Wix Madefor Text"/>
              <a:sym typeface="Wix Madefor Text"/>
            </a:endParaRPr>
          </a:p>
        </p:txBody>
      </p:sp>
      <p:sp>
        <p:nvSpPr>
          <p:cNvPr id="107" name="Google Shape;107;p22"/>
          <p:cNvSpPr/>
          <p:nvPr/>
        </p:nvSpPr>
        <p:spPr>
          <a:xfrm>
            <a:off x="5806910" y="1005793"/>
            <a:ext cx="1132800" cy="1132800"/>
          </a:xfrm>
          <a:prstGeom prst="ellipse">
            <a:avLst/>
          </a:prstGeom>
          <a:solidFill>
            <a:srgbClr val="FFFFFF"/>
          </a:solidFill>
          <a:ln cap="flat" cmpd="sng" w="9525">
            <a:solidFill>
              <a:srgbClr val="1F77FF"/>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1100">
                <a:latin typeface="Wix Madefor Text"/>
                <a:ea typeface="Wix Madefor Text"/>
                <a:cs typeface="Wix Madefor Text"/>
                <a:sym typeface="Wix Madefor Text"/>
              </a:rPr>
              <a:t>Iterate</a:t>
            </a:r>
            <a:endParaRPr b="1" sz="1100">
              <a:latin typeface="Wix Madefor Text"/>
              <a:ea typeface="Wix Madefor Text"/>
              <a:cs typeface="Wix Madefor Text"/>
              <a:sym typeface="Wix Madefor Text"/>
            </a:endParaRPr>
          </a:p>
        </p:txBody>
      </p:sp>
      <p:sp>
        <p:nvSpPr>
          <p:cNvPr id="108" name="Google Shape;108;p22"/>
          <p:cNvSpPr/>
          <p:nvPr/>
        </p:nvSpPr>
        <p:spPr>
          <a:xfrm>
            <a:off x="7202010" y="1005793"/>
            <a:ext cx="1132800" cy="1132800"/>
          </a:xfrm>
          <a:prstGeom prst="ellipse">
            <a:avLst/>
          </a:prstGeom>
          <a:solidFill>
            <a:srgbClr val="FFFFFF"/>
          </a:solidFill>
          <a:ln cap="flat" cmpd="sng" w="9525">
            <a:solidFill>
              <a:srgbClr val="1F77FF"/>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1100">
                <a:latin typeface="Wix Madefor Text"/>
                <a:ea typeface="Wix Madefor Text"/>
                <a:cs typeface="Wix Madefor Text"/>
                <a:sym typeface="Wix Madefor Text"/>
              </a:rPr>
              <a:t>Finalize</a:t>
            </a:r>
            <a:endParaRPr b="1" sz="1100">
              <a:latin typeface="Wix Madefor Text"/>
              <a:ea typeface="Wix Madefor Text"/>
              <a:cs typeface="Wix Madefor Text"/>
              <a:sym typeface="Wix Madefor Text"/>
            </a:endParaRPr>
          </a:p>
        </p:txBody>
      </p:sp>
      <p:sp>
        <p:nvSpPr>
          <p:cNvPr id="109" name="Google Shape;109;p22"/>
          <p:cNvSpPr txBox="1"/>
          <p:nvPr/>
        </p:nvSpPr>
        <p:spPr>
          <a:xfrm>
            <a:off x="226500" y="2298702"/>
            <a:ext cx="1186500" cy="2154600"/>
          </a:xfrm>
          <a:prstGeom prst="rect">
            <a:avLst/>
          </a:prstGeom>
          <a:noFill/>
          <a:ln>
            <a:noFill/>
          </a:ln>
        </p:spPr>
        <p:txBody>
          <a:bodyPr anchorCtr="0" anchor="t" bIns="91425" lIns="91425" spcFirstLastPara="1" rIns="91425" wrap="square" tIns="91425">
            <a:noAutofit/>
          </a:bodyPr>
          <a:lstStyle/>
          <a:p>
            <a:pPr indent="-114300" lvl="0" marL="57150" rtl="0" algn="l">
              <a:lnSpc>
                <a:spcPct val="115000"/>
              </a:lnSpc>
              <a:spcBef>
                <a:spcPts val="0"/>
              </a:spcBef>
              <a:spcAft>
                <a:spcPts val="0"/>
              </a:spcAft>
              <a:buSzPts val="900"/>
              <a:buFont typeface="Wix Madefor Text"/>
              <a:buChar char="●"/>
            </a:pPr>
            <a:r>
              <a:rPr lang="en" sz="900">
                <a:latin typeface="Wix Madefor Text"/>
                <a:ea typeface="Wix Madefor Text"/>
                <a:cs typeface="Wix Madefor Text"/>
                <a:sym typeface="Wix Madefor Text"/>
              </a:rPr>
              <a:t>Identifying an idea or a need your website will address</a:t>
            </a:r>
            <a:endParaRPr sz="900">
              <a:latin typeface="Wix Madefor Text"/>
              <a:ea typeface="Wix Madefor Text"/>
              <a:cs typeface="Wix Madefor Text"/>
              <a:sym typeface="Wix Madefor Text"/>
            </a:endParaRPr>
          </a:p>
          <a:p>
            <a:pPr indent="-114300" lvl="0" marL="57150" rtl="0" algn="l">
              <a:lnSpc>
                <a:spcPct val="115000"/>
              </a:lnSpc>
              <a:spcBef>
                <a:spcPts val="1000"/>
              </a:spcBef>
              <a:spcAft>
                <a:spcPts val="0"/>
              </a:spcAft>
              <a:buSzPts val="900"/>
              <a:buFont typeface="Wix Madefor Text"/>
              <a:buChar char="●"/>
            </a:pPr>
            <a:r>
              <a:rPr lang="en" sz="900">
                <a:latin typeface="Wix Madefor Text"/>
                <a:ea typeface="Wix Madefor Text"/>
                <a:cs typeface="Wix Madefor Text"/>
                <a:sym typeface="Wix Madefor Text"/>
              </a:rPr>
              <a:t>Take time to understand your site visitors’ needs </a:t>
            </a:r>
            <a:endParaRPr sz="700">
              <a:latin typeface="Wix Madefor Text"/>
              <a:ea typeface="Wix Madefor Text"/>
              <a:cs typeface="Wix Madefor Text"/>
              <a:sym typeface="Wix Madefor Text"/>
            </a:endParaRPr>
          </a:p>
          <a:p>
            <a:pPr indent="0" lvl="0" marL="0" rtl="0" algn="l">
              <a:lnSpc>
                <a:spcPct val="115000"/>
              </a:lnSpc>
              <a:spcBef>
                <a:spcPts val="1000"/>
              </a:spcBef>
              <a:spcAft>
                <a:spcPts val="0"/>
              </a:spcAft>
              <a:buNone/>
            </a:pPr>
            <a:r>
              <a:t/>
            </a:r>
            <a:endParaRPr sz="900">
              <a:solidFill>
                <a:srgbClr val="245BF6"/>
              </a:solidFill>
              <a:latin typeface="Wix Madefor Text"/>
              <a:ea typeface="Wix Madefor Text"/>
              <a:cs typeface="Wix Madefor Text"/>
              <a:sym typeface="Wix Madefor Text"/>
            </a:endParaRPr>
          </a:p>
          <a:p>
            <a:pPr indent="0" lvl="0" marL="0" rtl="0" algn="l">
              <a:lnSpc>
                <a:spcPct val="115000"/>
              </a:lnSpc>
              <a:spcBef>
                <a:spcPts val="0"/>
              </a:spcBef>
              <a:spcAft>
                <a:spcPts val="0"/>
              </a:spcAft>
              <a:buNone/>
            </a:pPr>
            <a:r>
              <a:t/>
            </a:r>
            <a:endParaRPr sz="1100">
              <a:solidFill>
                <a:srgbClr val="000000"/>
              </a:solidFill>
              <a:latin typeface="Wix Madefor Text"/>
              <a:ea typeface="Wix Madefor Text"/>
              <a:cs typeface="Wix Madefor Text"/>
              <a:sym typeface="Wix Madefor Text"/>
            </a:endParaRPr>
          </a:p>
        </p:txBody>
      </p:sp>
      <p:sp>
        <p:nvSpPr>
          <p:cNvPr id="110" name="Google Shape;110;p22"/>
          <p:cNvSpPr txBox="1"/>
          <p:nvPr/>
        </p:nvSpPr>
        <p:spPr>
          <a:xfrm>
            <a:off x="1621600" y="2298694"/>
            <a:ext cx="1132800" cy="2548200"/>
          </a:xfrm>
          <a:prstGeom prst="rect">
            <a:avLst/>
          </a:prstGeom>
          <a:noFill/>
          <a:ln>
            <a:noFill/>
          </a:ln>
        </p:spPr>
        <p:txBody>
          <a:bodyPr anchorCtr="0" anchor="t" bIns="91425" lIns="91425" spcFirstLastPara="1" rIns="91425" wrap="square" tIns="91425">
            <a:noAutofit/>
          </a:bodyPr>
          <a:lstStyle/>
          <a:p>
            <a:pPr indent="-114300" lvl="0" marL="57150" rtl="0" algn="l">
              <a:lnSpc>
                <a:spcPct val="115000"/>
              </a:lnSpc>
              <a:spcBef>
                <a:spcPts val="0"/>
              </a:spcBef>
              <a:spcAft>
                <a:spcPts val="1000"/>
              </a:spcAft>
              <a:buSzPts val="900"/>
              <a:buFont typeface="Poppins"/>
              <a:buChar char="●"/>
            </a:pPr>
            <a:r>
              <a:rPr lang="en" sz="900">
                <a:latin typeface="Wix Madefor Text"/>
                <a:ea typeface="Wix Madefor Text"/>
                <a:cs typeface="Wix Madefor Text"/>
                <a:sym typeface="Wix Madefor Text"/>
              </a:rPr>
              <a:t>Gather visual and functional inspiration: Look at other businesses and websites doing similar things</a:t>
            </a:r>
            <a:endParaRPr sz="900">
              <a:latin typeface="Wix Madefor Text"/>
              <a:ea typeface="Wix Madefor Text"/>
              <a:cs typeface="Wix Madefor Text"/>
              <a:sym typeface="Wix Madefor Text"/>
            </a:endParaRPr>
          </a:p>
        </p:txBody>
      </p:sp>
      <p:sp>
        <p:nvSpPr>
          <p:cNvPr id="111" name="Google Shape;111;p22"/>
          <p:cNvSpPr txBox="1"/>
          <p:nvPr/>
        </p:nvSpPr>
        <p:spPr>
          <a:xfrm>
            <a:off x="3016700" y="2298705"/>
            <a:ext cx="1242600" cy="2548200"/>
          </a:xfrm>
          <a:prstGeom prst="rect">
            <a:avLst/>
          </a:prstGeom>
          <a:noFill/>
          <a:ln>
            <a:noFill/>
          </a:ln>
        </p:spPr>
        <p:txBody>
          <a:bodyPr anchorCtr="0" anchor="t" bIns="91425" lIns="91425" spcFirstLastPara="1" rIns="91425" wrap="square" tIns="91425">
            <a:noAutofit/>
          </a:bodyPr>
          <a:lstStyle/>
          <a:p>
            <a:pPr indent="-114300" lvl="0" marL="57150" rtl="0" algn="l">
              <a:lnSpc>
                <a:spcPct val="115000"/>
              </a:lnSpc>
              <a:spcBef>
                <a:spcPts val="0"/>
              </a:spcBef>
              <a:spcAft>
                <a:spcPts val="0"/>
              </a:spcAft>
              <a:buClr>
                <a:srgbClr val="1F77FF"/>
              </a:buClr>
              <a:buSzPts val="900"/>
              <a:buFont typeface="Wix Madefor Text"/>
              <a:buChar char="●"/>
            </a:pPr>
            <a:r>
              <a:rPr b="1" lang="en" sz="900">
                <a:solidFill>
                  <a:srgbClr val="1F77FF"/>
                </a:solidFill>
                <a:latin typeface="Wix Madefor Text"/>
                <a:ea typeface="Wix Madefor Text"/>
                <a:cs typeface="Wix Madefor Text"/>
                <a:sym typeface="Wix Madefor Text"/>
              </a:rPr>
              <a:t>Determine the content &amp; structure of your site</a:t>
            </a:r>
            <a:endParaRPr b="1" sz="900">
              <a:solidFill>
                <a:srgbClr val="1F77FF"/>
              </a:solidFill>
              <a:latin typeface="Wix Madefor Text"/>
              <a:ea typeface="Wix Madefor Text"/>
              <a:cs typeface="Wix Madefor Text"/>
              <a:sym typeface="Wix Madefor Text"/>
            </a:endParaRPr>
          </a:p>
          <a:p>
            <a:pPr indent="-114300" lvl="0" marL="57150" rtl="0" algn="l">
              <a:lnSpc>
                <a:spcPct val="115000"/>
              </a:lnSpc>
              <a:spcBef>
                <a:spcPts val="1000"/>
              </a:spcBef>
              <a:spcAft>
                <a:spcPts val="0"/>
              </a:spcAft>
              <a:buSzPts val="900"/>
              <a:buFont typeface="Wix Madefor Text"/>
              <a:buChar char="●"/>
            </a:pPr>
            <a:r>
              <a:rPr lang="en" sz="900">
                <a:latin typeface="Wix Madefor Text"/>
                <a:ea typeface="Wix Madefor Text"/>
                <a:cs typeface="Wix Madefor Text"/>
                <a:sym typeface="Wix Madefor Text"/>
              </a:rPr>
              <a:t>Determine the paths site visitors will take on the site</a:t>
            </a:r>
            <a:endParaRPr sz="900">
              <a:latin typeface="Wix Madefor Text"/>
              <a:ea typeface="Wix Madefor Text"/>
              <a:cs typeface="Wix Madefor Text"/>
              <a:sym typeface="Wix Madefor Text"/>
            </a:endParaRPr>
          </a:p>
          <a:p>
            <a:pPr indent="-114300" lvl="0" marL="57150" rtl="0" algn="l">
              <a:lnSpc>
                <a:spcPct val="115000"/>
              </a:lnSpc>
              <a:spcBef>
                <a:spcPts val="1000"/>
              </a:spcBef>
              <a:spcAft>
                <a:spcPts val="0"/>
              </a:spcAft>
              <a:buSzPts val="900"/>
              <a:buFont typeface="Wix Madefor Text"/>
              <a:buChar char="●"/>
            </a:pPr>
            <a:r>
              <a:rPr lang="en" sz="900">
                <a:latin typeface="Wix Madefor Text"/>
                <a:ea typeface="Wix Madefor Text"/>
                <a:cs typeface="Wix Madefor Text"/>
                <a:sym typeface="Wix Madefor Text"/>
              </a:rPr>
              <a:t>Determine the layout of each page</a:t>
            </a:r>
            <a:endParaRPr sz="900">
              <a:latin typeface="Wix Madefor Text"/>
              <a:ea typeface="Wix Madefor Text"/>
              <a:cs typeface="Wix Madefor Text"/>
              <a:sym typeface="Wix Madefor Text"/>
            </a:endParaRPr>
          </a:p>
          <a:p>
            <a:pPr indent="-114300" lvl="0" marL="57150" rtl="0" algn="l">
              <a:lnSpc>
                <a:spcPct val="115000"/>
              </a:lnSpc>
              <a:spcBef>
                <a:spcPts val="1000"/>
              </a:spcBef>
              <a:spcAft>
                <a:spcPts val="0"/>
              </a:spcAft>
              <a:buSzPts val="900"/>
              <a:buFont typeface="Wix Madefor Text"/>
              <a:buChar char="●"/>
            </a:pPr>
            <a:r>
              <a:rPr lang="en" sz="900">
                <a:latin typeface="Wix Madefor Text"/>
                <a:ea typeface="Wix Madefor Text"/>
                <a:cs typeface="Wix Madefor Text"/>
                <a:sym typeface="Wix Madefor Text"/>
              </a:rPr>
              <a:t>Sketch!</a:t>
            </a:r>
            <a:endParaRPr sz="900">
              <a:latin typeface="Wix Madefor Text"/>
              <a:ea typeface="Wix Madefor Text"/>
              <a:cs typeface="Wix Madefor Text"/>
              <a:sym typeface="Wix Madefor Text"/>
            </a:endParaRPr>
          </a:p>
          <a:p>
            <a:pPr indent="0" lvl="0" marL="0" rtl="0" algn="l">
              <a:lnSpc>
                <a:spcPct val="115000"/>
              </a:lnSpc>
              <a:spcBef>
                <a:spcPts val="1000"/>
              </a:spcBef>
              <a:spcAft>
                <a:spcPts val="0"/>
              </a:spcAft>
              <a:buNone/>
            </a:pPr>
            <a:r>
              <a:t/>
            </a:r>
            <a:endParaRPr sz="1100">
              <a:latin typeface="Wix Madefor Text"/>
              <a:ea typeface="Wix Madefor Text"/>
              <a:cs typeface="Wix Madefor Text"/>
              <a:sym typeface="Wix Madefor Text"/>
            </a:endParaRPr>
          </a:p>
        </p:txBody>
      </p:sp>
      <p:sp>
        <p:nvSpPr>
          <p:cNvPr id="112" name="Google Shape;112;p22"/>
          <p:cNvSpPr txBox="1"/>
          <p:nvPr/>
        </p:nvSpPr>
        <p:spPr>
          <a:xfrm>
            <a:off x="4335600" y="2298700"/>
            <a:ext cx="1318800" cy="1992300"/>
          </a:xfrm>
          <a:prstGeom prst="rect">
            <a:avLst/>
          </a:prstGeom>
          <a:noFill/>
          <a:ln>
            <a:noFill/>
          </a:ln>
        </p:spPr>
        <p:txBody>
          <a:bodyPr anchorCtr="0" anchor="t" bIns="91425" lIns="91425" spcFirstLastPara="1" rIns="91425" wrap="square" tIns="91425">
            <a:noAutofit/>
          </a:bodyPr>
          <a:lstStyle/>
          <a:p>
            <a:pPr indent="-114300" lvl="0" marL="57150" rtl="0" algn="l">
              <a:lnSpc>
                <a:spcPct val="115000"/>
              </a:lnSpc>
              <a:spcBef>
                <a:spcPts val="0"/>
              </a:spcBef>
              <a:spcAft>
                <a:spcPts val="0"/>
              </a:spcAft>
              <a:buSzPts val="900"/>
              <a:buFont typeface="Wix Madefor Text"/>
              <a:buChar char="●"/>
            </a:pPr>
            <a:r>
              <a:rPr lang="en" sz="900">
                <a:latin typeface="Wix Madefor Text"/>
                <a:ea typeface="Wix Madefor Text"/>
                <a:cs typeface="Wix Madefor Text"/>
                <a:sym typeface="Wix Madefor Text"/>
              </a:rPr>
              <a:t>Map out your sketch onto a website.</a:t>
            </a:r>
            <a:endParaRPr sz="900">
              <a:latin typeface="Wix Madefor Text"/>
              <a:ea typeface="Wix Madefor Text"/>
              <a:cs typeface="Wix Madefor Text"/>
              <a:sym typeface="Wix Madefor Text"/>
            </a:endParaRPr>
          </a:p>
          <a:p>
            <a:pPr indent="-114300" lvl="0" marL="57150" rtl="0" algn="l">
              <a:lnSpc>
                <a:spcPct val="115000"/>
              </a:lnSpc>
              <a:spcBef>
                <a:spcPts val="1000"/>
              </a:spcBef>
              <a:spcAft>
                <a:spcPts val="0"/>
              </a:spcAft>
              <a:buSzPts val="900"/>
              <a:buFont typeface="Wix Madefor Text"/>
              <a:buChar char="●"/>
            </a:pPr>
            <a:r>
              <a:rPr lang="en" sz="900">
                <a:latin typeface="Wix Madefor Text"/>
                <a:ea typeface="Wix Madefor Text"/>
                <a:cs typeface="Wix Madefor Text"/>
                <a:sym typeface="Wix Madefor Text"/>
              </a:rPr>
              <a:t>Create or refine the content for the site, like text, images, and videos.</a:t>
            </a:r>
            <a:endParaRPr sz="900">
              <a:latin typeface="Wix Madefor Text"/>
              <a:ea typeface="Wix Madefor Text"/>
              <a:cs typeface="Wix Madefor Text"/>
              <a:sym typeface="Wix Madefor Text"/>
            </a:endParaRPr>
          </a:p>
          <a:p>
            <a:pPr indent="-114300" lvl="0" marL="57150" rtl="0" algn="l">
              <a:lnSpc>
                <a:spcPct val="115000"/>
              </a:lnSpc>
              <a:spcBef>
                <a:spcPts val="1000"/>
              </a:spcBef>
              <a:spcAft>
                <a:spcPts val="0"/>
              </a:spcAft>
              <a:buSzPts val="900"/>
              <a:buFont typeface="Wix Madefor Text"/>
              <a:buChar char="●"/>
            </a:pPr>
            <a:r>
              <a:rPr lang="en" sz="900">
                <a:latin typeface="Wix Madefor Text"/>
                <a:ea typeface="Wix Madefor Text"/>
                <a:cs typeface="Wix Madefor Text"/>
                <a:sym typeface="Wix Madefor Text"/>
              </a:rPr>
              <a:t>Use the content you created or gathered to create a website that’s delightful, easy, intuitive, and accessible to use.</a:t>
            </a:r>
            <a:endParaRPr sz="900">
              <a:latin typeface="Wix Madefor Text"/>
              <a:ea typeface="Wix Madefor Text"/>
              <a:cs typeface="Wix Madefor Text"/>
              <a:sym typeface="Wix Madefor Text"/>
            </a:endParaRPr>
          </a:p>
          <a:p>
            <a:pPr indent="0" lvl="0" marL="0" rtl="0" algn="l">
              <a:lnSpc>
                <a:spcPct val="115000"/>
              </a:lnSpc>
              <a:spcBef>
                <a:spcPts val="1000"/>
              </a:spcBef>
              <a:spcAft>
                <a:spcPts val="0"/>
              </a:spcAft>
              <a:buNone/>
            </a:pPr>
            <a:r>
              <a:t/>
            </a:r>
            <a:endParaRPr sz="1100">
              <a:latin typeface="Wix Madefor Text"/>
              <a:ea typeface="Wix Madefor Text"/>
              <a:cs typeface="Wix Madefor Text"/>
              <a:sym typeface="Wix Madefor Text"/>
            </a:endParaRPr>
          </a:p>
        </p:txBody>
      </p:sp>
      <p:sp>
        <p:nvSpPr>
          <p:cNvPr id="113" name="Google Shape;113;p22"/>
          <p:cNvSpPr txBox="1"/>
          <p:nvPr/>
        </p:nvSpPr>
        <p:spPr>
          <a:xfrm>
            <a:off x="5806900" y="2298702"/>
            <a:ext cx="1242600" cy="2697600"/>
          </a:xfrm>
          <a:prstGeom prst="rect">
            <a:avLst/>
          </a:prstGeom>
          <a:noFill/>
          <a:ln>
            <a:noFill/>
          </a:ln>
        </p:spPr>
        <p:txBody>
          <a:bodyPr anchorCtr="0" anchor="t" bIns="91425" lIns="91425" spcFirstLastPara="1" rIns="91425" wrap="square" tIns="91425">
            <a:noAutofit/>
          </a:bodyPr>
          <a:lstStyle/>
          <a:p>
            <a:pPr indent="-114300" lvl="0" marL="57150" rtl="0" algn="l">
              <a:lnSpc>
                <a:spcPct val="115000"/>
              </a:lnSpc>
              <a:spcBef>
                <a:spcPts val="0"/>
              </a:spcBef>
              <a:spcAft>
                <a:spcPts val="0"/>
              </a:spcAft>
              <a:buSzPts val="900"/>
              <a:buFont typeface="Wix Madefor Text"/>
              <a:buChar char="●"/>
            </a:pPr>
            <a:r>
              <a:rPr lang="en" sz="900">
                <a:latin typeface="Wix Madefor Text"/>
                <a:ea typeface="Wix Madefor Text"/>
                <a:cs typeface="Wix Madefor Text"/>
                <a:sym typeface="Wix Madefor Text"/>
              </a:rPr>
              <a:t>Experiment, share, get feedback, iterate, experiment, share, get feedback, iterate</a:t>
            </a:r>
            <a:endParaRPr sz="900">
              <a:latin typeface="Wix Madefor Text"/>
              <a:ea typeface="Wix Madefor Text"/>
              <a:cs typeface="Wix Madefor Text"/>
              <a:sym typeface="Wix Madefor Text"/>
            </a:endParaRPr>
          </a:p>
          <a:p>
            <a:pPr indent="0" lvl="0" marL="0" rtl="0" algn="l">
              <a:lnSpc>
                <a:spcPct val="115000"/>
              </a:lnSpc>
              <a:spcBef>
                <a:spcPts val="1000"/>
              </a:spcBef>
              <a:spcAft>
                <a:spcPts val="0"/>
              </a:spcAft>
              <a:buNone/>
            </a:pPr>
            <a:r>
              <a:t/>
            </a:r>
            <a:endParaRPr sz="1100">
              <a:latin typeface="Wix Madefor Text"/>
              <a:ea typeface="Wix Madefor Text"/>
              <a:cs typeface="Wix Madefor Text"/>
              <a:sym typeface="Wix Madefor Text"/>
            </a:endParaRPr>
          </a:p>
        </p:txBody>
      </p:sp>
      <p:sp>
        <p:nvSpPr>
          <p:cNvPr id="114" name="Google Shape;114;p22"/>
          <p:cNvSpPr txBox="1"/>
          <p:nvPr/>
        </p:nvSpPr>
        <p:spPr>
          <a:xfrm>
            <a:off x="7202000" y="2298704"/>
            <a:ext cx="1132800" cy="1735500"/>
          </a:xfrm>
          <a:prstGeom prst="rect">
            <a:avLst/>
          </a:prstGeom>
          <a:noFill/>
          <a:ln>
            <a:noFill/>
          </a:ln>
        </p:spPr>
        <p:txBody>
          <a:bodyPr anchorCtr="0" anchor="t" bIns="91425" lIns="91425" spcFirstLastPara="1" rIns="91425" wrap="square" tIns="91425">
            <a:noAutofit/>
          </a:bodyPr>
          <a:lstStyle/>
          <a:p>
            <a:pPr indent="-114300" lvl="0" marL="57150" rtl="0" algn="l">
              <a:lnSpc>
                <a:spcPct val="115000"/>
              </a:lnSpc>
              <a:spcBef>
                <a:spcPts val="0"/>
              </a:spcBef>
              <a:spcAft>
                <a:spcPts val="0"/>
              </a:spcAft>
              <a:buSzPts val="900"/>
              <a:buFont typeface="Wix Madefor Text"/>
              <a:buChar char="●"/>
            </a:pPr>
            <a:r>
              <a:rPr lang="en" sz="900">
                <a:latin typeface="Wix Madefor Text"/>
                <a:ea typeface="Wix Madefor Text"/>
                <a:cs typeface="Wix Madefor Text"/>
                <a:sym typeface="Wix Madefor Text"/>
              </a:rPr>
              <a:t>Get final feedback</a:t>
            </a:r>
            <a:endParaRPr sz="900">
              <a:latin typeface="Wix Madefor Text"/>
              <a:ea typeface="Wix Madefor Text"/>
              <a:cs typeface="Wix Madefor Text"/>
              <a:sym typeface="Wix Madefor Text"/>
            </a:endParaRPr>
          </a:p>
          <a:p>
            <a:pPr indent="-114300" lvl="0" marL="57150" rtl="0" algn="l">
              <a:lnSpc>
                <a:spcPct val="115000"/>
              </a:lnSpc>
              <a:spcBef>
                <a:spcPts val="1000"/>
              </a:spcBef>
              <a:spcAft>
                <a:spcPts val="0"/>
              </a:spcAft>
              <a:buSzPts val="900"/>
              <a:buFont typeface="Wix Madefor Text"/>
              <a:buChar char="●"/>
            </a:pPr>
            <a:r>
              <a:rPr lang="en" sz="900">
                <a:latin typeface="Wix Madefor Text"/>
                <a:ea typeface="Wix Madefor Text"/>
                <a:cs typeface="Wix Madefor Text"/>
                <a:sym typeface="Wix Madefor Text"/>
              </a:rPr>
              <a:t>Fix &amp; prepare your final project!</a:t>
            </a:r>
            <a:endParaRPr sz="900">
              <a:latin typeface="Wix Madefor Text"/>
              <a:ea typeface="Wix Madefor Text"/>
              <a:cs typeface="Wix Madefor Text"/>
              <a:sym typeface="Wix Madefor Text"/>
            </a:endParaRPr>
          </a:p>
          <a:p>
            <a:pPr indent="-114300" lvl="0" marL="57150" rtl="0" algn="l">
              <a:lnSpc>
                <a:spcPct val="115000"/>
              </a:lnSpc>
              <a:spcBef>
                <a:spcPts val="1000"/>
              </a:spcBef>
              <a:spcAft>
                <a:spcPts val="1000"/>
              </a:spcAft>
              <a:buSzPts val="900"/>
              <a:buFont typeface="Wix Madefor Text"/>
              <a:buChar char="●"/>
            </a:pPr>
            <a:r>
              <a:rPr lang="en" sz="900">
                <a:latin typeface="Wix Madefor Text"/>
                <a:ea typeface="Wix Madefor Text"/>
                <a:cs typeface="Wix Madefor Text"/>
                <a:sym typeface="Wix Madefor Text"/>
              </a:rPr>
              <a:t>Share your creation with the world</a:t>
            </a:r>
            <a:endParaRPr sz="900">
              <a:latin typeface="Wix Madefor Text"/>
              <a:ea typeface="Wix Madefor Text"/>
              <a:cs typeface="Wix Madefor Text"/>
              <a:sym typeface="Wix Madefor Text"/>
            </a:endParaRPr>
          </a:p>
        </p:txBody>
      </p:sp>
      <p:sp>
        <p:nvSpPr>
          <p:cNvPr id="115" name="Google Shape;115;p22"/>
          <p:cNvSpPr/>
          <p:nvPr/>
        </p:nvSpPr>
        <p:spPr>
          <a:xfrm>
            <a:off x="3016707" y="1005793"/>
            <a:ext cx="1132800" cy="1132800"/>
          </a:xfrm>
          <a:prstGeom prst="ellipse">
            <a:avLst/>
          </a:prstGeom>
          <a:solidFill>
            <a:srgbClr val="D6E6FF"/>
          </a:solidFill>
          <a:ln cap="flat" cmpd="sng" w="9525">
            <a:solidFill>
              <a:srgbClr val="1F77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None/>
            </a:pPr>
            <a:r>
              <a:rPr b="1" lang="en" sz="1100">
                <a:latin typeface="Wix Madefor Text"/>
                <a:ea typeface="Wix Madefor Text"/>
                <a:cs typeface="Wix Madefor Text"/>
                <a:sym typeface="Wix Madefor Text"/>
              </a:rPr>
              <a:t>Plan</a:t>
            </a:r>
            <a:endParaRPr b="1" sz="1100">
              <a:latin typeface="Wix Madefor Text"/>
              <a:ea typeface="Wix Madefor Text"/>
              <a:cs typeface="Wix Madefor Text"/>
              <a:sym typeface="Wix Madefor Text"/>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19" name="Shape 119"/>
        <p:cNvGrpSpPr/>
        <p:nvPr/>
      </p:nvGrpSpPr>
      <p:grpSpPr>
        <a:xfrm>
          <a:off x="0" y="0"/>
          <a:ext cx="0" cy="0"/>
          <a:chOff x="0" y="0"/>
          <a:chExt cx="0" cy="0"/>
        </a:xfrm>
      </p:grpSpPr>
      <p:sp>
        <p:nvSpPr>
          <p:cNvPr id="120" name="Google Shape;120;p23"/>
          <p:cNvSpPr txBox="1"/>
          <p:nvPr/>
        </p:nvSpPr>
        <p:spPr>
          <a:xfrm>
            <a:off x="628225" y="1657275"/>
            <a:ext cx="3362100" cy="18507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3200">
                <a:latin typeface="Wix Madefor Text"/>
                <a:ea typeface="Wix Madefor Text"/>
                <a:cs typeface="Wix Madefor Text"/>
                <a:sym typeface="Wix Madefor Text"/>
              </a:rPr>
              <a:t>Websites are like houses.</a:t>
            </a:r>
            <a:endParaRPr sz="3200"/>
          </a:p>
        </p:txBody>
      </p:sp>
      <p:pic>
        <p:nvPicPr>
          <p:cNvPr id="121" name="Google Shape;121;p23" title="Screenshot 2025-06-25 at 12.32.32 PM.png"/>
          <p:cNvPicPr preferRelativeResize="0"/>
          <p:nvPr/>
        </p:nvPicPr>
        <p:blipFill rotWithShape="1">
          <a:blip r:embed="rId3">
            <a:alphaModFix/>
          </a:blip>
          <a:srcRect b="0" l="23669" r="0" t="0"/>
          <a:stretch/>
        </p:blipFill>
        <p:spPr>
          <a:xfrm>
            <a:off x="4907075" y="152400"/>
            <a:ext cx="3810000" cy="5143501"/>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25" name="Shape 125"/>
        <p:cNvGrpSpPr/>
        <p:nvPr/>
      </p:nvGrpSpPr>
      <p:grpSpPr>
        <a:xfrm>
          <a:off x="0" y="0"/>
          <a:ext cx="0" cy="0"/>
          <a:chOff x="0" y="0"/>
          <a:chExt cx="0" cy="0"/>
        </a:xfrm>
      </p:grpSpPr>
      <p:sp>
        <p:nvSpPr>
          <p:cNvPr id="126" name="Google Shape;126;p24"/>
          <p:cNvSpPr txBox="1"/>
          <p:nvPr/>
        </p:nvSpPr>
        <p:spPr>
          <a:xfrm>
            <a:off x="689450" y="1131350"/>
            <a:ext cx="5536800" cy="6525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3200">
                <a:latin typeface="Wix Madefor Text"/>
                <a:ea typeface="Wix Madefor Text"/>
                <a:cs typeface="Wix Madefor Text"/>
                <a:sym typeface="Wix Madefor Text"/>
              </a:rPr>
              <a:t>Jacob’s Law</a:t>
            </a:r>
            <a:endParaRPr sz="3200"/>
          </a:p>
        </p:txBody>
      </p:sp>
      <p:sp>
        <p:nvSpPr>
          <p:cNvPr id="127" name="Google Shape;127;p24"/>
          <p:cNvSpPr txBox="1"/>
          <p:nvPr/>
        </p:nvSpPr>
        <p:spPr>
          <a:xfrm>
            <a:off x="689450" y="2046225"/>
            <a:ext cx="3531300" cy="19659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0"/>
              </a:spcAft>
              <a:buNone/>
            </a:pPr>
            <a:r>
              <a:rPr lang="en">
                <a:latin typeface="Wix Madefor Text"/>
                <a:ea typeface="Wix Madefor Text"/>
                <a:cs typeface="Wix Madefor Text"/>
                <a:sym typeface="Wix Madefor Text"/>
              </a:rPr>
              <a:t>Your site visitors spend most of their time on other sites.</a:t>
            </a:r>
            <a:endParaRPr>
              <a:latin typeface="Wix Madefor Text"/>
              <a:ea typeface="Wix Madefor Text"/>
              <a:cs typeface="Wix Madefor Text"/>
              <a:sym typeface="Wix Madefor Text"/>
            </a:endParaRPr>
          </a:p>
          <a:p>
            <a:pPr indent="0" lvl="0" marL="0" rtl="0" algn="l">
              <a:lnSpc>
                <a:spcPct val="130000"/>
              </a:lnSpc>
              <a:spcBef>
                <a:spcPts val="1000"/>
              </a:spcBef>
              <a:spcAft>
                <a:spcPts val="1000"/>
              </a:spcAft>
              <a:buNone/>
            </a:pPr>
            <a:r>
              <a:rPr lang="en">
                <a:latin typeface="Wix Madefor Text"/>
                <a:ea typeface="Wix Madefor Text"/>
                <a:cs typeface="Wix Madefor Text"/>
                <a:sym typeface="Wix Madefor Text"/>
              </a:rPr>
              <a:t>This means that visitors prefer your site to work the same way as all the other sites they already know.</a:t>
            </a:r>
            <a:endParaRPr>
              <a:latin typeface="Wix Madefor Text"/>
              <a:ea typeface="Wix Madefor Text"/>
              <a:cs typeface="Wix Madefor Text"/>
              <a:sym typeface="Wix Madefor Text"/>
            </a:endParaRPr>
          </a:p>
        </p:txBody>
      </p:sp>
      <p:pic>
        <p:nvPicPr>
          <p:cNvPr id="128" name="Google Shape;128;p24" title="Screenshot 2025-06-25 at 12.32.32 PM.png"/>
          <p:cNvPicPr preferRelativeResize="0"/>
          <p:nvPr/>
        </p:nvPicPr>
        <p:blipFill rotWithShape="1">
          <a:blip r:embed="rId3">
            <a:alphaModFix/>
          </a:blip>
          <a:srcRect b="0" l="23669" r="0" t="0"/>
          <a:stretch/>
        </p:blipFill>
        <p:spPr>
          <a:xfrm>
            <a:off x="4754675" y="0"/>
            <a:ext cx="3810000" cy="5143501"/>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32" name="Shape 132"/>
        <p:cNvGrpSpPr/>
        <p:nvPr/>
      </p:nvGrpSpPr>
      <p:grpSpPr>
        <a:xfrm>
          <a:off x="0" y="0"/>
          <a:ext cx="0" cy="0"/>
          <a:chOff x="0" y="0"/>
          <a:chExt cx="0" cy="0"/>
        </a:xfrm>
      </p:grpSpPr>
      <p:sp>
        <p:nvSpPr>
          <p:cNvPr id="133" name="Google Shape;133;p25"/>
          <p:cNvSpPr txBox="1"/>
          <p:nvPr/>
        </p:nvSpPr>
        <p:spPr>
          <a:xfrm>
            <a:off x="689450" y="369350"/>
            <a:ext cx="6464400" cy="11880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3200">
                <a:latin typeface="Wix Madefor Text"/>
                <a:ea typeface="Wix Madefor Text"/>
                <a:cs typeface="Wix Madefor Text"/>
                <a:sym typeface="Wix Madefor Text"/>
              </a:rPr>
              <a:t>Let’s take a look at a few kinds of websites structures:</a:t>
            </a:r>
            <a:endParaRPr sz="3200"/>
          </a:p>
        </p:txBody>
      </p:sp>
      <p:sp>
        <p:nvSpPr>
          <p:cNvPr id="134" name="Google Shape;134;p25"/>
          <p:cNvSpPr txBox="1"/>
          <p:nvPr/>
        </p:nvSpPr>
        <p:spPr>
          <a:xfrm>
            <a:off x="689450" y="1893825"/>
            <a:ext cx="5760300" cy="19659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0"/>
              </a:spcAft>
              <a:buNone/>
            </a:pPr>
            <a:r>
              <a:rPr b="1" lang="en">
                <a:solidFill>
                  <a:srgbClr val="32B777"/>
                </a:solidFill>
                <a:latin typeface="Wix Madefor Text"/>
                <a:ea typeface="Wix Madefor Text"/>
                <a:cs typeface="Wix Madefor Text"/>
                <a:sym typeface="Wix Madefor Text"/>
              </a:rPr>
              <a:t>Linear website structures: </a:t>
            </a:r>
            <a:r>
              <a:rPr lang="en">
                <a:latin typeface="Wix Madefor Text"/>
                <a:ea typeface="Wix Madefor Text"/>
                <a:cs typeface="Wix Madefor Text"/>
                <a:sym typeface="Wix Madefor Text"/>
              </a:rPr>
              <a:t>These websites can be one page (with sections), or multiple pages. All pages are on the same level.</a:t>
            </a:r>
            <a:endParaRPr>
              <a:latin typeface="Wix Madefor Text"/>
              <a:ea typeface="Wix Madefor Text"/>
              <a:cs typeface="Wix Madefor Text"/>
              <a:sym typeface="Wix Madefor Text"/>
            </a:endParaRPr>
          </a:p>
          <a:p>
            <a:pPr indent="0" lvl="0" marL="0" rtl="0" algn="l">
              <a:lnSpc>
                <a:spcPct val="130000"/>
              </a:lnSpc>
              <a:spcBef>
                <a:spcPts val="1000"/>
              </a:spcBef>
              <a:spcAft>
                <a:spcPts val="0"/>
              </a:spcAft>
              <a:buNone/>
            </a:pPr>
            <a:r>
              <a:rPr b="1" lang="en">
                <a:solidFill>
                  <a:srgbClr val="6C48EF"/>
                </a:solidFill>
                <a:latin typeface="Wix Madefor Text"/>
                <a:ea typeface="Wix Madefor Text"/>
                <a:cs typeface="Wix Madefor Text"/>
                <a:sym typeface="Wix Madefor Text"/>
              </a:rPr>
              <a:t>Hierarchical website structures: </a:t>
            </a:r>
            <a:r>
              <a:rPr lang="en">
                <a:latin typeface="Wix Madefor Text"/>
                <a:ea typeface="Wix Madefor Text"/>
                <a:cs typeface="Wix Madefor Text"/>
                <a:sym typeface="Wix Madefor Text"/>
              </a:rPr>
              <a:t>These websites have multiple levels with subpages that branch out from each other.</a:t>
            </a:r>
            <a:endParaRPr>
              <a:latin typeface="Wix Madefor Text"/>
              <a:ea typeface="Wix Madefor Text"/>
              <a:cs typeface="Wix Madefor Text"/>
              <a:sym typeface="Wix Madefor Text"/>
            </a:endParaRPr>
          </a:p>
          <a:p>
            <a:pPr indent="0" lvl="0" marL="0" rtl="0" algn="l">
              <a:lnSpc>
                <a:spcPct val="130000"/>
              </a:lnSpc>
              <a:spcBef>
                <a:spcPts val="1000"/>
              </a:spcBef>
              <a:spcAft>
                <a:spcPts val="0"/>
              </a:spcAft>
              <a:buNone/>
            </a:pPr>
            <a:r>
              <a:t/>
            </a:r>
            <a:endParaRPr>
              <a:latin typeface="Wix Madefor Text"/>
              <a:ea typeface="Wix Madefor Text"/>
              <a:cs typeface="Wix Madefor Text"/>
              <a:sym typeface="Wix Madefor Text"/>
            </a:endParaRPr>
          </a:p>
          <a:p>
            <a:pPr indent="0" lvl="0" marL="0" rtl="0" algn="l">
              <a:lnSpc>
                <a:spcPct val="130000"/>
              </a:lnSpc>
              <a:spcBef>
                <a:spcPts val="1000"/>
              </a:spcBef>
              <a:spcAft>
                <a:spcPts val="0"/>
              </a:spcAft>
              <a:buNone/>
            </a:pPr>
            <a:r>
              <a:t/>
            </a:r>
            <a:endParaRPr>
              <a:latin typeface="Wix Madefor Text"/>
              <a:ea typeface="Wix Madefor Text"/>
              <a:cs typeface="Wix Madefor Text"/>
              <a:sym typeface="Wix Madefor Text"/>
            </a:endParaRPr>
          </a:p>
          <a:p>
            <a:pPr indent="0" lvl="0" marL="0" rtl="0" algn="l">
              <a:lnSpc>
                <a:spcPct val="130000"/>
              </a:lnSpc>
              <a:spcBef>
                <a:spcPts val="1000"/>
              </a:spcBef>
              <a:spcAft>
                <a:spcPts val="1000"/>
              </a:spcAft>
              <a:buNone/>
            </a:pPr>
            <a:r>
              <a:t/>
            </a:r>
            <a:endParaRPr>
              <a:latin typeface="Wix Madefor Text"/>
              <a:ea typeface="Wix Madefor Text"/>
              <a:cs typeface="Wix Madefor Text"/>
              <a:sym typeface="Wix Madefor Text"/>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imple Light">
  <a:themeElements>
    <a:clrScheme name="Simple Light">
      <a:dk1>
        <a:srgbClr val="11418C"/>
      </a:dk1>
      <a:lt1>
        <a:srgbClr val="FFFFFF"/>
      </a:lt1>
      <a:dk2>
        <a:srgbClr val="1F77FF"/>
      </a:dk2>
      <a:lt2>
        <a:srgbClr val="C7EFDB"/>
      </a:lt2>
      <a:accent1>
        <a:srgbClr val="1F77FF"/>
      </a:accent1>
      <a:accent2>
        <a:srgbClr val="11418C"/>
      </a:accent2>
      <a:accent3>
        <a:srgbClr val="FFFFFF"/>
      </a:accent3>
      <a:accent4>
        <a:srgbClr val="1F77FF"/>
      </a:accent4>
      <a:accent5>
        <a:srgbClr val="11418C"/>
      </a:accent5>
      <a:accent6>
        <a:srgbClr val="C7EFDB"/>
      </a:accent6>
      <a:hlink>
        <a:srgbClr val="1F77F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