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  <p:sldMasterId id="214748366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5143500" cx="9144000"/>
  <p:notesSz cx="6858000" cy="9144000"/>
  <p:embeddedFontLst>
    <p:embeddedFont>
      <p:font typeface="Wix Madefor Text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WixMadeforText-regular.fntdata"/><Relationship Id="rId21" Type="http://schemas.openxmlformats.org/officeDocument/2006/relationships/slide" Target="slides/slide15.xml"/><Relationship Id="rId24" Type="http://schemas.openxmlformats.org/officeDocument/2006/relationships/font" Target="fonts/WixMadeforText-italic.fntdata"/><Relationship Id="rId23" Type="http://schemas.openxmlformats.org/officeDocument/2006/relationships/font" Target="fonts/WixMadeforText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5" Type="http://schemas.openxmlformats.org/officeDocument/2006/relationships/font" Target="fonts/WixMadeforText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adc696b52f_0_2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adc696b52f_0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adc696b52f_0_5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adc696b52f_0_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b27dc05cef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b27dc05cef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b27dc05cef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b27dc05cef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c7beb51ac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c7beb51ac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785207a37c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785207a37c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b2fefd4f4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b2fefd4f4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ix Madefor Text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b27dc05cef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b27dc05cef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27dc05d0c_1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b27dc05d0c_1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b27dc05d0c_1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b27dc05d0c_1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This is an optional slide! </a:t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449900" y="3289450"/>
            <a:ext cx="2804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04: Research &amp; Idea Framing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 2">
  <p:cSld name="CUSTOM_1_2_2">
    <p:bg>
      <p:bgPr>
        <a:solidFill>
          <a:srgbClr val="32B777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454550" y="3294275"/>
            <a:ext cx="2795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04:  Research &amp; Idea Framing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454550" y="3294275"/>
            <a:ext cx="2795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04: Research &amp; Idea Framing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449900" y="3289450"/>
            <a:ext cx="2804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04: Research &amp; Idea Framing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Relationship Id="rId4" Type="http://schemas.openxmlformats.org/officeDocument/2006/relationships/image" Target="../media/image3.pn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8"/>
          <p:cNvPicPr preferRelativeResize="0"/>
          <p:nvPr/>
        </p:nvPicPr>
        <p:blipFill rotWithShape="1">
          <a:blip r:embed="rId3">
            <a:alphaModFix/>
          </a:blip>
          <a:srcRect b="0" l="27417" r="27421" t="0"/>
          <a:stretch/>
        </p:blipFill>
        <p:spPr>
          <a:xfrm>
            <a:off x="5664587" y="0"/>
            <a:ext cx="3479425" cy="514350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8"/>
          <p:cNvSpPr txBox="1"/>
          <p:nvPr/>
        </p:nvSpPr>
        <p:spPr>
          <a:xfrm rot="5400000">
            <a:off x="7449900" y="3289450"/>
            <a:ext cx="2804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04:Research &amp; Idea Framing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4" name="Google Shape;74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8"/>
          <p:cNvSpPr txBox="1"/>
          <p:nvPr>
            <p:ph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04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Research &amp; Idea Framing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76" name="Google Shape;76;p18"/>
          <p:cNvPicPr preferRelativeResize="0"/>
          <p:nvPr/>
        </p:nvPicPr>
        <p:blipFill rotWithShape="1">
          <a:blip r:embed="rId4">
            <a:alphaModFix/>
          </a:blip>
          <a:srcRect b="-39315" l="-2879" r="-8727" t="-42701"/>
          <a:stretch/>
        </p:blipFill>
        <p:spPr>
          <a:xfrm rot="5400000">
            <a:off x="8252787" y="739888"/>
            <a:ext cx="1250750" cy="248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8" name="Google Shape;78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Creation 101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9" name="Google Shape;79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80" name="Google Shape;80;p18"/>
          <p:cNvPicPr preferRelativeResize="0"/>
          <p:nvPr/>
        </p:nvPicPr>
        <p:blipFill rotWithShape="1">
          <a:blip r:embed="rId5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7"/>
          <p:cNvSpPr txBox="1"/>
          <p:nvPr>
            <p:ph type="title"/>
          </p:nvPr>
        </p:nvSpPr>
        <p:spPr>
          <a:xfrm>
            <a:off x="677100" y="0"/>
            <a:ext cx="54165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Idea Frame &amp; Research!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/>
          <p:nvPr/>
        </p:nvSpPr>
        <p:spPr>
          <a:xfrm>
            <a:off x="501000" y="467400"/>
            <a:ext cx="6601800" cy="7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Idea Framing &amp; Research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1" name="Google Shape;151;p28"/>
          <p:cNvSpPr txBox="1"/>
          <p:nvPr/>
        </p:nvSpPr>
        <p:spPr>
          <a:xfrm>
            <a:off x="501000" y="1424900"/>
            <a:ext cx="6438600" cy="33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Use your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Design Journal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to frame your site idea and do a bit of functional and visual research.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When you’re done, take a step back, and answer this question in your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Design Journal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Is there anything you can do to make your site a more inclusive, welcoming, and respectful space for visitors?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Get your first round of feedback.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0"/>
          <p:cNvSpPr txBox="1"/>
          <p:nvPr>
            <p:ph type="title"/>
          </p:nvPr>
        </p:nvSpPr>
        <p:spPr>
          <a:xfrm>
            <a:off x="644175" y="135607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Turn &amp; Talk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2" name="Google Shape;162;p30"/>
          <p:cNvSpPr txBox="1"/>
          <p:nvPr/>
        </p:nvSpPr>
        <p:spPr>
          <a:xfrm>
            <a:off x="644175" y="2216400"/>
            <a:ext cx="3785400" cy="11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Share your Design Journal with partner to get feedback and ideas for your site.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1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2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</a:t>
            </a:r>
            <a:r>
              <a:rPr lang="en" sz="1050">
                <a:solidFill>
                  <a:srgbClr val="FFFFFF"/>
                </a:solidFill>
              </a:rPr>
              <a:t>Tomorrow</a:t>
            </a:r>
            <a:r>
              <a:rPr lang="en" sz="1050">
                <a:solidFill>
                  <a:srgbClr val="FFFFFF"/>
                </a:solidFill>
              </a:rPr>
              <a:t>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>
            <p:ph type="title"/>
          </p:nvPr>
        </p:nvSpPr>
        <p:spPr>
          <a:xfrm>
            <a:off x="673638" y="660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solidFill>
                <a:srgbClr val="32B777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6" name="Google Shape;86;p19"/>
          <p:cNvSpPr txBox="1"/>
          <p:nvPr/>
        </p:nvSpPr>
        <p:spPr>
          <a:xfrm>
            <a:off x="673650" y="1505875"/>
            <a:ext cx="6031200" cy="33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can we build websites for our users that help them easily achieve their goals?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Calls to Action (CTAs) engage our users and should fit their needs and goals.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Looking at other websites with similar goals can help give you inspiration for what to do with your own site, as well as how to stand out.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2" name="Google Shape;92;p20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explore how to design website flows that help users achieve their goals.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examine similar websites to get inspiration and ideas.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plan out the main components of their websites, focusing on the CTAs.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8" name="Google Shape;98;p21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Planning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2"/>
          <p:cNvSpPr txBox="1"/>
          <p:nvPr>
            <p:ph type="title"/>
          </p:nvPr>
        </p:nvSpPr>
        <p:spPr>
          <a:xfrm>
            <a:off x="677100" y="0"/>
            <a:ext cx="5323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does it mean to plan out a website?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3"/>
          <p:cNvSpPr txBox="1"/>
          <p:nvPr>
            <p:ph type="title"/>
          </p:nvPr>
        </p:nvSpPr>
        <p:spPr>
          <a:xfrm>
            <a:off x="289748" y="146619"/>
            <a:ext cx="743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Where are we?</a:t>
            </a:r>
            <a:endParaRPr b="1" sz="32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9" name="Google Shape;109;p23"/>
          <p:cNvSpPr/>
          <p:nvPr/>
        </p:nvSpPr>
        <p:spPr>
          <a:xfrm>
            <a:off x="226500" y="1005793"/>
            <a:ext cx="1132800" cy="1132800"/>
          </a:xfrm>
          <a:prstGeom prst="ellipse">
            <a:avLst/>
          </a:prstGeom>
          <a:solidFill>
            <a:srgbClr val="D6E6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Idea Framing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0" name="Google Shape;110;p23"/>
          <p:cNvSpPr/>
          <p:nvPr/>
        </p:nvSpPr>
        <p:spPr>
          <a:xfrm>
            <a:off x="1621603" y="1005793"/>
            <a:ext cx="1132800" cy="1132800"/>
          </a:xfrm>
          <a:prstGeom prst="ellipse">
            <a:avLst/>
          </a:prstGeom>
          <a:solidFill>
            <a:srgbClr val="D6E6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Wix Madefor Text"/>
                <a:ea typeface="Wix Madefor Text"/>
                <a:cs typeface="Wix Madefor Text"/>
                <a:sym typeface="Wix Madefor Text"/>
              </a:rPr>
              <a:t>Research &amp; Discovery</a:t>
            </a:r>
            <a:endParaRPr b="1" sz="10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1" name="Google Shape;111;p23"/>
          <p:cNvSpPr/>
          <p:nvPr/>
        </p:nvSpPr>
        <p:spPr>
          <a:xfrm>
            <a:off x="44118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2" name="Google Shape;112;p23"/>
          <p:cNvSpPr/>
          <p:nvPr/>
        </p:nvSpPr>
        <p:spPr>
          <a:xfrm>
            <a:off x="58069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Iterate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3" name="Google Shape;113;p23"/>
          <p:cNvSpPr/>
          <p:nvPr/>
        </p:nvSpPr>
        <p:spPr>
          <a:xfrm>
            <a:off x="72020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Finalize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4" name="Google Shape;114;p23"/>
          <p:cNvSpPr txBox="1"/>
          <p:nvPr/>
        </p:nvSpPr>
        <p:spPr>
          <a:xfrm>
            <a:off x="226500" y="2298702"/>
            <a:ext cx="11865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900"/>
              <a:buFont typeface="Wix Madefor Text"/>
              <a:buChar char="●"/>
            </a:pPr>
            <a:r>
              <a:rPr b="1" lang="en" sz="9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Identifying an idea or a need your website will address</a:t>
            </a:r>
            <a:endParaRPr b="1" sz="9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Take time to understand your site visitors’ needs 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5BF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5" name="Google Shape;115;p23"/>
          <p:cNvSpPr txBox="1"/>
          <p:nvPr/>
        </p:nvSpPr>
        <p:spPr>
          <a:xfrm>
            <a:off x="1621600" y="2298694"/>
            <a:ext cx="1132800" cy="25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1F77FF"/>
              </a:buClr>
              <a:buSzPts val="900"/>
              <a:buFont typeface="Poppins"/>
              <a:buChar char="●"/>
            </a:pPr>
            <a:r>
              <a:rPr b="1" lang="en" sz="9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Gather visual and functional inspiration: Look at other businesses and websites doing similar things</a:t>
            </a:r>
            <a:endParaRPr b="1" sz="9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6" name="Google Shape;116;p23"/>
          <p:cNvSpPr txBox="1"/>
          <p:nvPr/>
        </p:nvSpPr>
        <p:spPr>
          <a:xfrm>
            <a:off x="3016700" y="2298705"/>
            <a:ext cx="1242600" cy="25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content &amp; structure of your site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paths site visitors will take on the site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layout of each page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Sketch!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7" name="Google Shape;117;p23"/>
          <p:cNvSpPr txBox="1"/>
          <p:nvPr/>
        </p:nvSpPr>
        <p:spPr>
          <a:xfrm>
            <a:off x="4335600" y="2298700"/>
            <a:ext cx="1318800" cy="19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Map out your sketch onto a website.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Create or refine the content for the site, like text, images, and videos.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Use the content you created or gathered to create a website that’s delightful, easy, intuitive, and accessible to use.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8" name="Google Shape;118;p23"/>
          <p:cNvSpPr txBox="1"/>
          <p:nvPr/>
        </p:nvSpPr>
        <p:spPr>
          <a:xfrm>
            <a:off x="5806900" y="2298702"/>
            <a:ext cx="1242600" cy="26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Experiment, share, get feedback, iterate, experiment, share, get feedback, iterate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9" name="Google Shape;119;p23"/>
          <p:cNvSpPr txBox="1"/>
          <p:nvPr/>
        </p:nvSpPr>
        <p:spPr>
          <a:xfrm>
            <a:off x="7202000" y="2298704"/>
            <a:ext cx="1132800" cy="17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Get final feedback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Fix &amp; prepare your final project!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Share your creation with the world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0" name="Google Shape;120;p23"/>
          <p:cNvSpPr/>
          <p:nvPr/>
        </p:nvSpPr>
        <p:spPr>
          <a:xfrm>
            <a:off x="3016707" y="1005793"/>
            <a:ext cx="1132800" cy="1132800"/>
          </a:xfrm>
          <a:prstGeom prst="ellipse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Plan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/>
        </p:nvSpPr>
        <p:spPr>
          <a:xfrm>
            <a:off x="737700" y="1460700"/>
            <a:ext cx="3354600" cy="22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Let’s explore our Design Journals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6" name="Google Shape;12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5025" y="636375"/>
            <a:ext cx="3354601" cy="3621088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114300" rotWithShape="0" algn="bl" dir="5400000" dist="19050">
              <a:srgbClr val="000000">
                <a:alpha val="3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5"/>
          <p:cNvSpPr txBox="1"/>
          <p:nvPr>
            <p:ph type="title"/>
          </p:nvPr>
        </p:nvSpPr>
        <p:spPr>
          <a:xfrm>
            <a:off x="481352" y="6761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Research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2" name="Google Shape;132;p25"/>
          <p:cNvSpPr txBox="1"/>
          <p:nvPr/>
        </p:nvSpPr>
        <p:spPr>
          <a:xfrm>
            <a:off x="484275" y="1450675"/>
            <a:ext cx="3772200" cy="31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Functional Research</a:t>
            </a:r>
            <a:endParaRPr b="1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Paying attention to website structure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Exploring the </a:t>
            </a:r>
            <a:r>
              <a:rPr lang="en" u="sng">
                <a:latin typeface="Wix Madefor Text"/>
                <a:ea typeface="Wix Madefor Text"/>
                <a:cs typeface="Wix Madefor Text"/>
                <a:sym typeface="Wix Madefor Text"/>
              </a:rPr>
              <a:t>flow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of different layouts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Thinking about user journey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Looking at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CTAs (more info on next slide!)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Features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3" name="Google Shape;133;p25"/>
          <p:cNvSpPr txBox="1"/>
          <p:nvPr/>
        </p:nvSpPr>
        <p:spPr>
          <a:xfrm>
            <a:off x="4473875" y="1450675"/>
            <a:ext cx="3772200" cy="31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Visual</a:t>
            </a:r>
            <a:r>
              <a:rPr b="1" lang="en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Research</a:t>
            </a:r>
            <a:endParaRPr b="1">
              <a:solidFill>
                <a:srgbClr val="32B777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Looking at design (colors, fonts, images)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Exploring the </a:t>
            </a:r>
            <a:r>
              <a:rPr lang="en" u="sng">
                <a:latin typeface="Wix Madefor Text"/>
                <a:ea typeface="Wix Madefor Text"/>
                <a:cs typeface="Wix Madefor Text"/>
                <a:sym typeface="Wix Madefor Text"/>
              </a:rPr>
              <a:t>look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of different layouts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Looking at balance and harmony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does it make you feel?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like, what don’t you like?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FFFFFF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6"/>
          <p:cNvSpPr txBox="1"/>
          <p:nvPr>
            <p:ph type="title"/>
          </p:nvPr>
        </p:nvSpPr>
        <p:spPr>
          <a:xfrm>
            <a:off x="633752" y="7523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What’s a CTA?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9" name="Google Shape;139;p26"/>
          <p:cNvSpPr txBox="1"/>
          <p:nvPr/>
        </p:nvSpPr>
        <p:spPr>
          <a:xfrm>
            <a:off x="636675" y="1526875"/>
            <a:ext cx="4726800" cy="31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On websites, a CTA is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Call To Action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— anything that asks the site visitor to do something, like click a link, a button, go to a certain part of the page, or fill out a form.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Calls to action are usually clickable, and designed to help site visitors accomplish their goals.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CTAs are super important! Your site’s main CTA should be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main goal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you want your site visitors to achieve while on your site.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40" name="Google Shape;14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4730" y="-207450"/>
            <a:ext cx="2637350" cy="6039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