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 id="214748366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y="5143500" cx="9144000"/>
  <p:notesSz cx="6858000" cy="9144000"/>
  <p:embeddedFontLst>
    <p:embeddedFont>
      <p:font typeface="Wix Madefor Text"/>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WixMadeforText-bold.fntdata"/><Relationship Id="rId10" Type="http://schemas.openxmlformats.org/officeDocument/2006/relationships/slide" Target="slides/slide4.xml"/><Relationship Id="rId32" Type="http://schemas.openxmlformats.org/officeDocument/2006/relationships/font" Target="fonts/WixMadeforText-regular.fntdata"/><Relationship Id="rId13" Type="http://schemas.openxmlformats.org/officeDocument/2006/relationships/slide" Target="slides/slide7.xml"/><Relationship Id="rId35" Type="http://schemas.openxmlformats.org/officeDocument/2006/relationships/font" Target="fonts/WixMadeforText-boldItalic.fntdata"/><Relationship Id="rId12" Type="http://schemas.openxmlformats.org/officeDocument/2006/relationships/slide" Target="slides/slide6.xml"/><Relationship Id="rId34" Type="http://schemas.openxmlformats.org/officeDocument/2006/relationships/font" Target="fonts/WixMadeforText-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adc696b52f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adc696b52f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b29564aea0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b29564aea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b29564aea0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b29564aea0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b28e10c1f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b28e10c1f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b29564aea0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b29564aea0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b29564aea0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b29564aea0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b29564aea0_0_3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b29564aea0_0_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b29564aea0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b29564aea0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b29564aea0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b29564aea0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b29564aea0_0_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b29564aea0_0_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b29564aea0_0_4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b29564aea0_0_4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785207a37c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785207a37c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adc696b52f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adc696b52f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b29564aea0_0_4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b29564aea0_0_4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b28e10c1ff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b28e10c1ff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7a08fa19f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7a08fa19f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b2f6a5e84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b2f6a5e84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chemeClr val="dk1"/>
              </a:buClr>
              <a:buSzPts val="1000"/>
              <a:buFont typeface="Wix Madefor Text"/>
              <a:buChar char="●"/>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b88068b1a3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b88068b1a3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222222"/>
                </a:solidFill>
                <a:highlight>
                  <a:srgbClr val="FFFFFF"/>
                </a:highlight>
              </a:rPr>
              <a:t>Peter Morville's </a:t>
            </a:r>
            <a:r>
              <a:rPr b="1" lang="en" sz="1200">
                <a:solidFill>
                  <a:srgbClr val="222222"/>
                </a:solidFill>
                <a:highlight>
                  <a:srgbClr val="FFFFFF"/>
                </a:highlight>
              </a:rPr>
              <a:t>User Experience Honeycomb</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b88068b1a3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b88068b1a3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222222"/>
                </a:solidFill>
                <a:highlight>
                  <a:srgbClr val="FFFFFF"/>
                </a:highlight>
              </a:rPr>
              <a:t>Peter Morville's </a:t>
            </a:r>
            <a:r>
              <a:rPr b="1" lang="en" sz="1200">
                <a:solidFill>
                  <a:srgbClr val="222222"/>
                </a:solidFill>
                <a:highlight>
                  <a:srgbClr val="FFFFFF"/>
                </a:highlight>
              </a:rPr>
              <a:t>User Experience Honeycomb</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b29564aea0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b29564aea0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09: UX Best Practices for the Web</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09: UX Best Practices for the Web</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2" name="Google Shape;62;p16"/>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09: UX Best Practices for the Web</a:t>
            </a:r>
            <a:endParaRPr sz="900">
              <a:solidFill>
                <a:srgbClr val="FFFFFF"/>
              </a:solidFill>
              <a:latin typeface="Wix Madefor Text"/>
              <a:ea typeface="Wix Madefor Text"/>
              <a:cs typeface="Wix Madefor Text"/>
              <a:sym typeface="Wix Madefor Text"/>
            </a:endParaRPr>
          </a:p>
        </p:txBody>
      </p:sp>
      <p:pic>
        <p:nvPicPr>
          <p:cNvPr id="63" name="Google Shape;63;p16"/>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6.gif"/><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hyperlink" Target="https://www.wix.com/website-template/view/html/3474" TargetMode="External"/><Relationship Id="rId5" Type="http://schemas.openxmlformats.org/officeDocument/2006/relationships/image" Target="../media/image12.gif"/><Relationship Id="rId6" Type="http://schemas.openxmlformats.org/officeDocument/2006/relationships/hyperlink" Target="https://www.wix.com/website-template/view/html/3545" TargetMode="External"/><Relationship Id="rId7" Type="http://schemas.openxmlformats.org/officeDocument/2006/relationships/image" Target="../media/image11.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3.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3.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 name="Shape 67"/>
        <p:cNvGrpSpPr/>
        <p:nvPr/>
      </p:nvGrpSpPr>
      <p:grpSpPr>
        <a:xfrm>
          <a:off x="0" y="0"/>
          <a:ext cx="0" cy="0"/>
          <a:chOff x="0" y="0"/>
          <a:chExt cx="0" cy="0"/>
        </a:xfrm>
      </p:grpSpPr>
      <p:pic>
        <p:nvPicPr>
          <p:cNvPr id="68" name="Google Shape;68;p17"/>
          <p:cNvPicPr preferRelativeResize="0"/>
          <p:nvPr/>
        </p:nvPicPr>
        <p:blipFill>
          <a:blip r:embed="rId3">
            <a:alphaModFix/>
          </a:blip>
          <a:stretch>
            <a:fillRect/>
          </a:stretch>
        </p:blipFill>
        <p:spPr>
          <a:xfrm>
            <a:off x="5523112" y="100"/>
            <a:ext cx="3479426" cy="5143500"/>
          </a:xfrm>
          <a:prstGeom prst="rect">
            <a:avLst/>
          </a:prstGeom>
          <a:noFill/>
          <a:ln>
            <a:noFill/>
          </a:ln>
        </p:spPr>
      </p:pic>
      <p:pic>
        <p:nvPicPr>
          <p:cNvPr id="69" name="Google Shape;69;p17"/>
          <p:cNvPicPr preferRelativeResize="0"/>
          <p:nvPr/>
        </p:nvPicPr>
        <p:blipFill rotWithShape="1">
          <a:blip r:embed="rId4">
            <a:alphaModFix/>
          </a:blip>
          <a:srcRect b="0" l="0" r="0" t="0"/>
          <a:stretch/>
        </p:blipFill>
        <p:spPr>
          <a:xfrm>
            <a:off x="5664562" y="100"/>
            <a:ext cx="3479426" cy="5143500"/>
          </a:xfrm>
          <a:prstGeom prst="rect">
            <a:avLst/>
          </a:prstGeom>
          <a:noFill/>
          <a:ln>
            <a:noFill/>
          </a:ln>
        </p:spPr>
      </p:pic>
      <p:sp>
        <p:nvSpPr>
          <p:cNvPr id="70" name="Google Shape;70;p17"/>
          <p:cNvSpPr txBox="1"/>
          <p:nvPr>
            <p:ph type="title"/>
          </p:nvPr>
        </p:nvSpPr>
        <p:spPr>
          <a:xfrm rot="5400000">
            <a:off x="7478250" y="3318050"/>
            <a:ext cx="27480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09: UX Best Practices for the Web</a:t>
            </a:r>
            <a:endParaRPr sz="900">
              <a:latin typeface="Wix Madefor Text"/>
              <a:ea typeface="Wix Madefor Text"/>
              <a:cs typeface="Wix Madefor Text"/>
              <a:sym typeface="Wix Madefor Text"/>
            </a:endParaRPr>
          </a:p>
        </p:txBody>
      </p:sp>
      <p:sp>
        <p:nvSpPr>
          <p:cNvPr id="71" name="Google Shape;71;p17"/>
          <p:cNvSpPr/>
          <p:nvPr/>
        </p:nvSpPr>
        <p:spPr>
          <a:xfrm>
            <a:off x="0" y="100"/>
            <a:ext cx="5714100" cy="5143500"/>
          </a:xfrm>
          <a:prstGeom prst="rect">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7"/>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09</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UX Best Practices for the Web</a:t>
            </a:r>
            <a:endParaRPr b="1" sz="4800">
              <a:solidFill>
                <a:srgbClr val="FFFFFF"/>
              </a:solidFill>
              <a:latin typeface="Wix Madefor Text"/>
              <a:ea typeface="Wix Madefor Text"/>
              <a:cs typeface="Wix Madefor Text"/>
              <a:sym typeface="Wix Madefor Text"/>
            </a:endParaRPr>
          </a:p>
        </p:txBody>
      </p:sp>
      <p:grpSp>
        <p:nvGrpSpPr>
          <p:cNvPr id="73" name="Google Shape;73;p17"/>
          <p:cNvGrpSpPr/>
          <p:nvPr/>
        </p:nvGrpSpPr>
        <p:grpSpPr>
          <a:xfrm>
            <a:off x="743450" y="4506575"/>
            <a:ext cx="3436500" cy="257550"/>
            <a:chOff x="743450" y="4506575"/>
            <a:chExt cx="3436500" cy="257550"/>
          </a:xfrm>
        </p:grpSpPr>
        <p:sp>
          <p:nvSpPr>
            <p:cNvPr id="74" name="Google Shape;74;p17"/>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Creation 101</a:t>
              </a:r>
              <a:endParaRPr>
                <a:solidFill>
                  <a:srgbClr val="FFFFFF"/>
                </a:solidFill>
                <a:latin typeface="Wix Madefor Text"/>
                <a:ea typeface="Wix Madefor Text"/>
                <a:cs typeface="Wix Madefor Text"/>
                <a:sym typeface="Wix Madefor Text"/>
              </a:endParaRPr>
            </a:p>
          </p:txBody>
        </p:sp>
        <p:cxnSp>
          <p:nvCxnSpPr>
            <p:cNvPr id="75" name="Google Shape;75;p17"/>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6" name="Google Shape;76;p17"/>
          <p:cNvPicPr preferRelativeResize="0"/>
          <p:nvPr/>
        </p:nvPicPr>
        <p:blipFill>
          <a:blip r:embed="rId5">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0" name="Shape 180"/>
        <p:cNvGrpSpPr/>
        <p:nvPr/>
      </p:nvGrpSpPr>
      <p:grpSpPr>
        <a:xfrm>
          <a:off x="0" y="0"/>
          <a:ext cx="0" cy="0"/>
          <a:chOff x="0" y="0"/>
          <a:chExt cx="0" cy="0"/>
        </a:xfrm>
      </p:grpSpPr>
      <p:sp>
        <p:nvSpPr>
          <p:cNvPr id="181" name="Google Shape;181;p26"/>
          <p:cNvSpPr txBox="1"/>
          <p:nvPr/>
        </p:nvSpPr>
        <p:spPr>
          <a:xfrm>
            <a:off x="841850" y="1516425"/>
            <a:ext cx="5923500" cy="848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Turn &amp; Talk</a:t>
            </a:r>
            <a:endParaRPr sz="3200"/>
          </a:p>
        </p:txBody>
      </p:sp>
      <p:sp>
        <p:nvSpPr>
          <p:cNvPr id="182" name="Google Shape;182;p26"/>
          <p:cNvSpPr txBox="1"/>
          <p:nvPr/>
        </p:nvSpPr>
        <p:spPr>
          <a:xfrm>
            <a:off x="841850" y="2449969"/>
            <a:ext cx="3739800" cy="1064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What’s something else in your life that’s designed in an intuitive way?</a:t>
            </a:r>
            <a:endParaRPr>
              <a:latin typeface="Wix Madefor Text"/>
              <a:ea typeface="Wix Madefor Text"/>
              <a:cs typeface="Wix Madefor Text"/>
              <a:sym typeface="Wix Madefor Text"/>
            </a:endParaRPr>
          </a:p>
        </p:txBody>
      </p:sp>
      <p:sp>
        <p:nvSpPr>
          <p:cNvPr id="183" name="Google Shape;183;p26"/>
          <p:cNvSpPr txBox="1"/>
          <p:nvPr/>
        </p:nvSpPr>
        <p:spPr>
          <a:xfrm>
            <a:off x="5072475" y="1884100"/>
            <a:ext cx="11430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0"/>
              <a:t>🍴</a:t>
            </a:r>
            <a:endParaRPr sz="8000"/>
          </a:p>
        </p:txBody>
      </p:sp>
      <p:pic>
        <p:nvPicPr>
          <p:cNvPr descr="Toothbrush on Google Android 11.0 December 2020 Feature Drop" id="184" name="Google Shape;184;p26"/>
          <p:cNvPicPr preferRelativeResize="0"/>
          <p:nvPr/>
        </p:nvPicPr>
        <p:blipFill>
          <a:blip r:embed="rId3">
            <a:alphaModFix/>
          </a:blip>
          <a:stretch>
            <a:fillRect/>
          </a:stretch>
        </p:blipFill>
        <p:spPr>
          <a:xfrm>
            <a:off x="6331275" y="2624619"/>
            <a:ext cx="1143000" cy="1143000"/>
          </a:xfrm>
          <a:prstGeom prst="rect">
            <a:avLst/>
          </a:prstGeom>
          <a:noFill/>
          <a:ln>
            <a:noFill/>
          </a:ln>
        </p:spPr>
      </p:pic>
      <p:sp>
        <p:nvSpPr>
          <p:cNvPr id="185" name="Google Shape;185;p26"/>
          <p:cNvSpPr txBox="1"/>
          <p:nvPr/>
        </p:nvSpPr>
        <p:spPr>
          <a:xfrm>
            <a:off x="6166300" y="1033975"/>
            <a:ext cx="12588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0"/>
              <a:t>🥤</a:t>
            </a:r>
            <a:endParaRPr sz="8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9" name="Shape 189"/>
        <p:cNvGrpSpPr/>
        <p:nvPr/>
      </p:nvGrpSpPr>
      <p:grpSpPr>
        <a:xfrm>
          <a:off x="0" y="0"/>
          <a:ext cx="0" cy="0"/>
          <a:chOff x="0" y="0"/>
          <a:chExt cx="0" cy="0"/>
        </a:xfrm>
      </p:grpSpPr>
      <p:sp>
        <p:nvSpPr>
          <p:cNvPr id="190" name="Google Shape;190;p27"/>
          <p:cNvSpPr txBox="1"/>
          <p:nvPr/>
        </p:nvSpPr>
        <p:spPr>
          <a:xfrm>
            <a:off x="821425" y="661073"/>
            <a:ext cx="5923500" cy="1119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How do we make our site usable and intuitive</a:t>
            </a:r>
            <a:r>
              <a:rPr b="1" lang="en" sz="3200">
                <a:latin typeface="Wix Madefor Text"/>
                <a:ea typeface="Wix Madefor Text"/>
                <a:cs typeface="Wix Madefor Text"/>
                <a:sym typeface="Wix Madefor Text"/>
              </a:rPr>
              <a:t>?</a:t>
            </a:r>
            <a:endParaRPr b="1" sz="3200">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b="1" sz="3200">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b="1" sz="3200">
              <a:latin typeface="Wix Madefor Text"/>
              <a:ea typeface="Wix Madefor Text"/>
              <a:cs typeface="Wix Madefor Text"/>
              <a:sym typeface="Wix Madefor Text"/>
            </a:endParaRPr>
          </a:p>
        </p:txBody>
      </p:sp>
      <p:sp>
        <p:nvSpPr>
          <p:cNvPr id="191" name="Google Shape;191;p27"/>
          <p:cNvSpPr txBox="1"/>
          <p:nvPr/>
        </p:nvSpPr>
        <p:spPr>
          <a:xfrm>
            <a:off x="821425" y="2160150"/>
            <a:ext cx="5587500" cy="2034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Just like we know exactly what to do with a tea kettle, it’s important that we design websites in a way where users know exactly what to do when they explore them. </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Basically, if you have to explain how something works, it’s likely that site visitors won’t know what it is or how to use it.</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UX designers use specific conventions to help achieve this goal.</a:t>
            </a:r>
            <a:endParaRPr>
              <a:latin typeface="Wix Madefor Text"/>
              <a:ea typeface="Wix Madefor Text"/>
              <a:cs typeface="Wix Madefor Text"/>
              <a:sym typeface="Wix Madefor Tex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95" name="Shape 195"/>
        <p:cNvGrpSpPr/>
        <p:nvPr/>
      </p:nvGrpSpPr>
      <p:grpSpPr>
        <a:xfrm>
          <a:off x="0" y="0"/>
          <a:ext cx="0" cy="0"/>
          <a:chOff x="0" y="0"/>
          <a:chExt cx="0" cy="0"/>
        </a:xfrm>
      </p:grpSpPr>
      <p:sp>
        <p:nvSpPr>
          <p:cNvPr id="196" name="Google Shape;196;p28"/>
          <p:cNvSpPr txBox="1"/>
          <p:nvPr/>
        </p:nvSpPr>
        <p:spPr>
          <a:xfrm>
            <a:off x="1156100" y="2245500"/>
            <a:ext cx="6444000" cy="652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5600">
                <a:solidFill>
                  <a:srgbClr val="FFFFFF"/>
                </a:solidFill>
                <a:latin typeface="Wix Madefor Text"/>
                <a:ea typeface="Wix Madefor Text"/>
                <a:cs typeface="Wix Madefor Text"/>
                <a:sym typeface="Wix Madefor Text"/>
              </a:rPr>
              <a:t>UX Conventions</a:t>
            </a:r>
            <a:endParaRPr sz="5600">
              <a:solidFill>
                <a:srgbClr val="FFFF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0" name="Shape 200"/>
        <p:cNvGrpSpPr/>
        <p:nvPr/>
      </p:nvGrpSpPr>
      <p:grpSpPr>
        <a:xfrm>
          <a:off x="0" y="0"/>
          <a:ext cx="0" cy="0"/>
          <a:chOff x="0" y="0"/>
          <a:chExt cx="0" cy="0"/>
        </a:xfrm>
      </p:grpSpPr>
      <p:sp>
        <p:nvSpPr>
          <p:cNvPr id="201" name="Google Shape;201;p29"/>
          <p:cNvSpPr txBox="1"/>
          <p:nvPr/>
        </p:nvSpPr>
        <p:spPr>
          <a:xfrm>
            <a:off x="604400" y="313063"/>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Page Structure</a:t>
            </a:r>
            <a:endParaRPr sz="3200"/>
          </a:p>
        </p:txBody>
      </p:sp>
      <p:sp>
        <p:nvSpPr>
          <p:cNvPr id="202" name="Google Shape;202;p29"/>
          <p:cNvSpPr txBox="1"/>
          <p:nvPr/>
        </p:nvSpPr>
        <p:spPr>
          <a:xfrm>
            <a:off x="604400" y="1248650"/>
            <a:ext cx="4018500" cy="1878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Most websites have header, content area (page) and a footer.</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Make sure that the spacing across your site is big enough to let the content breathe, but small enough to not take up too much space.</a:t>
            </a:r>
            <a:endParaRPr>
              <a:latin typeface="Wix Madefor Text"/>
              <a:ea typeface="Wix Madefor Text"/>
              <a:cs typeface="Wix Madefor Text"/>
              <a:sym typeface="Wix Madefor Text"/>
            </a:endParaRPr>
          </a:p>
        </p:txBody>
      </p:sp>
      <p:grpSp>
        <p:nvGrpSpPr>
          <p:cNvPr id="203" name="Google Shape;203;p29"/>
          <p:cNvGrpSpPr/>
          <p:nvPr/>
        </p:nvGrpSpPr>
        <p:grpSpPr>
          <a:xfrm>
            <a:off x="4971375" y="601400"/>
            <a:ext cx="3075209" cy="3859000"/>
            <a:chOff x="2415275" y="1223275"/>
            <a:chExt cx="3075209" cy="3859000"/>
          </a:xfrm>
        </p:grpSpPr>
        <p:pic>
          <p:nvPicPr>
            <p:cNvPr id="204" name="Google Shape;204;p29"/>
            <p:cNvPicPr preferRelativeResize="0"/>
            <p:nvPr/>
          </p:nvPicPr>
          <p:blipFill rotWithShape="1">
            <a:blip r:embed="rId3">
              <a:alphaModFix/>
            </a:blip>
            <a:srcRect b="1117" l="0" r="47962" t="0"/>
            <a:stretch/>
          </p:blipFill>
          <p:spPr>
            <a:xfrm>
              <a:off x="2415275" y="1223275"/>
              <a:ext cx="2962949" cy="3859000"/>
            </a:xfrm>
            <a:prstGeom prst="rect">
              <a:avLst/>
            </a:prstGeom>
            <a:noFill/>
            <a:ln>
              <a:noFill/>
            </a:ln>
            <a:effectLst>
              <a:outerShdw blurRad="142875" rotWithShape="0" algn="bl" dir="6960000" dist="76200">
                <a:srgbClr val="666666">
                  <a:alpha val="19000"/>
                </a:srgbClr>
              </a:outerShdw>
            </a:effectLst>
          </p:spPr>
        </p:pic>
        <p:sp>
          <p:nvSpPr>
            <p:cNvPr id="205" name="Google Shape;205;p29"/>
            <p:cNvSpPr txBox="1"/>
            <p:nvPr/>
          </p:nvSpPr>
          <p:spPr>
            <a:xfrm>
              <a:off x="2673800" y="1714498"/>
              <a:ext cx="10410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800">
                  <a:latin typeface="Wix Madefor Text"/>
                  <a:ea typeface="Wix Madefor Text"/>
                  <a:cs typeface="Wix Madefor Text"/>
                  <a:sym typeface="Wix Madefor Text"/>
                </a:rPr>
                <a:t>Welcome</a:t>
              </a:r>
              <a:r>
                <a:rPr b="1" lang="en" sz="700">
                  <a:latin typeface="Wix Madefor Text"/>
                  <a:ea typeface="Wix Madefor Text"/>
                  <a:cs typeface="Wix Madefor Text"/>
                  <a:sym typeface="Wix Madefor Text"/>
                </a:rPr>
                <a:t>!</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Here’s what you can do on my site.</a:t>
              </a:r>
              <a:endParaRPr sz="700">
                <a:latin typeface="Wix Madefor Text"/>
                <a:ea typeface="Wix Madefor Text"/>
                <a:cs typeface="Wix Madefor Text"/>
                <a:sym typeface="Wix Madefor Text"/>
              </a:endParaRPr>
            </a:p>
          </p:txBody>
        </p:sp>
        <p:sp>
          <p:nvSpPr>
            <p:cNvPr id="206" name="Google Shape;206;p29"/>
            <p:cNvSpPr/>
            <p:nvPr/>
          </p:nvSpPr>
          <p:spPr>
            <a:xfrm>
              <a:off x="3786475" y="1655425"/>
              <a:ext cx="1305600" cy="7959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29"/>
            <p:cNvSpPr txBox="1"/>
            <p:nvPr/>
          </p:nvSpPr>
          <p:spPr>
            <a:xfrm>
              <a:off x="4632484" y="1371041"/>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208" name="Google Shape;208;p29"/>
            <p:cNvSpPr txBox="1"/>
            <p:nvPr/>
          </p:nvSpPr>
          <p:spPr>
            <a:xfrm>
              <a:off x="2415284" y="1371041"/>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209" name="Google Shape;209;p29"/>
            <p:cNvSpPr/>
            <p:nvPr/>
          </p:nvSpPr>
          <p:spPr>
            <a:xfrm>
              <a:off x="2752425" y="2234984"/>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210" name="Google Shape;210;p29"/>
            <p:cNvSpPr/>
            <p:nvPr/>
          </p:nvSpPr>
          <p:spPr>
            <a:xfrm>
              <a:off x="2752425" y="2710275"/>
              <a:ext cx="1244700" cy="10383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29"/>
            <p:cNvSpPr/>
            <p:nvPr/>
          </p:nvSpPr>
          <p:spPr>
            <a:xfrm>
              <a:off x="3463025" y="2831425"/>
              <a:ext cx="1244700" cy="795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29"/>
            <p:cNvSpPr txBox="1"/>
            <p:nvPr/>
          </p:nvSpPr>
          <p:spPr>
            <a:xfrm>
              <a:off x="3514325" y="2886475"/>
              <a:ext cx="10410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About</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Here’s what this site is about</a:t>
              </a:r>
              <a:endParaRPr sz="700">
                <a:latin typeface="Wix Madefor Text"/>
                <a:ea typeface="Wix Madefor Text"/>
                <a:cs typeface="Wix Madefor Text"/>
                <a:sym typeface="Wix Madefor Text"/>
              </a:endParaRPr>
            </a:p>
          </p:txBody>
        </p:sp>
        <p:sp>
          <p:nvSpPr>
            <p:cNvPr id="213" name="Google Shape;213;p29"/>
            <p:cNvSpPr/>
            <p:nvPr/>
          </p:nvSpPr>
          <p:spPr>
            <a:xfrm>
              <a:off x="3592950" y="3396755"/>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214" name="Google Shape;214;p29"/>
            <p:cNvSpPr txBox="1"/>
            <p:nvPr/>
          </p:nvSpPr>
          <p:spPr>
            <a:xfrm>
              <a:off x="2415275" y="3903212"/>
              <a:ext cx="2963100" cy="30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Wix Madefor Text"/>
                  <a:ea typeface="Wix Madefor Text"/>
                  <a:cs typeface="Wix Madefor Text"/>
                  <a:sym typeface="Wix Madefor Text"/>
                </a:rPr>
                <a:t>Services</a:t>
              </a:r>
              <a:endParaRPr b="1" sz="700">
                <a:latin typeface="Wix Madefor Text"/>
                <a:ea typeface="Wix Madefor Text"/>
                <a:cs typeface="Wix Madefor Text"/>
                <a:sym typeface="Wix Madefor Text"/>
              </a:endParaRPr>
            </a:p>
          </p:txBody>
        </p:sp>
        <p:sp>
          <p:nvSpPr>
            <p:cNvPr id="215" name="Google Shape;215;p29"/>
            <p:cNvSpPr/>
            <p:nvPr/>
          </p:nvSpPr>
          <p:spPr>
            <a:xfrm>
              <a:off x="2904825" y="4223679"/>
              <a:ext cx="569400" cy="4308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29"/>
            <p:cNvSpPr/>
            <p:nvPr/>
          </p:nvSpPr>
          <p:spPr>
            <a:xfrm>
              <a:off x="3635925" y="4223679"/>
              <a:ext cx="569400" cy="4308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9"/>
            <p:cNvSpPr/>
            <p:nvPr/>
          </p:nvSpPr>
          <p:spPr>
            <a:xfrm>
              <a:off x="4367025" y="4223679"/>
              <a:ext cx="569400" cy="4308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29"/>
            <p:cNvSpPr txBox="1"/>
            <p:nvPr/>
          </p:nvSpPr>
          <p:spPr>
            <a:xfrm>
              <a:off x="2904825" y="4617023"/>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219" name="Google Shape;219;p29"/>
            <p:cNvSpPr txBox="1"/>
            <p:nvPr/>
          </p:nvSpPr>
          <p:spPr>
            <a:xfrm>
              <a:off x="4367025" y="4624684"/>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220" name="Google Shape;220;p29"/>
            <p:cNvSpPr txBox="1"/>
            <p:nvPr/>
          </p:nvSpPr>
          <p:spPr>
            <a:xfrm>
              <a:off x="3635925" y="4624684"/>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221" name="Google Shape;221;p29"/>
            <p:cNvSpPr/>
            <p:nvPr/>
          </p:nvSpPr>
          <p:spPr>
            <a:xfrm>
              <a:off x="3055363" y="4828595"/>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222" name="Google Shape;222;p29"/>
            <p:cNvSpPr/>
            <p:nvPr/>
          </p:nvSpPr>
          <p:spPr>
            <a:xfrm>
              <a:off x="3786463" y="4828593"/>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223" name="Google Shape;223;p29"/>
            <p:cNvSpPr/>
            <p:nvPr/>
          </p:nvSpPr>
          <p:spPr>
            <a:xfrm>
              <a:off x="4517550" y="4828593"/>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pic>
        <p:nvPicPr>
          <p:cNvPr id="224" name="Google Shape;224;p29"/>
          <p:cNvPicPr preferRelativeResize="0"/>
          <p:nvPr/>
        </p:nvPicPr>
        <p:blipFill>
          <a:blip r:embed="rId4">
            <a:alphaModFix/>
          </a:blip>
          <a:stretch>
            <a:fillRect/>
          </a:stretch>
        </p:blipFill>
        <p:spPr>
          <a:xfrm>
            <a:off x="604401" y="2917100"/>
            <a:ext cx="1757150" cy="1878000"/>
          </a:xfrm>
          <a:prstGeom prst="rect">
            <a:avLst/>
          </a:prstGeom>
          <a:noFill/>
          <a:ln>
            <a:noFill/>
          </a:ln>
        </p:spPr>
      </p:pic>
      <p:sp>
        <p:nvSpPr>
          <p:cNvPr id="225" name="Google Shape;225;p29"/>
          <p:cNvSpPr txBox="1"/>
          <p:nvPr/>
        </p:nvSpPr>
        <p:spPr>
          <a:xfrm>
            <a:off x="2361550" y="3486650"/>
            <a:ext cx="1865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Wix Madefor Text"/>
                <a:ea typeface="Wix Madefor Text"/>
                <a:cs typeface="Wix Madefor Text"/>
                <a:sym typeface="Wix Madefor Text"/>
              </a:rPr>
              <a:t>Which hexagon of the honeycomb describes this convention?</a:t>
            </a:r>
            <a:endParaRPr sz="1200">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9" name="Shape 229"/>
        <p:cNvGrpSpPr/>
        <p:nvPr/>
      </p:nvGrpSpPr>
      <p:grpSpPr>
        <a:xfrm>
          <a:off x="0" y="0"/>
          <a:ext cx="0" cy="0"/>
          <a:chOff x="0" y="0"/>
          <a:chExt cx="0" cy="0"/>
        </a:xfrm>
      </p:grpSpPr>
      <p:sp>
        <p:nvSpPr>
          <p:cNvPr id="230" name="Google Shape;230;p30"/>
          <p:cNvSpPr txBox="1"/>
          <p:nvPr/>
        </p:nvSpPr>
        <p:spPr>
          <a:xfrm>
            <a:off x="604400" y="811763"/>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Make it engaging</a:t>
            </a:r>
            <a:endParaRPr sz="3200"/>
          </a:p>
        </p:txBody>
      </p:sp>
      <p:sp>
        <p:nvSpPr>
          <p:cNvPr id="231" name="Google Shape;231;p30"/>
          <p:cNvSpPr txBox="1"/>
          <p:nvPr/>
        </p:nvSpPr>
        <p:spPr>
          <a:xfrm>
            <a:off x="604400" y="1747350"/>
            <a:ext cx="4018500" cy="1026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When possible, add small interactions or effects to make your page more engaging, like scroll effects and hover effects.</a:t>
            </a:r>
            <a:endParaRPr>
              <a:latin typeface="Wix Madefor Text"/>
              <a:ea typeface="Wix Madefor Text"/>
              <a:cs typeface="Wix Madefor Text"/>
              <a:sym typeface="Wix Madefor Text"/>
            </a:endParaRPr>
          </a:p>
        </p:txBody>
      </p:sp>
      <p:pic>
        <p:nvPicPr>
          <p:cNvPr id="232" name="Google Shape;232;p30"/>
          <p:cNvPicPr preferRelativeResize="0"/>
          <p:nvPr/>
        </p:nvPicPr>
        <p:blipFill>
          <a:blip r:embed="rId3">
            <a:alphaModFix/>
          </a:blip>
          <a:stretch>
            <a:fillRect/>
          </a:stretch>
        </p:blipFill>
        <p:spPr>
          <a:xfrm>
            <a:off x="5390550" y="959538"/>
            <a:ext cx="2369750" cy="1509925"/>
          </a:xfrm>
          <a:prstGeom prst="rect">
            <a:avLst/>
          </a:prstGeom>
          <a:noFill/>
          <a:ln>
            <a:noFill/>
          </a:ln>
        </p:spPr>
      </p:pic>
      <p:pic>
        <p:nvPicPr>
          <p:cNvPr id="233" name="Google Shape;233;p30"/>
          <p:cNvPicPr preferRelativeResize="0"/>
          <p:nvPr/>
        </p:nvPicPr>
        <p:blipFill>
          <a:blip r:embed="rId4">
            <a:alphaModFix/>
          </a:blip>
          <a:stretch>
            <a:fillRect/>
          </a:stretch>
        </p:blipFill>
        <p:spPr>
          <a:xfrm>
            <a:off x="4572001" y="2976125"/>
            <a:ext cx="1757150" cy="1878000"/>
          </a:xfrm>
          <a:prstGeom prst="rect">
            <a:avLst/>
          </a:prstGeom>
          <a:noFill/>
          <a:ln>
            <a:noFill/>
          </a:ln>
        </p:spPr>
      </p:pic>
      <p:sp>
        <p:nvSpPr>
          <p:cNvPr id="234" name="Google Shape;234;p30"/>
          <p:cNvSpPr txBox="1"/>
          <p:nvPr/>
        </p:nvSpPr>
        <p:spPr>
          <a:xfrm>
            <a:off x="6329150" y="3545675"/>
            <a:ext cx="1865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Wix Madefor Text"/>
                <a:ea typeface="Wix Madefor Text"/>
                <a:cs typeface="Wix Madefor Text"/>
                <a:sym typeface="Wix Madefor Text"/>
              </a:rPr>
              <a:t>Which hexagon of the honeycomb describes this convention?</a:t>
            </a:r>
            <a:endParaRPr sz="1200">
              <a:latin typeface="Wix Madefor Text"/>
              <a:ea typeface="Wix Madefor Text"/>
              <a:cs typeface="Wix Madefor Text"/>
              <a:sym typeface="Wix Madefor Tex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8" name="Shape 238"/>
        <p:cNvGrpSpPr/>
        <p:nvPr/>
      </p:nvGrpSpPr>
      <p:grpSpPr>
        <a:xfrm>
          <a:off x="0" y="0"/>
          <a:ext cx="0" cy="0"/>
          <a:chOff x="0" y="0"/>
          <a:chExt cx="0" cy="0"/>
        </a:xfrm>
      </p:grpSpPr>
      <p:pic>
        <p:nvPicPr>
          <p:cNvPr id="239" name="Google Shape;239;p31"/>
          <p:cNvPicPr preferRelativeResize="0"/>
          <p:nvPr/>
        </p:nvPicPr>
        <p:blipFill rotWithShape="1">
          <a:blip r:embed="rId3">
            <a:alphaModFix/>
          </a:blip>
          <a:srcRect b="1117" l="0" r="0" t="0"/>
          <a:stretch/>
        </p:blipFill>
        <p:spPr>
          <a:xfrm>
            <a:off x="4502375" y="1887600"/>
            <a:ext cx="3536999" cy="2060850"/>
          </a:xfrm>
          <a:prstGeom prst="rect">
            <a:avLst/>
          </a:prstGeom>
          <a:noFill/>
          <a:ln>
            <a:noFill/>
          </a:ln>
          <a:effectLst>
            <a:outerShdw blurRad="142875" rotWithShape="0" algn="bl" dir="6960000" dist="76200">
              <a:srgbClr val="666666">
                <a:alpha val="19000"/>
              </a:srgbClr>
            </a:outerShdw>
          </a:effectLst>
        </p:spPr>
      </p:pic>
      <p:pic>
        <p:nvPicPr>
          <p:cNvPr id="240" name="Google Shape;240;p31"/>
          <p:cNvPicPr preferRelativeResize="0"/>
          <p:nvPr/>
        </p:nvPicPr>
        <p:blipFill rotWithShape="1">
          <a:blip r:embed="rId3">
            <a:alphaModFix/>
          </a:blip>
          <a:srcRect b="1117" l="0" r="0" t="0"/>
          <a:stretch/>
        </p:blipFill>
        <p:spPr>
          <a:xfrm>
            <a:off x="598750" y="1887600"/>
            <a:ext cx="3558651" cy="2060850"/>
          </a:xfrm>
          <a:prstGeom prst="rect">
            <a:avLst/>
          </a:prstGeom>
          <a:noFill/>
          <a:ln>
            <a:noFill/>
          </a:ln>
          <a:effectLst>
            <a:outerShdw blurRad="142875" rotWithShape="0" algn="bl" dir="6960000" dist="76200">
              <a:srgbClr val="666666">
                <a:alpha val="19000"/>
              </a:srgbClr>
            </a:outerShdw>
          </a:effectLst>
        </p:spPr>
      </p:pic>
      <p:sp>
        <p:nvSpPr>
          <p:cNvPr id="241" name="Google Shape;241;p31"/>
          <p:cNvSpPr txBox="1"/>
          <p:nvPr/>
        </p:nvSpPr>
        <p:spPr>
          <a:xfrm>
            <a:off x="461525" y="819950"/>
            <a:ext cx="5294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Two engaging examples:</a:t>
            </a:r>
            <a:endParaRPr sz="3200"/>
          </a:p>
        </p:txBody>
      </p:sp>
      <p:pic>
        <p:nvPicPr>
          <p:cNvPr id="242" name="Google Shape;242;p31" title="021f38c5590c6091a88babd27cbdc98b.gif">
            <a:hlinkClick r:id="rId4"/>
          </p:cNvPr>
          <p:cNvPicPr preferRelativeResize="0"/>
          <p:nvPr/>
        </p:nvPicPr>
        <p:blipFill>
          <a:blip r:embed="rId5">
            <a:alphaModFix/>
          </a:blip>
          <a:stretch>
            <a:fillRect/>
          </a:stretch>
        </p:blipFill>
        <p:spPr>
          <a:xfrm>
            <a:off x="598750" y="1979313"/>
            <a:ext cx="3558650" cy="1969136"/>
          </a:xfrm>
          <a:prstGeom prst="rect">
            <a:avLst/>
          </a:prstGeom>
          <a:noFill/>
          <a:ln>
            <a:noFill/>
          </a:ln>
        </p:spPr>
      </p:pic>
      <p:pic>
        <p:nvPicPr>
          <p:cNvPr id="243" name="Google Shape;243;p31" title="be630362e724c481bf4b7983f53e847c.gif">
            <a:hlinkClick r:id="rId6"/>
          </p:cNvPr>
          <p:cNvPicPr preferRelativeResize="0"/>
          <p:nvPr/>
        </p:nvPicPr>
        <p:blipFill>
          <a:blip r:embed="rId7">
            <a:alphaModFix/>
          </a:blip>
          <a:stretch>
            <a:fillRect/>
          </a:stretch>
        </p:blipFill>
        <p:spPr>
          <a:xfrm>
            <a:off x="4502375" y="1979325"/>
            <a:ext cx="3537000" cy="193354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7" name="Shape 247"/>
        <p:cNvGrpSpPr/>
        <p:nvPr/>
      </p:nvGrpSpPr>
      <p:grpSpPr>
        <a:xfrm>
          <a:off x="0" y="0"/>
          <a:ext cx="0" cy="0"/>
          <a:chOff x="0" y="0"/>
          <a:chExt cx="0" cy="0"/>
        </a:xfrm>
      </p:grpSpPr>
      <p:sp>
        <p:nvSpPr>
          <p:cNvPr id="248" name="Google Shape;248;p32"/>
          <p:cNvSpPr txBox="1"/>
          <p:nvPr/>
        </p:nvSpPr>
        <p:spPr>
          <a:xfrm>
            <a:off x="604400" y="125963"/>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Make it obvious</a:t>
            </a:r>
            <a:endParaRPr sz="3200"/>
          </a:p>
        </p:txBody>
      </p:sp>
      <p:sp>
        <p:nvSpPr>
          <p:cNvPr id="249" name="Google Shape;249;p32"/>
          <p:cNvSpPr txBox="1"/>
          <p:nvPr/>
        </p:nvSpPr>
        <p:spPr>
          <a:xfrm>
            <a:off x="604400" y="1061550"/>
            <a:ext cx="3814500" cy="1408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Your site visitors shouldn’t have to hunt for info! Make sure your sections and CTAs are clearly labeled, and that important information is easy to see and find.</a:t>
            </a:r>
            <a:endParaRPr>
              <a:latin typeface="Wix Madefor Text"/>
              <a:ea typeface="Wix Madefor Text"/>
              <a:cs typeface="Wix Madefor Text"/>
              <a:sym typeface="Wix Madefor Text"/>
            </a:endParaRPr>
          </a:p>
        </p:txBody>
      </p:sp>
      <p:pic>
        <p:nvPicPr>
          <p:cNvPr id="250" name="Google Shape;250;p32"/>
          <p:cNvPicPr preferRelativeResize="0"/>
          <p:nvPr/>
        </p:nvPicPr>
        <p:blipFill>
          <a:blip r:embed="rId3">
            <a:alphaModFix/>
          </a:blip>
          <a:stretch>
            <a:fillRect/>
          </a:stretch>
        </p:blipFill>
        <p:spPr>
          <a:xfrm>
            <a:off x="5312125" y="235525"/>
            <a:ext cx="2558800" cy="4479949"/>
          </a:xfrm>
          <a:prstGeom prst="rect">
            <a:avLst/>
          </a:prstGeom>
          <a:noFill/>
          <a:ln cap="flat" cmpd="sng" w="9525">
            <a:solidFill>
              <a:srgbClr val="11418C"/>
            </a:solidFill>
            <a:prstDash val="solid"/>
            <a:round/>
            <a:headEnd len="sm" w="sm" type="none"/>
            <a:tailEnd len="sm" w="sm" type="none"/>
          </a:ln>
          <a:effectLst>
            <a:outerShdw blurRad="200025" rotWithShape="0" algn="bl" dir="5400000" dist="28575">
              <a:srgbClr val="000000">
                <a:alpha val="29000"/>
              </a:srgbClr>
            </a:outerShdw>
          </a:effectLst>
        </p:spPr>
      </p:pic>
      <p:cxnSp>
        <p:nvCxnSpPr>
          <p:cNvPr id="251" name="Google Shape;251;p32"/>
          <p:cNvCxnSpPr/>
          <p:nvPr/>
        </p:nvCxnSpPr>
        <p:spPr>
          <a:xfrm>
            <a:off x="5143500" y="4591325"/>
            <a:ext cx="1007400" cy="0"/>
          </a:xfrm>
          <a:prstGeom prst="straightConnector1">
            <a:avLst/>
          </a:prstGeom>
          <a:noFill/>
          <a:ln cap="flat" cmpd="sng" w="19050">
            <a:solidFill>
              <a:srgbClr val="1F77FF"/>
            </a:solidFill>
            <a:prstDash val="solid"/>
            <a:round/>
            <a:headEnd len="med" w="med" type="none"/>
            <a:tailEnd len="med" w="med" type="oval"/>
          </a:ln>
        </p:spPr>
      </p:cxnSp>
      <p:sp>
        <p:nvSpPr>
          <p:cNvPr id="252" name="Google Shape;252;p32"/>
          <p:cNvSpPr txBox="1"/>
          <p:nvPr/>
        </p:nvSpPr>
        <p:spPr>
          <a:xfrm>
            <a:off x="3791600" y="4396025"/>
            <a:ext cx="1472400" cy="23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1F77FF"/>
                </a:solidFill>
                <a:latin typeface="Wix Madefor Text"/>
                <a:ea typeface="Wix Madefor Text"/>
                <a:cs typeface="Wix Madefor Text"/>
                <a:sym typeface="Wix Madefor Text"/>
              </a:rPr>
              <a:t>Is this a button?</a:t>
            </a:r>
            <a:endParaRPr sz="1300">
              <a:solidFill>
                <a:srgbClr val="1F77FF"/>
              </a:solidFill>
              <a:latin typeface="Wix Madefor Text"/>
              <a:ea typeface="Wix Madefor Text"/>
              <a:cs typeface="Wix Madefor Text"/>
              <a:sym typeface="Wix Madefor Text"/>
            </a:endParaRPr>
          </a:p>
        </p:txBody>
      </p:sp>
      <p:pic>
        <p:nvPicPr>
          <p:cNvPr id="253" name="Google Shape;253;p32"/>
          <p:cNvPicPr preferRelativeResize="0"/>
          <p:nvPr/>
        </p:nvPicPr>
        <p:blipFill>
          <a:blip r:embed="rId4">
            <a:alphaModFix/>
          </a:blip>
          <a:stretch>
            <a:fillRect/>
          </a:stretch>
        </p:blipFill>
        <p:spPr>
          <a:xfrm>
            <a:off x="604401" y="2493888"/>
            <a:ext cx="1757150" cy="1878000"/>
          </a:xfrm>
          <a:prstGeom prst="rect">
            <a:avLst/>
          </a:prstGeom>
          <a:noFill/>
          <a:ln>
            <a:noFill/>
          </a:ln>
        </p:spPr>
      </p:pic>
      <p:sp>
        <p:nvSpPr>
          <p:cNvPr id="254" name="Google Shape;254;p32"/>
          <p:cNvSpPr txBox="1"/>
          <p:nvPr/>
        </p:nvSpPr>
        <p:spPr>
          <a:xfrm>
            <a:off x="2361550" y="3063438"/>
            <a:ext cx="1865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Wix Madefor Text"/>
                <a:ea typeface="Wix Madefor Text"/>
                <a:cs typeface="Wix Madefor Text"/>
                <a:sym typeface="Wix Madefor Text"/>
              </a:rPr>
              <a:t>Which hexagon of the honeycomb describes this convention?</a:t>
            </a:r>
            <a:endParaRPr sz="1200">
              <a:latin typeface="Wix Madefor Text"/>
              <a:ea typeface="Wix Madefor Text"/>
              <a:cs typeface="Wix Madefor Text"/>
              <a:sym typeface="Wix Madefor Tex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8" name="Shape 258"/>
        <p:cNvGrpSpPr/>
        <p:nvPr/>
      </p:nvGrpSpPr>
      <p:grpSpPr>
        <a:xfrm>
          <a:off x="0" y="0"/>
          <a:ext cx="0" cy="0"/>
          <a:chOff x="0" y="0"/>
          <a:chExt cx="0" cy="0"/>
        </a:xfrm>
      </p:grpSpPr>
      <p:sp>
        <p:nvSpPr>
          <p:cNvPr id="259" name="Google Shape;259;p33"/>
          <p:cNvSpPr/>
          <p:nvPr/>
        </p:nvSpPr>
        <p:spPr>
          <a:xfrm>
            <a:off x="5384750" y="736250"/>
            <a:ext cx="2328900" cy="1794600"/>
          </a:xfrm>
          <a:prstGeom prst="rect">
            <a:avLst/>
          </a:prstGeom>
          <a:solidFill>
            <a:srgbClr val="FFFFFF"/>
          </a:solidFill>
          <a:ln cap="flat" cmpd="sng" w="9525">
            <a:solidFill>
              <a:srgbClr val="1F77FF"/>
            </a:solidFill>
            <a:prstDash val="solid"/>
            <a:round/>
            <a:headEnd len="sm" w="sm" type="none"/>
            <a:tailEnd len="sm" w="sm" type="none"/>
          </a:ln>
          <a:effectLst>
            <a:outerShdw blurRad="314325" rotWithShape="0" algn="bl" dir="5400000" dist="19050">
              <a:srgbClr val="000000">
                <a:alpha val="17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33"/>
          <p:cNvSpPr txBox="1"/>
          <p:nvPr/>
        </p:nvSpPr>
        <p:spPr>
          <a:xfrm>
            <a:off x="604400" y="583163"/>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Create a hierarchy</a:t>
            </a:r>
            <a:endParaRPr sz="3200"/>
          </a:p>
        </p:txBody>
      </p:sp>
      <p:sp>
        <p:nvSpPr>
          <p:cNvPr id="261" name="Google Shape;261;p33"/>
          <p:cNvSpPr txBox="1"/>
          <p:nvPr/>
        </p:nvSpPr>
        <p:spPr>
          <a:xfrm>
            <a:off x="604400" y="1518750"/>
            <a:ext cx="3814500" cy="1408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Make the different sections of your information stand out: try a bigger/bolder for the title, then make your subtitle a little smaller, then save the smallest font for your body text.</a:t>
            </a:r>
            <a:endParaRPr>
              <a:latin typeface="Wix Madefor Text"/>
              <a:ea typeface="Wix Madefor Text"/>
              <a:cs typeface="Wix Madefor Text"/>
              <a:sym typeface="Wix Madefor Text"/>
            </a:endParaRPr>
          </a:p>
        </p:txBody>
      </p:sp>
      <p:sp>
        <p:nvSpPr>
          <p:cNvPr id="262" name="Google Shape;262;p33"/>
          <p:cNvSpPr txBox="1"/>
          <p:nvPr/>
        </p:nvSpPr>
        <p:spPr>
          <a:xfrm>
            <a:off x="5516075" y="912199"/>
            <a:ext cx="2022600" cy="153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800">
                <a:latin typeface="Wix Madefor Text"/>
                <a:ea typeface="Wix Madefor Text"/>
                <a:cs typeface="Wix Madefor Text"/>
                <a:sym typeface="Wix Madefor Text"/>
              </a:rPr>
              <a:t>I’m a Title</a:t>
            </a:r>
            <a:endParaRPr b="1" sz="2800">
              <a:latin typeface="Wix Madefor Text"/>
              <a:ea typeface="Wix Madefor Text"/>
              <a:cs typeface="Wix Madefor Text"/>
              <a:sym typeface="Wix Madefor Text"/>
            </a:endParaRPr>
          </a:p>
          <a:p>
            <a:pPr indent="0" lvl="0" marL="0" rtl="0" algn="l">
              <a:spcBef>
                <a:spcPts val="1000"/>
              </a:spcBef>
              <a:spcAft>
                <a:spcPts val="0"/>
              </a:spcAft>
              <a:buNone/>
            </a:pPr>
            <a:r>
              <a:rPr lang="en" sz="2000">
                <a:latin typeface="Wix Madefor Text"/>
                <a:ea typeface="Wix Madefor Text"/>
                <a:cs typeface="Wix Madefor Text"/>
                <a:sym typeface="Wix Madefor Text"/>
              </a:rPr>
              <a:t>I’m a subtitle</a:t>
            </a:r>
            <a:endParaRPr>
              <a:latin typeface="Wix Madefor Text"/>
              <a:ea typeface="Wix Madefor Text"/>
              <a:cs typeface="Wix Madefor Text"/>
              <a:sym typeface="Wix Madefor Text"/>
            </a:endParaRPr>
          </a:p>
          <a:p>
            <a:pPr indent="0" lvl="0" marL="0" rtl="0" algn="l">
              <a:spcBef>
                <a:spcPts val="1000"/>
              </a:spcBef>
              <a:spcAft>
                <a:spcPts val="1000"/>
              </a:spcAft>
              <a:buNone/>
            </a:pPr>
            <a:r>
              <a:rPr lang="en">
                <a:latin typeface="Wix Madefor Text"/>
                <a:ea typeface="Wix Madefor Text"/>
                <a:cs typeface="Wix Madefor Text"/>
                <a:sym typeface="Wix Madefor Text"/>
              </a:rPr>
              <a:t>I’m body text</a:t>
            </a:r>
            <a:endParaRPr>
              <a:latin typeface="Wix Madefor Text"/>
              <a:ea typeface="Wix Madefor Text"/>
              <a:cs typeface="Wix Madefor Text"/>
              <a:sym typeface="Wix Madefor Text"/>
            </a:endParaRPr>
          </a:p>
        </p:txBody>
      </p:sp>
      <p:pic>
        <p:nvPicPr>
          <p:cNvPr id="263" name="Google Shape;263;p33"/>
          <p:cNvPicPr preferRelativeResize="0"/>
          <p:nvPr/>
        </p:nvPicPr>
        <p:blipFill>
          <a:blip r:embed="rId3">
            <a:alphaModFix/>
          </a:blip>
          <a:stretch>
            <a:fillRect/>
          </a:stretch>
        </p:blipFill>
        <p:spPr>
          <a:xfrm>
            <a:off x="4806801" y="2926950"/>
            <a:ext cx="1757150" cy="1878000"/>
          </a:xfrm>
          <a:prstGeom prst="rect">
            <a:avLst/>
          </a:prstGeom>
          <a:noFill/>
          <a:ln>
            <a:noFill/>
          </a:ln>
        </p:spPr>
      </p:pic>
      <p:sp>
        <p:nvSpPr>
          <p:cNvPr id="264" name="Google Shape;264;p33"/>
          <p:cNvSpPr txBox="1"/>
          <p:nvPr/>
        </p:nvSpPr>
        <p:spPr>
          <a:xfrm>
            <a:off x="6563950" y="3496500"/>
            <a:ext cx="1865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Wix Madefor Text"/>
                <a:ea typeface="Wix Madefor Text"/>
                <a:cs typeface="Wix Madefor Text"/>
                <a:sym typeface="Wix Madefor Text"/>
              </a:rPr>
              <a:t>Which hexagon of the honeycomb describes this convention?</a:t>
            </a:r>
            <a:endParaRPr sz="1200">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8" name="Shape 268"/>
        <p:cNvGrpSpPr/>
        <p:nvPr/>
      </p:nvGrpSpPr>
      <p:grpSpPr>
        <a:xfrm>
          <a:off x="0" y="0"/>
          <a:ext cx="0" cy="0"/>
          <a:chOff x="0" y="0"/>
          <a:chExt cx="0" cy="0"/>
        </a:xfrm>
      </p:grpSpPr>
      <p:sp>
        <p:nvSpPr>
          <p:cNvPr id="269" name="Google Shape;269;p34"/>
          <p:cNvSpPr txBox="1"/>
          <p:nvPr/>
        </p:nvSpPr>
        <p:spPr>
          <a:xfrm>
            <a:off x="528200" y="506963"/>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Simplify, simplify</a:t>
            </a:r>
            <a:endParaRPr sz="3200"/>
          </a:p>
        </p:txBody>
      </p:sp>
      <p:sp>
        <p:nvSpPr>
          <p:cNvPr id="270" name="Google Shape;270;p34"/>
          <p:cNvSpPr txBox="1"/>
          <p:nvPr/>
        </p:nvSpPr>
        <p:spPr>
          <a:xfrm>
            <a:off x="528200" y="1442550"/>
            <a:ext cx="3814500" cy="19491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We want to make sure we don’t overwhelm our site visitors with too many choices. How can you take out or streamline information on your site to make it easier to navigate? (Two ways to do this are to make short menus and to add one main CTA.)</a:t>
            </a:r>
            <a:endParaRPr>
              <a:latin typeface="Wix Madefor Text"/>
              <a:ea typeface="Wix Madefor Text"/>
              <a:cs typeface="Wix Madefor Text"/>
              <a:sym typeface="Wix Madefor Text"/>
            </a:endParaRPr>
          </a:p>
        </p:txBody>
      </p:sp>
      <p:pic>
        <p:nvPicPr>
          <p:cNvPr id="271" name="Google Shape;271;p34"/>
          <p:cNvPicPr preferRelativeResize="0"/>
          <p:nvPr/>
        </p:nvPicPr>
        <p:blipFill>
          <a:blip r:embed="rId3">
            <a:alphaModFix/>
          </a:blip>
          <a:stretch>
            <a:fillRect/>
          </a:stretch>
        </p:blipFill>
        <p:spPr>
          <a:xfrm>
            <a:off x="4831850" y="698175"/>
            <a:ext cx="3292456" cy="1949099"/>
          </a:xfrm>
          <a:prstGeom prst="rect">
            <a:avLst/>
          </a:prstGeom>
          <a:noFill/>
          <a:ln>
            <a:noFill/>
          </a:ln>
          <a:effectLst>
            <a:outerShdw blurRad="200025" rotWithShape="0" algn="bl" dir="5400000" dist="19050">
              <a:srgbClr val="000000">
                <a:alpha val="42000"/>
              </a:srgbClr>
            </a:outerShdw>
          </a:effectLst>
        </p:spPr>
      </p:pic>
      <p:sp>
        <p:nvSpPr>
          <p:cNvPr id="272" name="Google Shape;272;p34"/>
          <p:cNvSpPr txBox="1"/>
          <p:nvPr/>
        </p:nvSpPr>
        <p:spPr>
          <a:xfrm>
            <a:off x="5363189" y="2034898"/>
            <a:ext cx="377700" cy="367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t>❌</a:t>
            </a:r>
            <a:endParaRPr sz="1800"/>
          </a:p>
        </p:txBody>
      </p:sp>
      <p:sp>
        <p:nvSpPr>
          <p:cNvPr id="273" name="Google Shape;273;p34"/>
          <p:cNvSpPr txBox="1"/>
          <p:nvPr/>
        </p:nvSpPr>
        <p:spPr>
          <a:xfrm>
            <a:off x="6306380" y="2034902"/>
            <a:ext cx="377700" cy="367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800"/>
              <a:t>❌</a:t>
            </a:r>
            <a:endParaRPr sz="1800"/>
          </a:p>
        </p:txBody>
      </p:sp>
      <p:pic>
        <p:nvPicPr>
          <p:cNvPr id="274" name="Google Shape;274;p34"/>
          <p:cNvPicPr preferRelativeResize="0"/>
          <p:nvPr/>
        </p:nvPicPr>
        <p:blipFill>
          <a:blip r:embed="rId4">
            <a:alphaModFix/>
          </a:blip>
          <a:stretch>
            <a:fillRect/>
          </a:stretch>
        </p:blipFill>
        <p:spPr>
          <a:xfrm>
            <a:off x="4782451" y="3019925"/>
            <a:ext cx="1757150" cy="1878000"/>
          </a:xfrm>
          <a:prstGeom prst="rect">
            <a:avLst/>
          </a:prstGeom>
          <a:noFill/>
          <a:ln>
            <a:noFill/>
          </a:ln>
        </p:spPr>
      </p:pic>
      <p:sp>
        <p:nvSpPr>
          <p:cNvPr id="275" name="Google Shape;275;p34"/>
          <p:cNvSpPr txBox="1"/>
          <p:nvPr/>
        </p:nvSpPr>
        <p:spPr>
          <a:xfrm>
            <a:off x="6539600" y="3589475"/>
            <a:ext cx="1865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Wix Madefor Text"/>
                <a:ea typeface="Wix Madefor Text"/>
                <a:cs typeface="Wix Madefor Text"/>
                <a:sym typeface="Wix Madefor Text"/>
              </a:rPr>
              <a:t>Which hexagon of the honeycomb describes this convention?</a:t>
            </a:r>
            <a:endParaRPr sz="1200">
              <a:latin typeface="Wix Madefor Text"/>
              <a:ea typeface="Wix Madefor Text"/>
              <a:cs typeface="Wix Madefor Text"/>
              <a:sym typeface="Wix Madefor Tex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9" name="Shape 279"/>
        <p:cNvGrpSpPr/>
        <p:nvPr/>
      </p:nvGrpSpPr>
      <p:grpSpPr>
        <a:xfrm>
          <a:off x="0" y="0"/>
          <a:ext cx="0" cy="0"/>
          <a:chOff x="0" y="0"/>
          <a:chExt cx="0" cy="0"/>
        </a:xfrm>
      </p:grpSpPr>
      <p:sp>
        <p:nvSpPr>
          <p:cNvPr id="280" name="Google Shape;280;p35"/>
          <p:cNvSpPr/>
          <p:nvPr/>
        </p:nvSpPr>
        <p:spPr>
          <a:xfrm>
            <a:off x="4597850" y="1260700"/>
            <a:ext cx="3633000" cy="2133000"/>
          </a:xfrm>
          <a:prstGeom prst="rect">
            <a:avLst/>
          </a:prstGeom>
          <a:solidFill>
            <a:srgbClr val="FFFFFF"/>
          </a:solidFill>
          <a:ln cap="flat" cmpd="sng" w="9525">
            <a:solidFill>
              <a:schemeClr val="dk2"/>
            </a:solidFill>
            <a:prstDash val="solid"/>
            <a:round/>
            <a:headEnd len="sm" w="sm" type="none"/>
            <a:tailEnd len="sm" w="sm" type="none"/>
          </a:ln>
          <a:effectLst>
            <a:outerShdw blurRad="242888" rotWithShape="0" algn="bl" dir="5400000" dist="19050">
              <a:srgbClr val="000000">
                <a:alpha val="23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35"/>
          <p:cNvSpPr txBox="1"/>
          <p:nvPr/>
        </p:nvSpPr>
        <p:spPr>
          <a:xfrm>
            <a:off x="431589" y="354563"/>
            <a:ext cx="4202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Keep it consistent</a:t>
            </a:r>
            <a:endParaRPr sz="3200"/>
          </a:p>
        </p:txBody>
      </p:sp>
      <p:sp>
        <p:nvSpPr>
          <p:cNvPr id="282" name="Google Shape;282;p35"/>
          <p:cNvSpPr txBox="1"/>
          <p:nvPr/>
        </p:nvSpPr>
        <p:spPr>
          <a:xfrm>
            <a:off x="431589" y="1290150"/>
            <a:ext cx="3814500" cy="19491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Keep your fonts, colors, and shapes consistent! If you decide on a color for a button, use that color throughout your site. This will help your site visitors easily find the information they’re looking for.</a:t>
            </a:r>
            <a:endParaRPr>
              <a:latin typeface="Wix Madefor Text"/>
              <a:ea typeface="Wix Madefor Text"/>
              <a:cs typeface="Wix Madefor Text"/>
              <a:sym typeface="Wix Madefor Text"/>
            </a:endParaRPr>
          </a:p>
        </p:txBody>
      </p:sp>
      <p:sp>
        <p:nvSpPr>
          <p:cNvPr id="283" name="Google Shape;283;p35"/>
          <p:cNvSpPr txBox="1"/>
          <p:nvPr/>
        </p:nvSpPr>
        <p:spPr>
          <a:xfrm>
            <a:off x="4674710" y="1356050"/>
            <a:ext cx="3474600" cy="52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latin typeface="Wix Madefor Text"/>
                <a:ea typeface="Wix Madefor Text"/>
                <a:cs typeface="Wix Madefor Text"/>
                <a:sym typeface="Wix Madefor Text"/>
              </a:rPr>
              <a:t>Services</a:t>
            </a:r>
            <a:endParaRPr b="1" sz="1800">
              <a:latin typeface="Wix Madefor Text"/>
              <a:ea typeface="Wix Madefor Text"/>
              <a:cs typeface="Wix Madefor Text"/>
              <a:sym typeface="Wix Madefor Text"/>
            </a:endParaRPr>
          </a:p>
        </p:txBody>
      </p:sp>
      <p:sp>
        <p:nvSpPr>
          <p:cNvPr id="284" name="Google Shape;284;p35"/>
          <p:cNvSpPr/>
          <p:nvPr/>
        </p:nvSpPr>
        <p:spPr>
          <a:xfrm>
            <a:off x="4827100" y="1904147"/>
            <a:ext cx="973800" cy="7368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35"/>
          <p:cNvSpPr/>
          <p:nvPr/>
        </p:nvSpPr>
        <p:spPr>
          <a:xfrm>
            <a:off x="5925095" y="1904147"/>
            <a:ext cx="973800" cy="7368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5"/>
          <p:cNvSpPr txBox="1"/>
          <p:nvPr/>
        </p:nvSpPr>
        <p:spPr>
          <a:xfrm>
            <a:off x="4827100" y="2625714"/>
            <a:ext cx="973800" cy="40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00">
                <a:latin typeface="Wix Madefor Text"/>
                <a:ea typeface="Wix Madefor Text"/>
                <a:cs typeface="Wix Madefor Text"/>
                <a:sym typeface="Wix Madefor Text"/>
              </a:rPr>
              <a:t>Dog walking</a:t>
            </a:r>
            <a:endParaRPr sz="900"/>
          </a:p>
        </p:txBody>
      </p:sp>
      <p:sp>
        <p:nvSpPr>
          <p:cNvPr id="287" name="Google Shape;287;p35"/>
          <p:cNvSpPr txBox="1"/>
          <p:nvPr/>
        </p:nvSpPr>
        <p:spPr>
          <a:xfrm>
            <a:off x="7023090" y="2638816"/>
            <a:ext cx="973800" cy="40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00">
                <a:latin typeface="Wix Madefor Text"/>
                <a:ea typeface="Wix Madefor Text"/>
                <a:cs typeface="Wix Madefor Text"/>
                <a:sym typeface="Wix Madefor Text"/>
              </a:rPr>
              <a:t>Dog sitting</a:t>
            </a:r>
            <a:endParaRPr sz="900"/>
          </a:p>
        </p:txBody>
      </p:sp>
      <p:sp>
        <p:nvSpPr>
          <p:cNvPr id="288" name="Google Shape;288;p35"/>
          <p:cNvSpPr txBox="1"/>
          <p:nvPr/>
        </p:nvSpPr>
        <p:spPr>
          <a:xfrm>
            <a:off x="5925095" y="2638816"/>
            <a:ext cx="973800" cy="40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00">
                <a:latin typeface="Wix Madefor Text"/>
                <a:ea typeface="Wix Madefor Text"/>
                <a:cs typeface="Wix Madefor Text"/>
                <a:sym typeface="Wix Madefor Text"/>
              </a:rPr>
              <a:t>Grooming</a:t>
            </a:r>
            <a:endParaRPr sz="900"/>
          </a:p>
        </p:txBody>
      </p:sp>
      <p:sp>
        <p:nvSpPr>
          <p:cNvPr id="289" name="Google Shape;289;p35"/>
          <p:cNvSpPr/>
          <p:nvPr/>
        </p:nvSpPr>
        <p:spPr>
          <a:xfrm>
            <a:off x="5084563" y="2938725"/>
            <a:ext cx="458892" cy="192024"/>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FFFFFF"/>
                </a:solidFill>
              </a:rPr>
              <a:t>Go</a:t>
            </a:r>
            <a:endParaRPr sz="600">
              <a:solidFill>
                <a:srgbClr val="FFFFFF"/>
              </a:solidFill>
            </a:endParaRPr>
          </a:p>
        </p:txBody>
      </p:sp>
      <p:sp>
        <p:nvSpPr>
          <p:cNvPr id="290" name="Google Shape;290;p35"/>
          <p:cNvSpPr/>
          <p:nvPr/>
        </p:nvSpPr>
        <p:spPr>
          <a:xfrm>
            <a:off x="6182558" y="2938722"/>
            <a:ext cx="458892" cy="192024"/>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FFFFFF"/>
                </a:solidFill>
              </a:rPr>
              <a:t>Go</a:t>
            </a:r>
            <a:endParaRPr sz="600">
              <a:solidFill>
                <a:srgbClr val="FFFFFF"/>
              </a:solidFill>
            </a:endParaRPr>
          </a:p>
        </p:txBody>
      </p:sp>
      <p:sp>
        <p:nvSpPr>
          <p:cNvPr id="291" name="Google Shape;291;p35"/>
          <p:cNvSpPr/>
          <p:nvPr/>
        </p:nvSpPr>
        <p:spPr>
          <a:xfrm>
            <a:off x="7280550" y="2938738"/>
            <a:ext cx="459000" cy="192000"/>
          </a:xfrm>
          <a:prstGeom prst="rect">
            <a:avLst/>
          </a:prstGeom>
          <a:solidFill>
            <a:srgbClr val="FF705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chemeClr val="lt1"/>
                </a:solidFill>
              </a:rPr>
              <a:t>Go</a:t>
            </a:r>
            <a:endParaRPr/>
          </a:p>
        </p:txBody>
      </p:sp>
      <p:sp>
        <p:nvSpPr>
          <p:cNvPr id="292" name="Google Shape;292;p35"/>
          <p:cNvSpPr/>
          <p:nvPr/>
        </p:nvSpPr>
        <p:spPr>
          <a:xfrm>
            <a:off x="7023100" y="1904150"/>
            <a:ext cx="973800" cy="736800"/>
          </a:xfrm>
          <a:prstGeom prst="roundRect">
            <a:avLst>
              <a:gd fmla="val 16667" name="adj"/>
            </a:avLst>
          </a:prstGeom>
          <a:solidFill>
            <a:srgbClr val="FDF0E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5"/>
          <p:cNvSpPr txBox="1"/>
          <p:nvPr/>
        </p:nvSpPr>
        <p:spPr>
          <a:xfrm>
            <a:off x="7674350" y="3034025"/>
            <a:ext cx="604500" cy="65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t>🤔</a:t>
            </a:r>
            <a:endParaRPr sz="3200"/>
          </a:p>
        </p:txBody>
      </p:sp>
      <p:pic>
        <p:nvPicPr>
          <p:cNvPr id="294" name="Google Shape;294;p35"/>
          <p:cNvPicPr preferRelativeResize="0"/>
          <p:nvPr/>
        </p:nvPicPr>
        <p:blipFill>
          <a:blip r:embed="rId3">
            <a:alphaModFix/>
          </a:blip>
          <a:stretch>
            <a:fillRect/>
          </a:stretch>
        </p:blipFill>
        <p:spPr>
          <a:xfrm>
            <a:off x="491326" y="3051925"/>
            <a:ext cx="1757150" cy="1878000"/>
          </a:xfrm>
          <a:prstGeom prst="rect">
            <a:avLst/>
          </a:prstGeom>
          <a:noFill/>
          <a:ln>
            <a:noFill/>
          </a:ln>
        </p:spPr>
      </p:pic>
      <p:sp>
        <p:nvSpPr>
          <p:cNvPr id="295" name="Google Shape;295;p35"/>
          <p:cNvSpPr txBox="1"/>
          <p:nvPr/>
        </p:nvSpPr>
        <p:spPr>
          <a:xfrm>
            <a:off x="2320975" y="3616000"/>
            <a:ext cx="1865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Wix Madefor Text"/>
                <a:ea typeface="Wix Madefor Text"/>
                <a:cs typeface="Wix Madefor Text"/>
                <a:sym typeface="Wix Madefor Text"/>
              </a:rPr>
              <a:t>Which hexagon of the honeycomb describes this convention?</a:t>
            </a:r>
            <a:endParaRPr sz="1200">
              <a:latin typeface="Wix Madefor Text"/>
              <a:ea typeface="Wix Madefor Text"/>
              <a:cs typeface="Wix Madefor Text"/>
              <a:sym typeface="Wix Madefor Tex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0" name="Shape 80"/>
        <p:cNvGrpSpPr/>
        <p:nvPr/>
      </p:nvGrpSpPr>
      <p:grpSpPr>
        <a:xfrm>
          <a:off x="0" y="0"/>
          <a:ext cx="0" cy="0"/>
          <a:chOff x="0" y="0"/>
          <a:chExt cx="0" cy="0"/>
        </a:xfrm>
      </p:grpSpPr>
      <p:sp>
        <p:nvSpPr>
          <p:cNvPr id="81" name="Google Shape;81;p18"/>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solidFill>
                <a:srgbClr val="32B777"/>
              </a:solidFill>
              <a:latin typeface="Wix Madefor Text"/>
              <a:ea typeface="Wix Madefor Text"/>
              <a:cs typeface="Wix Madefor Text"/>
              <a:sym typeface="Wix Madefor Text"/>
            </a:endParaRPr>
          </a:p>
        </p:txBody>
      </p:sp>
      <p:sp>
        <p:nvSpPr>
          <p:cNvPr id="82" name="Google Shape;82;p18"/>
          <p:cNvSpPr txBox="1"/>
          <p:nvPr/>
        </p:nvSpPr>
        <p:spPr>
          <a:xfrm>
            <a:off x="673650" y="1505875"/>
            <a:ext cx="54486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UX conventions are (large and small) interaction design choices that make sites intuitive: when site visitors see them, they know exactly what to do.</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32B777"/>
              </a:buClr>
              <a:buSzPts val="1400"/>
              <a:buFont typeface="Wix Madefor Text"/>
              <a:buChar char="●"/>
            </a:pPr>
            <a:r>
              <a:rPr lang="en">
                <a:latin typeface="Wix Madefor Text"/>
                <a:ea typeface="Wix Madefor Text"/>
                <a:cs typeface="Wix Madefor Text"/>
                <a:sym typeface="Wix Madefor Text"/>
              </a:rPr>
              <a:t>UX conventions are everywhere! Lots you notice, but most you don’t.</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99" name="Shape 299"/>
        <p:cNvGrpSpPr/>
        <p:nvPr/>
      </p:nvGrpSpPr>
      <p:grpSpPr>
        <a:xfrm>
          <a:off x="0" y="0"/>
          <a:ext cx="0" cy="0"/>
          <a:chOff x="0" y="0"/>
          <a:chExt cx="0" cy="0"/>
        </a:xfrm>
      </p:grpSpPr>
      <p:sp>
        <p:nvSpPr>
          <p:cNvPr id="300" name="Google Shape;300;p36"/>
          <p:cNvSpPr txBox="1"/>
          <p:nvPr>
            <p:ph type="title"/>
          </p:nvPr>
        </p:nvSpPr>
        <p:spPr>
          <a:xfrm>
            <a:off x="677100" y="0"/>
            <a:ext cx="5823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Create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will you make your websites intuitive for your site visitors?</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04" name="Shape 304"/>
        <p:cNvGrpSpPr/>
        <p:nvPr/>
      </p:nvGrpSpPr>
      <p:grpSpPr>
        <a:xfrm>
          <a:off x="0" y="0"/>
          <a:ext cx="0" cy="0"/>
          <a:chOff x="0" y="0"/>
          <a:chExt cx="0" cy="0"/>
        </a:xfrm>
      </p:grpSpPr>
      <p:sp>
        <p:nvSpPr>
          <p:cNvPr id="305" name="Google Shape;305;p37"/>
          <p:cNvSpPr txBox="1"/>
          <p:nvPr>
            <p:ph type="title"/>
          </p:nvPr>
        </p:nvSpPr>
        <p:spPr>
          <a:xfrm>
            <a:off x="6335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UX Best Practices</a:t>
            </a:r>
            <a:endParaRPr b="1" sz="3200">
              <a:latin typeface="Wix Madefor Text"/>
              <a:ea typeface="Wix Madefor Text"/>
              <a:cs typeface="Wix Madefor Text"/>
              <a:sym typeface="Wix Madefor Text"/>
            </a:endParaRPr>
          </a:p>
        </p:txBody>
      </p:sp>
      <p:pic>
        <p:nvPicPr>
          <p:cNvPr id="306" name="Google Shape;306;p37"/>
          <p:cNvPicPr preferRelativeResize="0"/>
          <p:nvPr/>
        </p:nvPicPr>
        <p:blipFill rotWithShape="1">
          <a:blip r:embed="rId3">
            <a:alphaModFix/>
          </a:blip>
          <a:srcRect b="1117" l="0" r="0" t="0"/>
          <a:stretch/>
        </p:blipFill>
        <p:spPr>
          <a:xfrm>
            <a:off x="1370225" y="1282925"/>
            <a:ext cx="5808951" cy="3313700"/>
          </a:xfrm>
          <a:prstGeom prst="rect">
            <a:avLst/>
          </a:prstGeom>
          <a:noFill/>
          <a:ln>
            <a:noFill/>
          </a:ln>
          <a:effectLst>
            <a:outerShdw blurRad="142875" rotWithShape="0" algn="bl" dir="6960000" dist="76200">
              <a:srgbClr val="666666">
                <a:alpha val="19000"/>
              </a:srgbClr>
            </a:outerShdw>
          </a:effectLst>
        </p:spPr>
      </p:pic>
      <p:pic>
        <p:nvPicPr>
          <p:cNvPr id="307" name="Google Shape;307;p37"/>
          <p:cNvPicPr preferRelativeResize="0"/>
          <p:nvPr/>
        </p:nvPicPr>
        <p:blipFill>
          <a:blip r:embed="rId4">
            <a:alphaModFix/>
          </a:blip>
          <a:stretch>
            <a:fillRect/>
          </a:stretch>
        </p:blipFill>
        <p:spPr>
          <a:xfrm>
            <a:off x="1370225" y="1430527"/>
            <a:ext cx="5808950" cy="316466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11" name="Shape 311"/>
        <p:cNvGrpSpPr/>
        <p:nvPr/>
      </p:nvGrpSpPr>
      <p:grpSpPr>
        <a:xfrm>
          <a:off x="0" y="0"/>
          <a:ext cx="0" cy="0"/>
          <a:chOff x="0" y="0"/>
          <a:chExt cx="0" cy="0"/>
        </a:xfrm>
      </p:grpSpPr>
      <p:sp>
        <p:nvSpPr>
          <p:cNvPr id="312" name="Google Shape;312;p38"/>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Share &amp; Reflect</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UX conventions will you use in your site?</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16" name="Shape 316"/>
        <p:cNvGrpSpPr/>
        <p:nvPr/>
      </p:nvGrpSpPr>
      <p:grpSpPr>
        <a:xfrm>
          <a:off x="0" y="0"/>
          <a:ext cx="0" cy="0"/>
          <a:chOff x="0" y="0"/>
          <a:chExt cx="0" cy="0"/>
        </a:xfrm>
      </p:grpSpPr>
      <p:sp>
        <p:nvSpPr>
          <p:cNvPr id="317" name="Google Shape;317;p39"/>
          <p:cNvSpPr txBox="1"/>
          <p:nvPr/>
        </p:nvSpPr>
        <p:spPr>
          <a:xfrm>
            <a:off x="604400" y="636225"/>
            <a:ext cx="56310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Design Journal Reflection</a:t>
            </a:r>
            <a:endParaRPr sz="3200"/>
          </a:p>
        </p:txBody>
      </p:sp>
      <p:sp>
        <p:nvSpPr>
          <p:cNvPr id="318" name="Google Shape;318;p39"/>
          <p:cNvSpPr txBox="1"/>
          <p:nvPr/>
        </p:nvSpPr>
        <p:spPr>
          <a:xfrm>
            <a:off x="604400" y="1571800"/>
            <a:ext cx="4896300" cy="19593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1000"/>
              </a:spcAft>
              <a:buSzPts val="1400"/>
              <a:buFont typeface="Wix Madefor Text"/>
              <a:buChar char="●"/>
            </a:pPr>
            <a:r>
              <a:rPr lang="en">
                <a:latin typeface="Wix Madefor Text"/>
                <a:ea typeface="Wix Madefor Text"/>
                <a:cs typeface="Wix Madefor Text"/>
                <a:sym typeface="Wix Madefor Text"/>
              </a:rPr>
              <a:t>What are a few conventions you recognized in the activity that you’d like to use in your own website and how?</a:t>
            </a:r>
            <a:endParaRPr>
              <a:latin typeface="Wix Madefor Text"/>
              <a:ea typeface="Wix Madefor Text"/>
              <a:cs typeface="Wix Madefor Text"/>
              <a:sym typeface="Wix Madefor Tex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22" name="Shape 322"/>
        <p:cNvGrpSpPr/>
        <p:nvPr/>
      </p:nvGrpSpPr>
      <p:grpSpPr>
        <a:xfrm>
          <a:off x="0" y="0"/>
          <a:ext cx="0" cy="0"/>
          <a:chOff x="0" y="0"/>
          <a:chExt cx="0" cy="0"/>
        </a:xfrm>
      </p:grpSpPr>
      <p:sp>
        <p:nvSpPr>
          <p:cNvPr id="323" name="Google Shape;323;p40"/>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500">
                <a:solidFill>
                  <a:srgbClr val="FFFFFF"/>
                </a:solidFill>
                <a:latin typeface="Wix Madefor Text"/>
                <a:ea typeface="Wix Madefor Text"/>
                <a:cs typeface="Wix Madefor Text"/>
                <a:sym typeface="Wix Madefor Text"/>
              </a:rPr>
              <a:t>The end!</a:t>
            </a:r>
            <a:endParaRPr b="1" sz="45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000">
                <a:solidFill>
                  <a:srgbClr val="FFFFFF"/>
                </a:solidFill>
                <a:latin typeface="Wix Madefor Text"/>
                <a:ea typeface="Wix Madefor Text"/>
                <a:cs typeface="Wix Madefor Text"/>
                <a:sym typeface="Wix Madefor Text"/>
              </a:rPr>
              <a:t>Any questions?</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1"/>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a:t>
            </a:r>
            <a:r>
              <a:rPr lang="en" sz="1050">
                <a:solidFill>
                  <a:srgbClr val="FFFFFF"/>
                </a:solidFill>
              </a:rPr>
              <a:t>Tomorrow</a:t>
            </a:r>
            <a:r>
              <a:rPr lang="en" sz="1050">
                <a:solidFill>
                  <a:srgbClr val="FFFFFF"/>
                </a:solidFill>
              </a:rPr>
              <a:t>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6" name="Shape 86"/>
        <p:cNvGrpSpPr/>
        <p:nvPr/>
      </p:nvGrpSpPr>
      <p:grpSpPr>
        <a:xfrm>
          <a:off x="0" y="0"/>
          <a:ext cx="0" cy="0"/>
          <a:chOff x="0" y="0"/>
          <a:chExt cx="0" cy="0"/>
        </a:xfrm>
      </p:grpSpPr>
      <p:sp>
        <p:nvSpPr>
          <p:cNvPr id="87" name="Google Shape;87;p19"/>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a:t>
            </a:r>
            <a:endParaRPr b="1" sz="3200">
              <a:solidFill>
                <a:schemeClr val="accent1"/>
              </a:solidFill>
              <a:latin typeface="Wix Madefor Text"/>
              <a:ea typeface="Wix Madefor Text"/>
              <a:cs typeface="Wix Madefor Text"/>
              <a:sym typeface="Wix Madefor Text"/>
            </a:endParaRPr>
          </a:p>
        </p:txBody>
      </p:sp>
      <p:sp>
        <p:nvSpPr>
          <p:cNvPr id="88" name="Google Shape;88;p19"/>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learn about different UX practices and techniques that they can apply to their websites.</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2" name="Shape 92"/>
        <p:cNvGrpSpPr/>
        <p:nvPr/>
      </p:nvGrpSpPr>
      <p:grpSpPr>
        <a:xfrm>
          <a:off x="0" y="0"/>
          <a:ext cx="0" cy="0"/>
          <a:chOff x="0" y="0"/>
          <a:chExt cx="0" cy="0"/>
        </a:xfrm>
      </p:grpSpPr>
      <p:sp>
        <p:nvSpPr>
          <p:cNvPr id="93" name="Google Shape;93;p20"/>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4" name="Google Shape;94;p20"/>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98" name="Shape 98"/>
        <p:cNvGrpSpPr/>
        <p:nvPr/>
      </p:nvGrpSpPr>
      <p:grpSpPr>
        <a:xfrm>
          <a:off x="0" y="0"/>
          <a:ext cx="0" cy="0"/>
          <a:chOff x="0" y="0"/>
          <a:chExt cx="0" cy="0"/>
        </a:xfrm>
      </p:grpSpPr>
      <p:sp>
        <p:nvSpPr>
          <p:cNvPr id="99" name="Google Shape;99;p21"/>
          <p:cNvSpPr txBox="1"/>
          <p:nvPr>
            <p:ph type="title"/>
          </p:nvPr>
        </p:nvSpPr>
        <p:spPr>
          <a:xfrm>
            <a:off x="677100" y="0"/>
            <a:ext cx="4497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Explore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is “intuitive design” and how do UX designers know what to design?</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3" name="Shape 103"/>
        <p:cNvGrpSpPr/>
        <p:nvPr/>
      </p:nvGrpSpPr>
      <p:grpSpPr>
        <a:xfrm>
          <a:off x="0" y="0"/>
          <a:ext cx="0" cy="0"/>
          <a:chOff x="0" y="0"/>
          <a:chExt cx="0" cy="0"/>
        </a:xfrm>
      </p:grpSpPr>
      <p:sp>
        <p:nvSpPr>
          <p:cNvPr id="104" name="Google Shape;104;p22"/>
          <p:cNvSpPr txBox="1"/>
          <p:nvPr>
            <p:ph type="title"/>
          </p:nvPr>
        </p:nvSpPr>
        <p:spPr>
          <a:xfrm>
            <a:off x="289748" y="146619"/>
            <a:ext cx="7435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F77FF"/>
                </a:solidFill>
                <a:latin typeface="Wix Madefor Text"/>
                <a:ea typeface="Wix Madefor Text"/>
                <a:cs typeface="Wix Madefor Text"/>
                <a:sym typeface="Wix Madefor Text"/>
              </a:rPr>
              <a:t>Where are we?</a:t>
            </a:r>
            <a:endParaRPr b="1" sz="3200">
              <a:solidFill>
                <a:srgbClr val="1F77FF"/>
              </a:solidFill>
              <a:latin typeface="Wix Madefor Text"/>
              <a:ea typeface="Wix Madefor Text"/>
              <a:cs typeface="Wix Madefor Text"/>
              <a:sym typeface="Wix Madefor Text"/>
            </a:endParaRPr>
          </a:p>
        </p:txBody>
      </p:sp>
      <p:sp>
        <p:nvSpPr>
          <p:cNvPr id="105" name="Google Shape;105;p22"/>
          <p:cNvSpPr/>
          <p:nvPr/>
        </p:nvSpPr>
        <p:spPr>
          <a:xfrm>
            <a:off x="226500"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Idea Framing</a:t>
            </a:r>
            <a:endParaRPr b="1" sz="1100">
              <a:latin typeface="Wix Madefor Text"/>
              <a:ea typeface="Wix Madefor Text"/>
              <a:cs typeface="Wix Madefor Text"/>
              <a:sym typeface="Wix Madefor Text"/>
            </a:endParaRPr>
          </a:p>
        </p:txBody>
      </p:sp>
      <p:sp>
        <p:nvSpPr>
          <p:cNvPr id="106" name="Google Shape;106;p22"/>
          <p:cNvSpPr/>
          <p:nvPr/>
        </p:nvSpPr>
        <p:spPr>
          <a:xfrm>
            <a:off x="1621603"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000">
                <a:latin typeface="Wix Madefor Text"/>
                <a:ea typeface="Wix Madefor Text"/>
                <a:cs typeface="Wix Madefor Text"/>
                <a:sym typeface="Wix Madefor Text"/>
              </a:rPr>
              <a:t>Research &amp; Discovery</a:t>
            </a:r>
            <a:endParaRPr b="1" sz="1000">
              <a:latin typeface="Wix Madefor Text"/>
              <a:ea typeface="Wix Madefor Text"/>
              <a:cs typeface="Wix Madefor Text"/>
              <a:sym typeface="Wix Madefor Text"/>
            </a:endParaRPr>
          </a:p>
        </p:txBody>
      </p:sp>
      <p:sp>
        <p:nvSpPr>
          <p:cNvPr id="107" name="Google Shape;107;p22"/>
          <p:cNvSpPr/>
          <p:nvPr/>
        </p:nvSpPr>
        <p:spPr>
          <a:xfrm>
            <a:off x="4411810" y="1005793"/>
            <a:ext cx="1132800" cy="1132800"/>
          </a:xfrm>
          <a:prstGeom prst="ellipse">
            <a:avLst/>
          </a:prstGeom>
          <a:solidFill>
            <a:srgbClr val="D6E6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Create</a:t>
            </a:r>
            <a:endParaRPr b="1" sz="1100">
              <a:latin typeface="Wix Madefor Text"/>
              <a:ea typeface="Wix Madefor Text"/>
              <a:cs typeface="Wix Madefor Text"/>
              <a:sym typeface="Wix Madefor Text"/>
            </a:endParaRPr>
          </a:p>
        </p:txBody>
      </p:sp>
      <p:sp>
        <p:nvSpPr>
          <p:cNvPr id="108" name="Google Shape;108;p22"/>
          <p:cNvSpPr/>
          <p:nvPr/>
        </p:nvSpPr>
        <p:spPr>
          <a:xfrm>
            <a:off x="5806910"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Iterate</a:t>
            </a:r>
            <a:endParaRPr b="1" sz="1100">
              <a:latin typeface="Wix Madefor Text"/>
              <a:ea typeface="Wix Madefor Text"/>
              <a:cs typeface="Wix Madefor Text"/>
              <a:sym typeface="Wix Madefor Text"/>
            </a:endParaRPr>
          </a:p>
        </p:txBody>
      </p:sp>
      <p:sp>
        <p:nvSpPr>
          <p:cNvPr id="109" name="Google Shape;109;p22"/>
          <p:cNvSpPr/>
          <p:nvPr/>
        </p:nvSpPr>
        <p:spPr>
          <a:xfrm>
            <a:off x="72020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Finalize</a:t>
            </a:r>
            <a:endParaRPr b="1" sz="1100">
              <a:latin typeface="Wix Madefor Text"/>
              <a:ea typeface="Wix Madefor Text"/>
              <a:cs typeface="Wix Madefor Text"/>
              <a:sym typeface="Wix Madefor Text"/>
            </a:endParaRPr>
          </a:p>
        </p:txBody>
      </p:sp>
      <p:sp>
        <p:nvSpPr>
          <p:cNvPr id="110" name="Google Shape;110;p22"/>
          <p:cNvSpPr txBox="1"/>
          <p:nvPr/>
        </p:nvSpPr>
        <p:spPr>
          <a:xfrm>
            <a:off x="226500" y="2298702"/>
            <a:ext cx="1186500" cy="2154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Identifying an idea or a need your website will address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Take time to understand your site visitors’ needs </a:t>
            </a:r>
            <a:endParaRPr sz="7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900">
              <a:solidFill>
                <a:srgbClr val="245BF6"/>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100">
              <a:solidFill>
                <a:srgbClr val="000000"/>
              </a:solidFill>
              <a:latin typeface="Wix Madefor Text"/>
              <a:ea typeface="Wix Madefor Text"/>
              <a:cs typeface="Wix Madefor Text"/>
              <a:sym typeface="Wix Madefor Text"/>
            </a:endParaRPr>
          </a:p>
        </p:txBody>
      </p:sp>
      <p:sp>
        <p:nvSpPr>
          <p:cNvPr id="111" name="Google Shape;111;p22"/>
          <p:cNvSpPr txBox="1"/>
          <p:nvPr/>
        </p:nvSpPr>
        <p:spPr>
          <a:xfrm>
            <a:off x="1621600" y="2298694"/>
            <a:ext cx="1132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1000"/>
              </a:spcAft>
              <a:buSzPts val="900"/>
              <a:buFont typeface="Poppins"/>
              <a:buChar char="●"/>
            </a:pPr>
            <a:r>
              <a:rPr lang="en" sz="900">
                <a:latin typeface="Wix Madefor Text"/>
                <a:ea typeface="Wix Madefor Text"/>
                <a:cs typeface="Wix Madefor Text"/>
                <a:sym typeface="Wix Madefor Text"/>
              </a:rPr>
              <a:t>Gather visual and functional inspiration: Look at other businesses and websites doing similar things</a:t>
            </a:r>
            <a:endParaRPr sz="900">
              <a:latin typeface="Wix Madefor Text"/>
              <a:ea typeface="Wix Madefor Text"/>
              <a:cs typeface="Wix Madefor Text"/>
              <a:sym typeface="Wix Madefor Text"/>
            </a:endParaRPr>
          </a:p>
        </p:txBody>
      </p:sp>
      <p:sp>
        <p:nvSpPr>
          <p:cNvPr id="112" name="Google Shape;112;p22"/>
          <p:cNvSpPr txBox="1"/>
          <p:nvPr/>
        </p:nvSpPr>
        <p:spPr>
          <a:xfrm>
            <a:off x="3016700" y="2298705"/>
            <a:ext cx="12426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Determine the content &amp; structure of your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paths site visitors will take on the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layout of each page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Sketch!</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3" name="Google Shape;113;p22"/>
          <p:cNvSpPr txBox="1"/>
          <p:nvPr/>
        </p:nvSpPr>
        <p:spPr>
          <a:xfrm>
            <a:off x="4335600" y="2298700"/>
            <a:ext cx="1318800" cy="19923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Map out your sketch onto a website.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Create or refine the content for the site, like text, images, and videos.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Clr>
                <a:srgbClr val="1F77FF"/>
              </a:buClr>
              <a:buSzPts val="900"/>
              <a:buFont typeface="Wix Madefor Text"/>
              <a:buChar char="●"/>
            </a:pPr>
            <a:r>
              <a:rPr b="1" lang="en" sz="900">
                <a:solidFill>
                  <a:srgbClr val="1F77FF"/>
                </a:solidFill>
                <a:latin typeface="Wix Madefor Text"/>
                <a:ea typeface="Wix Madefor Text"/>
                <a:cs typeface="Wix Madefor Text"/>
                <a:sym typeface="Wix Madefor Text"/>
              </a:rPr>
              <a:t>Use the content you created or gathered to create a website that’s delightful, easy, intuitive, and accessible to use.</a:t>
            </a:r>
            <a:endParaRPr b="1" sz="900">
              <a:solidFill>
                <a:srgbClr val="1F77FF"/>
              </a:solidFill>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4" name="Google Shape;114;p22"/>
          <p:cNvSpPr txBox="1"/>
          <p:nvPr/>
        </p:nvSpPr>
        <p:spPr>
          <a:xfrm>
            <a:off x="5806900" y="2298702"/>
            <a:ext cx="1242600" cy="2697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Experiment, share, get feedback, iterate, experiment, share, get feedback, iterate.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5" name="Google Shape;115;p22"/>
          <p:cNvSpPr txBox="1"/>
          <p:nvPr/>
        </p:nvSpPr>
        <p:spPr>
          <a:xfrm>
            <a:off x="7202000" y="2298704"/>
            <a:ext cx="1132800" cy="17355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Get final feedback</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Fix &amp; prepare your final project!</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1000"/>
              </a:spcAft>
              <a:buSzPts val="900"/>
              <a:buFont typeface="Wix Madefor Text"/>
              <a:buChar char="●"/>
            </a:pPr>
            <a:r>
              <a:rPr lang="en" sz="900">
                <a:latin typeface="Wix Madefor Text"/>
                <a:ea typeface="Wix Madefor Text"/>
                <a:cs typeface="Wix Madefor Text"/>
                <a:sym typeface="Wix Madefor Text"/>
              </a:rPr>
              <a:t>Share your creation with the world</a:t>
            </a:r>
            <a:endParaRPr sz="900">
              <a:latin typeface="Wix Madefor Text"/>
              <a:ea typeface="Wix Madefor Text"/>
              <a:cs typeface="Wix Madefor Text"/>
              <a:sym typeface="Wix Madefor Text"/>
            </a:endParaRPr>
          </a:p>
        </p:txBody>
      </p:sp>
      <p:sp>
        <p:nvSpPr>
          <p:cNvPr id="116" name="Google Shape;116;p22"/>
          <p:cNvSpPr/>
          <p:nvPr/>
        </p:nvSpPr>
        <p:spPr>
          <a:xfrm>
            <a:off x="3016707"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100">
                <a:latin typeface="Wix Madefor Text"/>
                <a:ea typeface="Wix Madefor Text"/>
                <a:cs typeface="Wix Madefor Text"/>
                <a:sym typeface="Wix Madefor Text"/>
              </a:rPr>
              <a:t>Plan</a:t>
            </a:r>
            <a:endParaRPr b="1" sz="1100">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0" name="Shape 120"/>
        <p:cNvGrpSpPr/>
        <p:nvPr/>
      </p:nvGrpSpPr>
      <p:grpSpPr>
        <a:xfrm>
          <a:off x="0" y="0"/>
          <a:ext cx="0" cy="0"/>
          <a:chOff x="0" y="0"/>
          <a:chExt cx="0" cy="0"/>
        </a:xfrm>
      </p:grpSpPr>
      <p:sp>
        <p:nvSpPr>
          <p:cNvPr id="121" name="Google Shape;121;p23"/>
          <p:cNvSpPr txBox="1"/>
          <p:nvPr/>
        </p:nvSpPr>
        <p:spPr>
          <a:xfrm>
            <a:off x="391975" y="238375"/>
            <a:ext cx="66036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The User Experience Honeycomb</a:t>
            </a:r>
            <a:endParaRPr sz="3200"/>
          </a:p>
        </p:txBody>
      </p:sp>
      <p:sp>
        <p:nvSpPr>
          <p:cNvPr id="122" name="Google Shape;122;p23"/>
          <p:cNvSpPr/>
          <p:nvPr/>
        </p:nvSpPr>
        <p:spPr>
          <a:xfrm>
            <a:off x="3732875" y="3456300"/>
            <a:ext cx="1228300" cy="1065150"/>
          </a:xfrm>
          <a:prstGeom prst="flowChartPreparation">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23" name="Google Shape;123;p23"/>
          <p:cNvSpPr/>
          <p:nvPr/>
        </p:nvSpPr>
        <p:spPr>
          <a:xfrm>
            <a:off x="4796900" y="2859075"/>
            <a:ext cx="1228300" cy="1065150"/>
          </a:xfrm>
          <a:prstGeom prst="flowChartPreparation">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24" name="Google Shape;124;p23"/>
          <p:cNvSpPr/>
          <p:nvPr/>
        </p:nvSpPr>
        <p:spPr>
          <a:xfrm>
            <a:off x="2656975" y="2859075"/>
            <a:ext cx="1228300" cy="1065150"/>
          </a:xfrm>
          <a:prstGeom prst="flowChartPreparation">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25" name="Google Shape;125;p23"/>
          <p:cNvSpPr/>
          <p:nvPr/>
        </p:nvSpPr>
        <p:spPr>
          <a:xfrm>
            <a:off x="3732875" y="2282175"/>
            <a:ext cx="1228300" cy="1065150"/>
          </a:xfrm>
          <a:prstGeom prst="flowChartPreparation">
            <a:avLst/>
          </a:prstGeom>
          <a:solidFill>
            <a:srgbClr val="6C48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26" name="Google Shape;126;p23"/>
          <p:cNvSpPr/>
          <p:nvPr/>
        </p:nvSpPr>
        <p:spPr>
          <a:xfrm>
            <a:off x="2656975" y="1695675"/>
            <a:ext cx="1228300" cy="1065150"/>
          </a:xfrm>
          <a:prstGeom prst="flowChartPreparation">
            <a:avLst/>
          </a:prstGeom>
          <a:solidFill>
            <a:srgbClr val="6C48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27" name="Google Shape;127;p23"/>
          <p:cNvSpPr/>
          <p:nvPr/>
        </p:nvSpPr>
        <p:spPr>
          <a:xfrm>
            <a:off x="3732875" y="1108050"/>
            <a:ext cx="1228300" cy="1065150"/>
          </a:xfrm>
          <a:prstGeom prst="flowChartPreparation">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28" name="Google Shape;128;p23"/>
          <p:cNvSpPr/>
          <p:nvPr/>
        </p:nvSpPr>
        <p:spPr>
          <a:xfrm>
            <a:off x="4796900" y="1695675"/>
            <a:ext cx="1228300" cy="1065150"/>
          </a:xfrm>
          <a:prstGeom prst="flowChartPreparation">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29" name="Google Shape;129;p23"/>
          <p:cNvSpPr txBox="1"/>
          <p:nvPr/>
        </p:nvSpPr>
        <p:spPr>
          <a:xfrm>
            <a:off x="2719275" y="32046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Findable</a:t>
            </a:r>
            <a:endParaRPr b="1">
              <a:solidFill>
                <a:srgbClr val="FFFFFF"/>
              </a:solidFill>
              <a:latin typeface="Wix Madefor Text"/>
              <a:ea typeface="Wix Madefor Text"/>
              <a:cs typeface="Wix Madefor Text"/>
              <a:sym typeface="Wix Madefor Text"/>
            </a:endParaRPr>
          </a:p>
        </p:txBody>
      </p:sp>
      <p:sp>
        <p:nvSpPr>
          <p:cNvPr id="130" name="Google Shape;130;p23"/>
          <p:cNvSpPr txBox="1"/>
          <p:nvPr/>
        </p:nvSpPr>
        <p:spPr>
          <a:xfrm>
            <a:off x="4859200" y="32046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Accessible</a:t>
            </a:r>
            <a:endParaRPr b="1">
              <a:solidFill>
                <a:srgbClr val="FFFFFF"/>
              </a:solidFill>
              <a:latin typeface="Wix Madefor Text"/>
              <a:ea typeface="Wix Madefor Text"/>
              <a:cs typeface="Wix Madefor Text"/>
              <a:sym typeface="Wix Madefor Text"/>
            </a:endParaRPr>
          </a:p>
        </p:txBody>
      </p:sp>
      <p:sp>
        <p:nvSpPr>
          <p:cNvPr id="131" name="Google Shape;131;p23"/>
          <p:cNvSpPr txBox="1"/>
          <p:nvPr/>
        </p:nvSpPr>
        <p:spPr>
          <a:xfrm>
            <a:off x="3795175" y="3801825"/>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Usable</a:t>
            </a:r>
            <a:endParaRPr b="1">
              <a:solidFill>
                <a:srgbClr val="FFFFFF"/>
              </a:solidFill>
              <a:latin typeface="Wix Madefor Text"/>
              <a:ea typeface="Wix Madefor Text"/>
              <a:cs typeface="Wix Madefor Text"/>
              <a:sym typeface="Wix Madefor Text"/>
            </a:endParaRPr>
          </a:p>
        </p:txBody>
      </p:sp>
      <p:sp>
        <p:nvSpPr>
          <p:cNvPr id="132" name="Google Shape;132;p23"/>
          <p:cNvSpPr txBox="1"/>
          <p:nvPr/>
        </p:nvSpPr>
        <p:spPr>
          <a:xfrm>
            <a:off x="3795175" y="26277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Valuable</a:t>
            </a:r>
            <a:endParaRPr b="1">
              <a:solidFill>
                <a:srgbClr val="FFFFFF"/>
              </a:solidFill>
              <a:latin typeface="Wix Madefor Text"/>
              <a:ea typeface="Wix Madefor Text"/>
              <a:cs typeface="Wix Madefor Text"/>
              <a:sym typeface="Wix Madefor Text"/>
            </a:endParaRPr>
          </a:p>
        </p:txBody>
      </p:sp>
      <p:sp>
        <p:nvSpPr>
          <p:cNvPr id="133" name="Google Shape;133;p23"/>
          <p:cNvSpPr txBox="1"/>
          <p:nvPr/>
        </p:nvSpPr>
        <p:spPr>
          <a:xfrm>
            <a:off x="2719275" y="20508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Useful</a:t>
            </a:r>
            <a:endParaRPr b="1">
              <a:solidFill>
                <a:srgbClr val="FFFFFF"/>
              </a:solidFill>
              <a:latin typeface="Wix Madefor Text"/>
              <a:ea typeface="Wix Madefor Text"/>
              <a:cs typeface="Wix Madefor Text"/>
              <a:sym typeface="Wix Madefor Text"/>
            </a:endParaRPr>
          </a:p>
        </p:txBody>
      </p:sp>
      <p:sp>
        <p:nvSpPr>
          <p:cNvPr id="134" name="Google Shape;134;p23"/>
          <p:cNvSpPr txBox="1"/>
          <p:nvPr/>
        </p:nvSpPr>
        <p:spPr>
          <a:xfrm>
            <a:off x="3795175" y="14739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Creditable</a:t>
            </a:r>
            <a:endParaRPr b="1">
              <a:solidFill>
                <a:srgbClr val="FFFFFF"/>
              </a:solidFill>
              <a:latin typeface="Wix Madefor Text"/>
              <a:ea typeface="Wix Madefor Text"/>
              <a:cs typeface="Wix Madefor Text"/>
              <a:sym typeface="Wix Madefor Text"/>
            </a:endParaRPr>
          </a:p>
        </p:txBody>
      </p:sp>
      <p:sp>
        <p:nvSpPr>
          <p:cNvPr id="135" name="Google Shape;135;p23"/>
          <p:cNvSpPr txBox="1"/>
          <p:nvPr/>
        </p:nvSpPr>
        <p:spPr>
          <a:xfrm>
            <a:off x="4859200" y="20508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Desirable</a:t>
            </a:r>
            <a:endParaRPr b="1">
              <a:solidFill>
                <a:srgbClr val="FFFFFF"/>
              </a:solidFill>
              <a:latin typeface="Wix Madefor Text"/>
              <a:ea typeface="Wix Madefor Text"/>
              <a:cs typeface="Wix Madefor Text"/>
              <a:sym typeface="Wix Madefor Text"/>
            </a:endParaRPr>
          </a:p>
        </p:txBody>
      </p:sp>
      <p:sp>
        <p:nvSpPr>
          <p:cNvPr id="136" name="Google Shape;136;p23"/>
          <p:cNvSpPr txBox="1"/>
          <p:nvPr/>
        </p:nvSpPr>
        <p:spPr>
          <a:xfrm>
            <a:off x="5008000" y="1344825"/>
            <a:ext cx="8061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32B777"/>
                </a:solidFill>
                <a:latin typeface="Wix Madefor Text"/>
                <a:ea typeface="Wix Madefor Text"/>
                <a:cs typeface="Wix Madefor Text"/>
                <a:sym typeface="Wix Madefor Text"/>
              </a:rPr>
              <a:t>FEEL</a:t>
            </a:r>
            <a:endParaRPr b="1">
              <a:solidFill>
                <a:srgbClr val="32B777"/>
              </a:solidFill>
              <a:latin typeface="Wix Madefor Text"/>
              <a:ea typeface="Wix Madefor Text"/>
              <a:cs typeface="Wix Madefor Text"/>
              <a:sym typeface="Wix Madefor Text"/>
            </a:endParaRPr>
          </a:p>
        </p:txBody>
      </p:sp>
      <p:sp>
        <p:nvSpPr>
          <p:cNvPr id="137" name="Google Shape;137;p23"/>
          <p:cNvSpPr txBox="1"/>
          <p:nvPr/>
        </p:nvSpPr>
        <p:spPr>
          <a:xfrm>
            <a:off x="2868075" y="1344538"/>
            <a:ext cx="8061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32B777"/>
                </a:solidFill>
                <a:latin typeface="Wix Madefor Text"/>
                <a:ea typeface="Wix Madefor Text"/>
                <a:cs typeface="Wix Madefor Text"/>
                <a:sym typeface="Wix Madefor Text"/>
              </a:rPr>
              <a:t>THINK</a:t>
            </a:r>
            <a:endParaRPr b="1">
              <a:solidFill>
                <a:srgbClr val="32B777"/>
              </a:solidFill>
              <a:latin typeface="Wix Madefor Text"/>
              <a:ea typeface="Wix Madefor Text"/>
              <a:cs typeface="Wix Madefor Text"/>
              <a:sym typeface="Wix Madefor Text"/>
            </a:endParaRPr>
          </a:p>
        </p:txBody>
      </p:sp>
      <p:sp>
        <p:nvSpPr>
          <p:cNvPr id="138" name="Google Shape;138;p23"/>
          <p:cNvSpPr txBox="1"/>
          <p:nvPr/>
        </p:nvSpPr>
        <p:spPr>
          <a:xfrm>
            <a:off x="4001575" y="4521450"/>
            <a:ext cx="6909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1F77FF"/>
                </a:solidFill>
                <a:latin typeface="Wix Madefor Text"/>
                <a:ea typeface="Wix Madefor Text"/>
                <a:cs typeface="Wix Madefor Text"/>
                <a:sym typeface="Wix Madefor Text"/>
              </a:rPr>
              <a:t>USE</a:t>
            </a:r>
            <a:endParaRPr b="1">
              <a:solidFill>
                <a:srgbClr val="1F77FF"/>
              </a:solidFill>
              <a:latin typeface="Wix Madefor Text"/>
              <a:ea typeface="Wix Madefor Text"/>
              <a:cs typeface="Wix Madefor Text"/>
              <a:sym typeface="Wix Madefor Text"/>
            </a:endParaRPr>
          </a:p>
        </p:txBody>
      </p:sp>
      <p:sp>
        <p:nvSpPr>
          <p:cNvPr id="139" name="Google Shape;139;p23"/>
          <p:cNvSpPr txBox="1"/>
          <p:nvPr/>
        </p:nvSpPr>
        <p:spPr>
          <a:xfrm>
            <a:off x="1963175" y="4891025"/>
            <a:ext cx="47676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00">
                <a:solidFill>
                  <a:srgbClr val="B7B7B7"/>
                </a:solidFill>
                <a:highlight>
                  <a:srgbClr val="FFFFFF"/>
                </a:highlight>
                <a:latin typeface="Wix Madefor Text"/>
                <a:ea typeface="Wix Madefor Text"/>
                <a:cs typeface="Wix Madefor Text"/>
                <a:sym typeface="Wix Madefor Text"/>
              </a:rPr>
              <a:t>Peter Morville's User Experience Honeycomb, adapted by Katerina Karagianni</a:t>
            </a:r>
            <a:endParaRPr sz="1100">
              <a:solidFill>
                <a:srgbClr val="B7B7B7"/>
              </a:solidFill>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3" name="Shape 143"/>
        <p:cNvGrpSpPr/>
        <p:nvPr/>
      </p:nvGrpSpPr>
      <p:grpSpPr>
        <a:xfrm>
          <a:off x="0" y="0"/>
          <a:ext cx="0" cy="0"/>
          <a:chOff x="0" y="0"/>
          <a:chExt cx="0" cy="0"/>
        </a:xfrm>
      </p:grpSpPr>
      <p:sp>
        <p:nvSpPr>
          <p:cNvPr id="144" name="Google Shape;144;p24"/>
          <p:cNvSpPr txBox="1"/>
          <p:nvPr/>
        </p:nvSpPr>
        <p:spPr>
          <a:xfrm>
            <a:off x="391975" y="238375"/>
            <a:ext cx="66036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The User Experience Honeycomb</a:t>
            </a:r>
            <a:endParaRPr sz="3200"/>
          </a:p>
        </p:txBody>
      </p:sp>
      <p:sp>
        <p:nvSpPr>
          <p:cNvPr id="145" name="Google Shape;145;p24"/>
          <p:cNvSpPr/>
          <p:nvPr/>
        </p:nvSpPr>
        <p:spPr>
          <a:xfrm>
            <a:off x="3732875" y="3456300"/>
            <a:ext cx="1228300" cy="1065150"/>
          </a:xfrm>
          <a:prstGeom prst="flowChartPreparation">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6" name="Google Shape;146;p24"/>
          <p:cNvSpPr/>
          <p:nvPr/>
        </p:nvSpPr>
        <p:spPr>
          <a:xfrm>
            <a:off x="4796900" y="2859075"/>
            <a:ext cx="1228300" cy="1065150"/>
          </a:xfrm>
          <a:prstGeom prst="flowChartPreparation">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7" name="Google Shape;147;p24"/>
          <p:cNvSpPr/>
          <p:nvPr/>
        </p:nvSpPr>
        <p:spPr>
          <a:xfrm>
            <a:off x="2656975" y="2859075"/>
            <a:ext cx="1228300" cy="1065150"/>
          </a:xfrm>
          <a:prstGeom prst="flowChartPreparation">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8" name="Google Shape;148;p24"/>
          <p:cNvSpPr/>
          <p:nvPr/>
        </p:nvSpPr>
        <p:spPr>
          <a:xfrm>
            <a:off x="3732875" y="2282175"/>
            <a:ext cx="1228300" cy="1065150"/>
          </a:xfrm>
          <a:prstGeom prst="flowChartPreparation">
            <a:avLst/>
          </a:prstGeom>
          <a:solidFill>
            <a:srgbClr val="6C48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9" name="Google Shape;149;p24"/>
          <p:cNvSpPr/>
          <p:nvPr/>
        </p:nvSpPr>
        <p:spPr>
          <a:xfrm>
            <a:off x="2656975" y="1695675"/>
            <a:ext cx="1228300" cy="1065150"/>
          </a:xfrm>
          <a:prstGeom prst="flowChartPreparation">
            <a:avLst/>
          </a:prstGeom>
          <a:solidFill>
            <a:srgbClr val="6C48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50" name="Google Shape;150;p24"/>
          <p:cNvSpPr/>
          <p:nvPr/>
        </p:nvSpPr>
        <p:spPr>
          <a:xfrm>
            <a:off x="3732875" y="1108050"/>
            <a:ext cx="1228300" cy="1065150"/>
          </a:xfrm>
          <a:prstGeom prst="flowChartPreparation">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51" name="Google Shape;151;p24"/>
          <p:cNvSpPr/>
          <p:nvPr/>
        </p:nvSpPr>
        <p:spPr>
          <a:xfrm>
            <a:off x="4796900" y="1695675"/>
            <a:ext cx="1228300" cy="1065150"/>
          </a:xfrm>
          <a:prstGeom prst="flowChartPreparation">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52" name="Google Shape;152;p24"/>
          <p:cNvSpPr txBox="1"/>
          <p:nvPr/>
        </p:nvSpPr>
        <p:spPr>
          <a:xfrm>
            <a:off x="2719275" y="32046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Findable</a:t>
            </a:r>
            <a:endParaRPr b="1">
              <a:solidFill>
                <a:srgbClr val="FFFFFF"/>
              </a:solidFill>
              <a:latin typeface="Wix Madefor Text"/>
              <a:ea typeface="Wix Madefor Text"/>
              <a:cs typeface="Wix Madefor Text"/>
              <a:sym typeface="Wix Madefor Text"/>
            </a:endParaRPr>
          </a:p>
        </p:txBody>
      </p:sp>
      <p:sp>
        <p:nvSpPr>
          <p:cNvPr id="153" name="Google Shape;153;p24"/>
          <p:cNvSpPr txBox="1"/>
          <p:nvPr/>
        </p:nvSpPr>
        <p:spPr>
          <a:xfrm>
            <a:off x="4859200" y="32046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Accessible</a:t>
            </a:r>
            <a:endParaRPr b="1">
              <a:solidFill>
                <a:srgbClr val="FFFFFF"/>
              </a:solidFill>
              <a:latin typeface="Wix Madefor Text"/>
              <a:ea typeface="Wix Madefor Text"/>
              <a:cs typeface="Wix Madefor Text"/>
              <a:sym typeface="Wix Madefor Text"/>
            </a:endParaRPr>
          </a:p>
        </p:txBody>
      </p:sp>
      <p:sp>
        <p:nvSpPr>
          <p:cNvPr id="154" name="Google Shape;154;p24"/>
          <p:cNvSpPr txBox="1"/>
          <p:nvPr/>
        </p:nvSpPr>
        <p:spPr>
          <a:xfrm>
            <a:off x="3795175" y="3801825"/>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Usable</a:t>
            </a:r>
            <a:endParaRPr b="1">
              <a:solidFill>
                <a:srgbClr val="FFFFFF"/>
              </a:solidFill>
              <a:latin typeface="Wix Madefor Text"/>
              <a:ea typeface="Wix Madefor Text"/>
              <a:cs typeface="Wix Madefor Text"/>
              <a:sym typeface="Wix Madefor Text"/>
            </a:endParaRPr>
          </a:p>
        </p:txBody>
      </p:sp>
      <p:sp>
        <p:nvSpPr>
          <p:cNvPr id="155" name="Google Shape;155;p24"/>
          <p:cNvSpPr txBox="1"/>
          <p:nvPr/>
        </p:nvSpPr>
        <p:spPr>
          <a:xfrm>
            <a:off x="3795175" y="26277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Valuable</a:t>
            </a:r>
            <a:endParaRPr b="1">
              <a:solidFill>
                <a:srgbClr val="FFFFFF"/>
              </a:solidFill>
              <a:latin typeface="Wix Madefor Text"/>
              <a:ea typeface="Wix Madefor Text"/>
              <a:cs typeface="Wix Madefor Text"/>
              <a:sym typeface="Wix Madefor Text"/>
            </a:endParaRPr>
          </a:p>
        </p:txBody>
      </p:sp>
      <p:sp>
        <p:nvSpPr>
          <p:cNvPr id="156" name="Google Shape;156;p24"/>
          <p:cNvSpPr txBox="1"/>
          <p:nvPr/>
        </p:nvSpPr>
        <p:spPr>
          <a:xfrm>
            <a:off x="2719275" y="20508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Useful</a:t>
            </a:r>
            <a:endParaRPr b="1">
              <a:solidFill>
                <a:srgbClr val="FFFFFF"/>
              </a:solidFill>
              <a:latin typeface="Wix Madefor Text"/>
              <a:ea typeface="Wix Madefor Text"/>
              <a:cs typeface="Wix Madefor Text"/>
              <a:sym typeface="Wix Madefor Text"/>
            </a:endParaRPr>
          </a:p>
        </p:txBody>
      </p:sp>
      <p:sp>
        <p:nvSpPr>
          <p:cNvPr id="157" name="Google Shape;157;p24"/>
          <p:cNvSpPr txBox="1"/>
          <p:nvPr/>
        </p:nvSpPr>
        <p:spPr>
          <a:xfrm>
            <a:off x="3795175" y="14739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Creditable</a:t>
            </a:r>
            <a:endParaRPr b="1">
              <a:solidFill>
                <a:srgbClr val="FFFFFF"/>
              </a:solidFill>
              <a:latin typeface="Wix Madefor Text"/>
              <a:ea typeface="Wix Madefor Text"/>
              <a:cs typeface="Wix Madefor Text"/>
              <a:sym typeface="Wix Madefor Text"/>
            </a:endParaRPr>
          </a:p>
        </p:txBody>
      </p:sp>
      <p:sp>
        <p:nvSpPr>
          <p:cNvPr id="158" name="Google Shape;158;p24"/>
          <p:cNvSpPr txBox="1"/>
          <p:nvPr/>
        </p:nvSpPr>
        <p:spPr>
          <a:xfrm>
            <a:off x="4859200" y="20508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Desirable</a:t>
            </a:r>
            <a:endParaRPr b="1">
              <a:solidFill>
                <a:srgbClr val="FFFFFF"/>
              </a:solidFill>
              <a:latin typeface="Wix Madefor Text"/>
              <a:ea typeface="Wix Madefor Text"/>
              <a:cs typeface="Wix Madefor Text"/>
              <a:sym typeface="Wix Madefor Text"/>
            </a:endParaRPr>
          </a:p>
        </p:txBody>
      </p:sp>
      <p:sp>
        <p:nvSpPr>
          <p:cNvPr id="159" name="Google Shape;159;p24"/>
          <p:cNvSpPr txBox="1"/>
          <p:nvPr/>
        </p:nvSpPr>
        <p:spPr>
          <a:xfrm>
            <a:off x="5008000" y="1344825"/>
            <a:ext cx="8061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32B777"/>
                </a:solidFill>
                <a:latin typeface="Wix Madefor Text"/>
                <a:ea typeface="Wix Madefor Text"/>
                <a:cs typeface="Wix Madefor Text"/>
                <a:sym typeface="Wix Madefor Text"/>
              </a:rPr>
              <a:t>FEEL</a:t>
            </a:r>
            <a:endParaRPr b="1">
              <a:solidFill>
                <a:srgbClr val="32B777"/>
              </a:solidFill>
              <a:latin typeface="Wix Madefor Text"/>
              <a:ea typeface="Wix Madefor Text"/>
              <a:cs typeface="Wix Madefor Text"/>
              <a:sym typeface="Wix Madefor Text"/>
            </a:endParaRPr>
          </a:p>
        </p:txBody>
      </p:sp>
      <p:sp>
        <p:nvSpPr>
          <p:cNvPr id="160" name="Google Shape;160;p24"/>
          <p:cNvSpPr txBox="1"/>
          <p:nvPr/>
        </p:nvSpPr>
        <p:spPr>
          <a:xfrm>
            <a:off x="2868075" y="1344525"/>
            <a:ext cx="8061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32B777"/>
                </a:solidFill>
                <a:latin typeface="Wix Madefor Text"/>
                <a:ea typeface="Wix Madefor Text"/>
                <a:cs typeface="Wix Madefor Text"/>
                <a:sym typeface="Wix Madefor Text"/>
              </a:rPr>
              <a:t>THINK</a:t>
            </a:r>
            <a:endParaRPr b="1">
              <a:solidFill>
                <a:srgbClr val="32B777"/>
              </a:solidFill>
              <a:latin typeface="Wix Madefor Text"/>
              <a:ea typeface="Wix Madefor Text"/>
              <a:cs typeface="Wix Madefor Text"/>
              <a:sym typeface="Wix Madefor Text"/>
            </a:endParaRPr>
          </a:p>
        </p:txBody>
      </p:sp>
      <p:sp>
        <p:nvSpPr>
          <p:cNvPr id="161" name="Google Shape;161;p24"/>
          <p:cNvSpPr txBox="1"/>
          <p:nvPr/>
        </p:nvSpPr>
        <p:spPr>
          <a:xfrm>
            <a:off x="4001575" y="4521450"/>
            <a:ext cx="6909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1F77FF"/>
                </a:solidFill>
                <a:latin typeface="Wix Madefor Text"/>
                <a:ea typeface="Wix Madefor Text"/>
                <a:cs typeface="Wix Madefor Text"/>
                <a:sym typeface="Wix Madefor Text"/>
              </a:rPr>
              <a:t>USE</a:t>
            </a:r>
            <a:endParaRPr b="1">
              <a:solidFill>
                <a:srgbClr val="1F77FF"/>
              </a:solidFill>
              <a:latin typeface="Wix Madefor Text"/>
              <a:ea typeface="Wix Madefor Text"/>
              <a:cs typeface="Wix Madefor Text"/>
              <a:sym typeface="Wix Madefor Text"/>
            </a:endParaRPr>
          </a:p>
        </p:txBody>
      </p:sp>
      <p:sp>
        <p:nvSpPr>
          <p:cNvPr id="162" name="Google Shape;162;p24"/>
          <p:cNvSpPr txBox="1"/>
          <p:nvPr/>
        </p:nvSpPr>
        <p:spPr>
          <a:xfrm>
            <a:off x="1963175" y="4891025"/>
            <a:ext cx="47676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00">
                <a:solidFill>
                  <a:srgbClr val="B7B7B7"/>
                </a:solidFill>
                <a:highlight>
                  <a:srgbClr val="FFFFFF"/>
                </a:highlight>
                <a:latin typeface="Wix Madefor Text"/>
                <a:ea typeface="Wix Madefor Text"/>
                <a:cs typeface="Wix Madefor Text"/>
                <a:sym typeface="Wix Madefor Text"/>
              </a:rPr>
              <a:t>Peter Morville's User Experience Honeycomb, adapted by Katerina Karagianni</a:t>
            </a:r>
            <a:endParaRPr sz="1100">
              <a:solidFill>
                <a:srgbClr val="B7B7B7"/>
              </a:solidFill>
              <a:latin typeface="Wix Madefor Text"/>
              <a:ea typeface="Wix Madefor Text"/>
              <a:cs typeface="Wix Madefor Text"/>
              <a:sym typeface="Wix Madefor Text"/>
            </a:endParaRPr>
          </a:p>
        </p:txBody>
      </p:sp>
      <p:sp>
        <p:nvSpPr>
          <p:cNvPr id="163" name="Google Shape;163;p24"/>
          <p:cNvSpPr/>
          <p:nvPr/>
        </p:nvSpPr>
        <p:spPr>
          <a:xfrm>
            <a:off x="3706500" y="1075075"/>
            <a:ext cx="1281075" cy="1142125"/>
          </a:xfrm>
          <a:prstGeom prst="flowChartPreparation">
            <a:avLst/>
          </a:prstGeom>
          <a:solidFill>
            <a:srgbClr val="FFFFFF">
              <a:alpha val="748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64" name="Google Shape;164;p24"/>
          <p:cNvSpPr/>
          <p:nvPr/>
        </p:nvSpPr>
        <p:spPr>
          <a:xfrm>
            <a:off x="2630588" y="1657050"/>
            <a:ext cx="1281075" cy="1142125"/>
          </a:xfrm>
          <a:prstGeom prst="flowChartPreparation">
            <a:avLst/>
          </a:prstGeom>
          <a:solidFill>
            <a:srgbClr val="FFFFFF">
              <a:alpha val="748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65" name="Google Shape;165;p24"/>
          <p:cNvSpPr/>
          <p:nvPr/>
        </p:nvSpPr>
        <p:spPr>
          <a:xfrm>
            <a:off x="3706438" y="2243675"/>
            <a:ext cx="1281075" cy="1142125"/>
          </a:xfrm>
          <a:prstGeom prst="flowChartPreparation">
            <a:avLst/>
          </a:prstGeom>
          <a:solidFill>
            <a:srgbClr val="FFFFFF">
              <a:alpha val="748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66" name="Google Shape;166;p24"/>
          <p:cNvSpPr/>
          <p:nvPr/>
        </p:nvSpPr>
        <p:spPr>
          <a:xfrm>
            <a:off x="4770500" y="1657188"/>
            <a:ext cx="1281075" cy="1142125"/>
          </a:xfrm>
          <a:prstGeom prst="flowChartPreparation">
            <a:avLst/>
          </a:prstGeom>
          <a:solidFill>
            <a:srgbClr val="FFFFFF">
              <a:alpha val="748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67" name="Google Shape;167;p24"/>
          <p:cNvSpPr/>
          <p:nvPr/>
        </p:nvSpPr>
        <p:spPr>
          <a:xfrm>
            <a:off x="5008000" y="1272025"/>
            <a:ext cx="806125" cy="374100"/>
          </a:xfrm>
          <a:prstGeom prst="flowChartPreparation">
            <a:avLst/>
          </a:prstGeom>
          <a:solidFill>
            <a:srgbClr val="FFFFFF">
              <a:alpha val="748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68" name="Google Shape;168;p24"/>
          <p:cNvSpPr/>
          <p:nvPr/>
        </p:nvSpPr>
        <p:spPr>
          <a:xfrm>
            <a:off x="2868063" y="1283788"/>
            <a:ext cx="806125" cy="374100"/>
          </a:xfrm>
          <a:prstGeom prst="flowChartPreparation">
            <a:avLst/>
          </a:prstGeom>
          <a:solidFill>
            <a:srgbClr val="FFFFFF">
              <a:alpha val="748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2" name="Shape 172"/>
        <p:cNvGrpSpPr/>
        <p:nvPr/>
      </p:nvGrpSpPr>
      <p:grpSpPr>
        <a:xfrm>
          <a:off x="0" y="0"/>
          <a:ext cx="0" cy="0"/>
          <a:chOff x="0" y="0"/>
          <a:chExt cx="0" cy="0"/>
        </a:xfrm>
      </p:grpSpPr>
      <p:sp>
        <p:nvSpPr>
          <p:cNvPr id="173" name="Google Shape;173;p25"/>
          <p:cNvSpPr txBox="1"/>
          <p:nvPr/>
        </p:nvSpPr>
        <p:spPr>
          <a:xfrm>
            <a:off x="586725" y="563225"/>
            <a:ext cx="5923500" cy="848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What is intuitive design?</a:t>
            </a:r>
            <a:endParaRPr sz="3200"/>
          </a:p>
        </p:txBody>
      </p:sp>
      <p:sp>
        <p:nvSpPr>
          <p:cNvPr id="174" name="Google Shape;174;p25"/>
          <p:cNvSpPr txBox="1"/>
          <p:nvPr/>
        </p:nvSpPr>
        <p:spPr>
          <a:xfrm>
            <a:off x="586725" y="1629439"/>
            <a:ext cx="3739800" cy="24696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Think about the design of a </a:t>
            </a:r>
            <a:r>
              <a:rPr b="1" lang="en">
                <a:latin typeface="Wix Madefor Text"/>
                <a:ea typeface="Wix Madefor Text"/>
                <a:cs typeface="Wix Madefor Text"/>
                <a:sym typeface="Wix Madefor Text"/>
              </a:rPr>
              <a:t>tea kettle</a:t>
            </a:r>
            <a:r>
              <a:rPr lang="en">
                <a:latin typeface="Wix Madefor Text"/>
                <a:ea typeface="Wix Madefor Text"/>
                <a:cs typeface="Wix Madefor Text"/>
                <a:sym typeface="Wix Madefor Text"/>
              </a:rPr>
              <a:t>, which is designed in a way that makes it obvious for how we’re supposed to use it.</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It’s designed this way because of what we want it to do and how our hands and physics work. But what if it was designed another way? Why is this example </a:t>
            </a:r>
            <a:r>
              <a:rPr b="1" lang="en">
                <a:latin typeface="Wix Madefor Text"/>
                <a:ea typeface="Wix Madefor Text"/>
                <a:cs typeface="Wix Madefor Text"/>
                <a:sym typeface="Wix Madefor Text"/>
              </a:rPr>
              <a:t>not</a:t>
            </a:r>
            <a:r>
              <a:rPr lang="en">
                <a:latin typeface="Wix Madefor Text"/>
                <a:ea typeface="Wix Madefor Text"/>
                <a:cs typeface="Wix Madefor Text"/>
                <a:sym typeface="Wix Madefor Text"/>
              </a:rPr>
              <a:t> intuitive?</a:t>
            </a:r>
            <a:endParaRPr>
              <a:latin typeface="Wix Madefor Text"/>
              <a:ea typeface="Wix Madefor Text"/>
              <a:cs typeface="Wix Madefor Text"/>
              <a:sym typeface="Wix Madefor Text"/>
            </a:endParaRPr>
          </a:p>
        </p:txBody>
      </p:sp>
      <p:sp>
        <p:nvSpPr>
          <p:cNvPr id="175" name="Google Shape;175;p25"/>
          <p:cNvSpPr txBox="1"/>
          <p:nvPr/>
        </p:nvSpPr>
        <p:spPr>
          <a:xfrm>
            <a:off x="4467038" y="4034075"/>
            <a:ext cx="3267300" cy="273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900">
                <a:latin typeface="Wix Madefor Text"/>
                <a:ea typeface="Wix Madefor Text"/>
                <a:cs typeface="Wix Madefor Text"/>
                <a:sym typeface="Wix Madefor Text"/>
              </a:rPr>
              <a:t>(Inspired by Don Norman’s </a:t>
            </a:r>
            <a:r>
              <a:rPr i="1" lang="en" sz="900">
                <a:latin typeface="Wix Madefor Text"/>
                <a:ea typeface="Wix Madefor Text"/>
                <a:cs typeface="Wix Madefor Text"/>
                <a:sym typeface="Wix Madefor Text"/>
              </a:rPr>
              <a:t>The Design of Everyday Things.</a:t>
            </a:r>
            <a:r>
              <a:rPr lang="en" sz="900">
                <a:latin typeface="Wix Madefor Text"/>
                <a:ea typeface="Wix Madefor Text"/>
                <a:cs typeface="Wix Madefor Text"/>
                <a:sym typeface="Wix Madefor Text"/>
              </a:rPr>
              <a:t>)</a:t>
            </a:r>
            <a:endParaRPr sz="900">
              <a:latin typeface="Wix Madefor Text"/>
              <a:ea typeface="Wix Madefor Text"/>
              <a:cs typeface="Wix Madefor Text"/>
              <a:sym typeface="Wix Madefor Text"/>
            </a:endParaRPr>
          </a:p>
        </p:txBody>
      </p:sp>
      <p:pic>
        <p:nvPicPr>
          <p:cNvPr id="176" name="Google Shape;176;p25" title="Screenshot 2025-06-26 at 2.17.10 PM.png"/>
          <p:cNvPicPr preferRelativeResize="0"/>
          <p:nvPr/>
        </p:nvPicPr>
        <p:blipFill>
          <a:blip r:embed="rId3">
            <a:alphaModFix/>
          </a:blip>
          <a:stretch>
            <a:fillRect/>
          </a:stretch>
        </p:blipFill>
        <p:spPr>
          <a:xfrm>
            <a:off x="4936200" y="1714500"/>
            <a:ext cx="2328975" cy="231958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75"/>
                                        </p:tgtEl>
                                        <p:attrNameLst>
                                          <p:attrName>style.visibility</p:attrName>
                                        </p:attrNameLst>
                                      </p:cBhvr>
                                      <p:to>
                                        <p:strVal val="visible"/>
                                      </p:to>
                                    </p:set>
                                    <p:animEffect filter="fade" transition="in">
                                      <p:cBhvr>
                                        <p:cTn dur="1000"/>
                                        <p:tgtEl>
                                          <p:spTgt spid="1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