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 id="214748366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y="5143500" cx="9144000"/>
  <p:notesSz cx="6858000" cy="9144000"/>
  <p:embeddedFontLst>
    <p:embeddedFont>
      <p:font typeface="Helvetica Neue"/>
      <p:regular r:id="rId27"/>
      <p:bold r:id="rId28"/>
      <p:italic r:id="rId29"/>
      <p:boldItalic r:id="rId30"/>
    </p:embeddedFont>
    <p:embeddedFont>
      <p:font typeface="Wix Madefor Text"/>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HelveticaNeue-bold.fntdata"/><Relationship Id="rId27" Type="http://schemas.openxmlformats.org/officeDocument/2006/relationships/font" Target="fonts/HelveticaNeue-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HelveticaNeue-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WixMadeforText-regular.fntdata"/><Relationship Id="rId30" Type="http://schemas.openxmlformats.org/officeDocument/2006/relationships/font" Target="fonts/HelveticaNeue-boldItalic.fntdata"/><Relationship Id="rId11" Type="http://schemas.openxmlformats.org/officeDocument/2006/relationships/slide" Target="slides/slide5.xml"/><Relationship Id="rId33" Type="http://schemas.openxmlformats.org/officeDocument/2006/relationships/font" Target="fonts/WixMadeforText-italic.fntdata"/><Relationship Id="rId10" Type="http://schemas.openxmlformats.org/officeDocument/2006/relationships/slide" Target="slides/slide4.xml"/><Relationship Id="rId32" Type="http://schemas.openxmlformats.org/officeDocument/2006/relationships/font" Target="fonts/WixMadeforText-bold.fntdata"/><Relationship Id="rId13" Type="http://schemas.openxmlformats.org/officeDocument/2006/relationships/slide" Target="slides/slide7.xml"/><Relationship Id="rId12" Type="http://schemas.openxmlformats.org/officeDocument/2006/relationships/slide" Target="slides/slide6.xml"/><Relationship Id="rId34" Type="http://schemas.openxmlformats.org/officeDocument/2006/relationships/font" Target="fonts/WixMadeforText-bold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adc696b52f_0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adc696b52f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b8fe510067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b8fe510067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0"/>
              </a:spcAft>
              <a:buNone/>
            </a:pPr>
            <a:r>
              <a:rPr b="1" lang="en" sz="1000">
                <a:solidFill>
                  <a:schemeClr val="dk1"/>
                </a:solidFill>
                <a:latin typeface="Wix Madefor Text"/>
                <a:ea typeface="Wix Madefor Text"/>
                <a:cs typeface="Wix Madefor Text"/>
                <a:sym typeface="Wix Madefor Text"/>
              </a:rPr>
              <a:t>Micro interactions: </a:t>
            </a:r>
            <a:r>
              <a:rPr lang="en" sz="1000">
                <a:solidFill>
                  <a:schemeClr val="dk1"/>
                </a:solidFill>
                <a:latin typeface="Wix Madefor Text"/>
                <a:ea typeface="Wix Madefor Text"/>
                <a:cs typeface="Wix Madefor Text"/>
                <a:sym typeface="Wix Madefor Text"/>
              </a:rPr>
              <a:t>Here’s an example of a “micro interaction”: something that’s a quieter interaction. These are used to make small interactions (like clicking a button) quick and clear for the user. An example of this is using hover box effects.</a:t>
            </a:r>
            <a:endParaRPr sz="1000">
              <a:solidFill>
                <a:schemeClr val="dk1"/>
              </a:solidFill>
              <a:latin typeface="Wix Madefor Text"/>
              <a:ea typeface="Wix Madefor Text"/>
              <a:cs typeface="Wix Madefor Text"/>
              <a:sym typeface="Wix Madefor Text"/>
            </a:endParaRPr>
          </a:p>
          <a:p>
            <a:pPr indent="0" lvl="0" marL="0" rtl="0" algn="l">
              <a:spcBef>
                <a:spcPts val="0"/>
              </a:spcBef>
              <a:spcAft>
                <a:spcPts val="0"/>
              </a:spcAft>
              <a:buNone/>
            </a:pPr>
            <a:r>
              <a:t/>
            </a:r>
            <a:endParaRPr b="1"/>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b29564af4f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b29564af4f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0"/>
              </a:spcAft>
              <a:buNone/>
            </a:pPr>
            <a:r>
              <a:rPr b="1" lang="en" sz="1000">
                <a:solidFill>
                  <a:schemeClr val="dk1"/>
                </a:solidFill>
                <a:latin typeface="Wix Madefor Text"/>
                <a:ea typeface="Wix Madefor Text"/>
                <a:cs typeface="Wix Madefor Text"/>
                <a:sym typeface="Wix Madefor Text"/>
              </a:rPr>
              <a:t>Transitions and page behavior</a:t>
            </a:r>
            <a:r>
              <a:rPr lang="en" sz="1000">
                <a:solidFill>
                  <a:schemeClr val="dk1"/>
                </a:solidFill>
                <a:latin typeface="Wix Madefor Text"/>
                <a:ea typeface="Wix Madefor Text"/>
                <a:cs typeface="Wix Madefor Text"/>
                <a:sym typeface="Wix Madefor Text"/>
              </a:rPr>
              <a:t>: These are interactions that happen when you scroll the page. They’re used to ease the navigation from one point to another and switching between pages.</a:t>
            </a:r>
            <a:endParaRPr b="1"/>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b29564af4f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b29564af4f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0"/>
              </a:spcAft>
              <a:buNone/>
            </a:pPr>
            <a:r>
              <a:rPr b="1" lang="en" sz="1000">
                <a:solidFill>
                  <a:schemeClr val="dk1"/>
                </a:solidFill>
                <a:latin typeface="Wix Madefor Text"/>
                <a:ea typeface="Wix Madefor Text"/>
                <a:cs typeface="Wix Madefor Text"/>
                <a:sym typeface="Wix Madefor Text"/>
              </a:rPr>
              <a:t>Delightful and decorative surprises</a:t>
            </a:r>
            <a:r>
              <a:rPr lang="en" sz="1000">
                <a:solidFill>
                  <a:schemeClr val="dk1"/>
                </a:solidFill>
                <a:latin typeface="Wix Madefor Text"/>
                <a:ea typeface="Wix Madefor Text"/>
                <a:cs typeface="Wix Madefor Text"/>
                <a:sym typeface="Wix Madefor Text"/>
              </a:rPr>
              <a:t>: Used to give some pizazz to your layout or content, like parallax scrolling or surprise animations when you hover over them.</a:t>
            </a:r>
            <a:endParaRPr b="1"/>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b29564af4f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b29564af4f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rPr b="1" lang="en" sz="1000">
                <a:solidFill>
                  <a:schemeClr val="dk1"/>
                </a:solidFill>
                <a:latin typeface="Wix Madefor Text"/>
                <a:ea typeface="Wix Madefor Text"/>
                <a:cs typeface="Wix Madefor Text"/>
                <a:sym typeface="Wix Madefor Text"/>
              </a:rPr>
              <a:t>Briefly go through additional options</a:t>
            </a:r>
            <a:endParaRPr b="1"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Here are other examples of interactivity that you might use to enhance your users’ experience using Wix editor elements</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b29564af4f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b29564af4f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0"/>
              </a:spcAft>
              <a:buNone/>
            </a:pPr>
            <a:r>
              <a:t/>
            </a:r>
            <a:endParaRPr b="1"/>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b29564af4f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b29564af4f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Clr>
                <a:schemeClr val="dk1"/>
              </a:buClr>
              <a:buSzPts val="1000"/>
              <a:buFont typeface="Wix Madefor Text"/>
              <a:buChar char="●"/>
            </a:pPr>
            <a:r>
              <a:t/>
            </a:r>
            <a:endParaRPr sz="1000">
              <a:solidFill>
                <a:schemeClr val="dk1"/>
              </a:solidFill>
              <a:latin typeface="Wix Madefor Text"/>
              <a:ea typeface="Wix Madefor Text"/>
              <a:cs typeface="Wix Madefor Text"/>
              <a:sym typeface="Wix Madefor Text"/>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b29564af4f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b29564af4f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5715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b29564af4f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b29564af4f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114300" lvl="0" marL="0" rtl="0" algn="l">
              <a:lnSpc>
                <a:spcPct val="115000"/>
              </a:lnSpc>
              <a:spcBef>
                <a:spcPts val="0"/>
              </a:spcBef>
              <a:spcAft>
                <a:spcPts val="0"/>
              </a:spcAft>
              <a:buClr>
                <a:schemeClr val="dk1"/>
              </a:buClr>
              <a:buSzPts val="1100"/>
              <a:buFont typeface="Arial"/>
              <a:buNone/>
            </a:pPr>
            <a:r>
              <a:rPr b="1" lang="en" sz="1000">
                <a:solidFill>
                  <a:schemeClr val="dk1"/>
                </a:solidFill>
                <a:latin typeface="Wix Madefor Text"/>
                <a:ea typeface="Wix Madefor Text"/>
                <a:cs typeface="Wix Madefor Text"/>
                <a:sym typeface="Wix Madefor Text"/>
              </a:rPr>
              <a:t>Share with a partner</a:t>
            </a:r>
            <a:endParaRPr b="1"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In the last part of class, students will turn to a partner and compare designs, with the intent on discovering the different ways they creatively interpret making interactions. How did they choose to animate their sites? Why did they make these creative choices?</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Students can record their reflections in their design journals.</a:t>
            </a:r>
            <a:endParaRPr b="1" sz="1000">
              <a:solidFill>
                <a:schemeClr val="dk1"/>
              </a:solidFill>
              <a:latin typeface="Wix Madefor Text"/>
              <a:ea typeface="Wix Madefor Text"/>
              <a:cs typeface="Wix Madefor Text"/>
              <a:sym typeface="Wix Madefor Text"/>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b29564af4f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b29564af4f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b="1"/>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b29564af4f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b29564af4f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785207a37c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785207a37c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cbb0e8900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cbb0e8900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b31b121fd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b31b121fd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Clr>
                <a:schemeClr val="dk1"/>
              </a:buClr>
              <a:buSzPts val="1000"/>
              <a:buFont typeface="Wix Madefor Text"/>
              <a:buChar char="●"/>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b29564af4f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b29564af4f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rPr b="1" lang="en" sz="1000">
                <a:solidFill>
                  <a:schemeClr val="dk1"/>
                </a:solidFill>
                <a:latin typeface="Wix Madefor Text"/>
                <a:ea typeface="Wix Madefor Text"/>
                <a:cs typeface="Wix Madefor Text"/>
                <a:sym typeface="Wix Madefor Text"/>
              </a:rPr>
              <a:t>Interactive Party Scenario</a:t>
            </a:r>
            <a:endParaRPr b="1"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Walk your students through a real life scenario to illustrate the difference interactivity makes: </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“Imagine you’re invited to a party, and you don’t know anyone there. What would the experience be like if you walked in, and no one talked to you or interacted with you? How would you feel? </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(Ask the class to chime in with their thoughts.)</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“What about the opposite: if people interacted with you from the moment you opened the door. What’s one way someone can make you feel welcome into the party the minute you walk in?” </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t/>
            </a:r>
            <a:endParaRPr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(Ask the class to chime in with their thoughts.)</a:t>
            </a:r>
            <a:endParaRPr>
              <a:latin typeface="Wix Madefor Text"/>
              <a:ea typeface="Wix Madefor Text"/>
              <a:cs typeface="Wix Madefor Text"/>
              <a:sym typeface="Wix Madefor Tex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b8fe51006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b8fe51006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rPr b="1" lang="en" sz="1000">
                <a:latin typeface="Wix Madefor Text"/>
                <a:ea typeface="Wix Madefor Text"/>
                <a:cs typeface="Wix Madefor Text"/>
                <a:sym typeface="Wix Madefor Text"/>
              </a:rPr>
              <a:t>Make a connection</a:t>
            </a:r>
            <a:endParaRPr b="1" sz="1000">
              <a:latin typeface="Wix Madefor Text"/>
              <a:ea typeface="Wix Madefor Text"/>
              <a:cs typeface="Wix Madefor Text"/>
              <a:sym typeface="Wix Madefor Text"/>
            </a:endParaRPr>
          </a:p>
          <a:p>
            <a:pPr indent="0" lvl="0" marL="114300" rtl="0" algn="l">
              <a:lnSpc>
                <a:spcPct val="115000"/>
              </a:lnSpc>
              <a:spcBef>
                <a:spcPts val="0"/>
              </a:spcBef>
              <a:spcAft>
                <a:spcPts val="0"/>
              </a:spcAft>
              <a:buNone/>
            </a:pPr>
            <a:r>
              <a:rPr lang="en" sz="1000">
                <a:latin typeface="Wix Madefor Text"/>
                <a:ea typeface="Wix Madefor Text"/>
                <a:cs typeface="Wix Madefor Text"/>
                <a:sym typeface="Wix Madefor Text"/>
              </a:rPr>
              <a:t>“Websites aren’t just posters, or nice things to look at. They can be an experience: something that is engaging, immersive, and even emotional. People are less likely to remember what’s on your site, but they will remember elements that made them feel surprised and delighted.</a:t>
            </a:r>
            <a:endParaRPr sz="1000">
              <a:latin typeface="Wix Madefor Text"/>
              <a:ea typeface="Wix Madefor Text"/>
              <a:cs typeface="Wix Madefor Text"/>
              <a:sym typeface="Wix Madefor Text"/>
            </a:endParaRPr>
          </a:p>
          <a:p>
            <a:pPr indent="0" lvl="0" marL="114300" rtl="0" algn="l">
              <a:lnSpc>
                <a:spcPct val="115000"/>
              </a:lnSpc>
              <a:spcBef>
                <a:spcPts val="0"/>
              </a:spcBef>
              <a:spcAft>
                <a:spcPts val="0"/>
              </a:spcAft>
              <a:buNone/>
            </a:pPr>
            <a:r>
              <a:t/>
            </a:r>
            <a:endParaRPr sz="1000">
              <a:latin typeface="Wix Madefor Text"/>
              <a:ea typeface="Wix Madefor Text"/>
              <a:cs typeface="Wix Madefor Text"/>
              <a:sym typeface="Wix Madefor Text"/>
            </a:endParaRPr>
          </a:p>
          <a:p>
            <a:pPr indent="0" lvl="0" marL="114300" rtl="0" algn="l">
              <a:lnSpc>
                <a:spcPct val="115000"/>
              </a:lnSpc>
              <a:spcBef>
                <a:spcPts val="0"/>
              </a:spcBef>
              <a:spcAft>
                <a:spcPts val="0"/>
              </a:spcAft>
              <a:buNone/>
            </a:pPr>
            <a:r>
              <a:rPr lang="en" sz="1000">
                <a:latin typeface="Wix Madefor Text"/>
                <a:ea typeface="Wix Madefor Text"/>
                <a:cs typeface="Wix Madefor Text"/>
                <a:sym typeface="Wix Madefor Text"/>
              </a:rPr>
              <a:t>Interactivity is all about triggers: a site visitor does something (like scrolls down a page or hovers over a button), and an interaction happens (like a hidden image appears or the background scrolls with an immersive effect.)”</a:t>
            </a:r>
            <a:endParaRPr sz="1000">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sz="1000">
              <a:latin typeface="Wix Madefor Text"/>
              <a:ea typeface="Wix Madefor Text"/>
              <a:cs typeface="Wix Madefor Text"/>
              <a:sym typeface="Wix Madefor Tex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b29564af4f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b29564af4f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rPr b="1" lang="en" sz="1000">
                <a:solidFill>
                  <a:schemeClr val="dk1"/>
                </a:solidFill>
                <a:latin typeface="Wix Madefor Text"/>
                <a:ea typeface="Wix Madefor Text"/>
                <a:cs typeface="Wix Madefor Text"/>
                <a:sym typeface="Wix Madefor Text"/>
              </a:rPr>
              <a:t>Make a connection</a:t>
            </a:r>
            <a:endParaRPr b="1" sz="1000">
              <a:solidFill>
                <a:schemeClr val="dk1"/>
              </a:solidFill>
              <a:latin typeface="Wix Madefor Text"/>
              <a:ea typeface="Wix Madefor Text"/>
              <a:cs typeface="Wix Madefor Text"/>
              <a:sym typeface="Wix Madefor Text"/>
            </a:endParaRPr>
          </a:p>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“Interactivity can be big or small, bold or quiet. Here are some categories and examples of interaction. As I go through these examples, try to think about how they can make the site more engaging.”</a:t>
            </a:r>
            <a:endParaRPr b="1"/>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449900" y="3289450"/>
            <a:ext cx="2804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10: Your Site is Not a Poster</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p:cSld name="CUSTOM_1_2">
    <p:bg>
      <p:bgPr>
        <a:solidFill>
          <a:srgbClr val="D6E6FF"/>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10: Your Site is Not a Poster</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2" name="Google Shape;62;p16"/>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10: Your Site is Not a Poster</a:t>
            </a:r>
            <a:endParaRPr sz="900">
              <a:latin typeface="Wix Madefor Text"/>
              <a:ea typeface="Wix Madefor Text"/>
              <a:cs typeface="Wix Madefor Text"/>
              <a:sym typeface="Wix Madefor Text"/>
            </a:endParaRPr>
          </a:p>
        </p:txBody>
      </p:sp>
      <p:pic>
        <p:nvPicPr>
          <p:cNvPr id="63" name="Google Shape;63;p16"/>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4" name="Shape 64"/>
        <p:cNvGrpSpPr/>
        <p:nvPr/>
      </p:nvGrpSpPr>
      <p:grpSpPr>
        <a:xfrm>
          <a:off x="0" y="0"/>
          <a:ext cx="0" cy="0"/>
          <a:chOff x="0" y="0"/>
          <a:chExt cx="0" cy="0"/>
        </a:xfrm>
      </p:grpSpPr>
      <p:cxnSp>
        <p:nvCxnSpPr>
          <p:cNvPr id="65" name="Google Shape;65;p17"/>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6" name="Google Shape;66;p17"/>
          <p:cNvSpPr txBox="1"/>
          <p:nvPr/>
        </p:nvSpPr>
        <p:spPr>
          <a:xfrm rot="5400000">
            <a:off x="7449900" y="3289450"/>
            <a:ext cx="2804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10: Your Site is Not a Poster</a:t>
            </a:r>
            <a:endParaRPr sz="900">
              <a:solidFill>
                <a:srgbClr val="FFFFFF"/>
              </a:solidFill>
              <a:latin typeface="Wix Madefor Text"/>
              <a:ea typeface="Wix Madefor Text"/>
              <a:cs typeface="Wix Madefor Text"/>
              <a:sym typeface="Wix Madefor Text"/>
            </a:endParaRPr>
          </a:p>
        </p:txBody>
      </p:sp>
      <p:pic>
        <p:nvPicPr>
          <p:cNvPr id="67" name="Google Shape;67;p17"/>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10.jp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hyperlink" Target="https://www.wix.com/website-template/view/html/3175?originUrl=https%3A%2F%2Fwww.wix.com%2Fwebsite%2Ftemplates%3Fcriteria%3Dcreative%2Bdirector&amp;tpClick=view_button&amp;esi=562c2ba0-ff91-48ca-8c6a-16eb612e280c" TargetMode="External"/><Relationship Id="rId5" Type="http://schemas.openxmlformats.org/officeDocument/2006/relationships/image" Target="../media/image6.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hyperlink" Target="https://www.wix.com/tomorrow/creators" TargetMode="External"/><Relationship Id="rId5" Type="http://schemas.openxmlformats.org/officeDocument/2006/relationships/image" Target="../media/image9.gif"/><Relationship Id="rId6" Type="http://schemas.openxmlformats.org/officeDocument/2006/relationships/hyperlink" Target="https://www.wix.com/website-template/view/html/3534" TargetMode="External"/><Relationship Id="rId7" Type="http://schemas.openxmlformats.org/officeDocument/2006/relationships/image" Target="../media/image11.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hyperlink" Target="https://www.wix.com/website-template/view/html/3527" TargetMode="External"/><Relationship Id="rId5" Type="http://schemas.openxmlformats.org/officeDocument/2006/relationships/image" Target="../media/image8.gif"/><Relationship Id="rId6" Type="http://schemas.openxmlformats.org/officeDocument/2006/relationships/hyperlink" Target="https://www.wix.com/website-template/view/html/3748" TargetMode="External"/><Relationship Id="rId7" Type="http://schemas.openxmlformats.org/officeDocument/2006/relationships/image" Target="../media/image13.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hyperlink" Target="http://www.youtube.com/watch?v=2lXh2n0aPyw" TargetMode="External"/><Relationship Id="rId4" Type="http://schemas.openxmlformats.org/officeDocument/2006/relationships/image" Target="../media/image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12.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1" name="Shape 71"/>
        <p:cNvGrpSpPr/>
        <p:nvPr/>
      </p:nvGrpSpPr>
      <p:grpSpPr>
        <a:xfrm>
          <a:off x="0" y="0"/>
          <a:ext cx="0" cy="0"/>
          <a:chOff x="0" y="0"/>
          <a:chExt cx="0" cy="0"/>
        </a:xfrm>
      </p:grpSpPr>
      <p:pic>
        <p:nvPicPr>
          <p:cNvPr id="72" name="Google Shape;72;p18"/>
          <p:cNvPicPr preferRelativeResize="0"/>
          <p:nvPr/>
        </p:nvPicPr>
        <p:blipFill>
          <a:blip r:embed="rId3">
            <a:alphaModFix/>
          </a:blip>
          <a:stretch>
            <a:fillRect/>
          </a:stretch>
        </p:blipFill>
        <p:spPr>
          <a:xfrm>
            <a:off x="5714105" y="0"/>
            <a:ext cx="3429989" cy="5143499"/>
          </a:xfrm>
          <a:prstGeom prst="rect">
            <a:avLst/>
          </a:prstGeom>
          <a:noFill/>
          <a:ln>
            <a:noFill/>
          </a:ln>
        </p:spPr>
      </p:pic>
      <p:sp>
        <p:nvSpPr>
          <p:cNvPr id="73" name="Google Shape;73;p18"/>
          <p:cNvSpPr txBox="1"/>
          <p:nvPr>
            <p:ph type="title"/>
          </p:nvPr>
        </p:nvSpPr>
        <p:spPr>
          <a:xfrm rot="5400000">
            <a:off x="7478250" y="3318050"/>
            <a:ext cx="27480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10: Your Site is Not a Poster</a:t>
            </a:r>
            <a:endParaRPr sz="900">
              <a:latin typeface="Wix Madefor Text"/>
              <a:ea typeface="Wix Madefor Text"/>
              <a:cs typeface="Wix Madefor Text"/>
              <a:sym typeface="Wix Madefor Text"/>
            </a:endParaRPr>
          </a:p>
        </p:txBody>
      </p:sp>
      <p:sp>
        <p:nvSpPr>
          <p:cNvPr id="74" name="Google Shape;74;p18"/>
          <p:cNvSpPr/>
          <p:nvPr/>
        </p:nvSpPr>
        <p:spPr>
          <a:xfrm>
            <a:off x="0" y="100"/>
            <a:ext cx="5714100" cy="5143500"/>
          </a:xfrm>
          <a:prstGeom prst="rect">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8"/>
          <p:cNvSpPr txBox="1"/>
          <p:nvPr>
            <p:ph idx="2"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10</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Your Site is Not a Poster</a:t>
            </a:r>
            <a:endParaRPr b="1" sz="4800">
              <a:solidFill>
                <a:srgbClr val="FFFFFF"/>
              </a:solidFill>
              <a:latin typeface="Wix Madefor Text"/>
              <a:ea typeface="Wix Madefor Text"/>
              <a:cs typeface="Wix Madefor Text"/>
              <a:sym typeface="Wix Madefor Text"/>
            </a:endParaRPr>
          </a:p>
        </p:txBody>
      </p:sp>
      <p:grpSp>
        <p:nvGrpSpPr>
          <p:cNvPr id="76" name="Google Shape;76;p18"/>
          <p:cNvGrpSpPr/>
          <p:nvPr/>
        </p:nvGrpSpPr>
        <p:grpSpPr>
          <a:xfrm>
            <a:off x="743450" y="4506575"/>
            <a:ext cx="3436500" cy="257550"/>
            <a:chOff x="743450" y="4506575"/>
            <a:chExt cx="3436500" cy="257550"/>
          </a:xfrm>
        </p:grpSpPr>
        <p:sp>
          <p:nvSpPr>
            <p:cNvPr id="77" name="Google Shape;77;p18"/>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Web Creation 101</a:t>
              </a:r>
              <a:endParaRPr>
                <a:solidFill>
                  <a:srgbClr val="FFFFFF"/>
                </a:solidFill>
                <a:latin typeface="Wix Madefor Text"/>
                <a:ea typeface="Wix Madefor Text"/>
                <a:cs typeface="Wix Madefor Text"/>
                <a:sym typeface="Wix Madefor Text"/>
              </a:endParaRPr>
            </a:p>
          </p:txBody>
        </p:sp>
        <p:cxnSp>
          <p:nvCxnSpPr>
            <p:cNvPr id="78" name="Google Shape;78;p18"/>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79" name="Google Shape;79;p18"/>
          <p:cNvPicPr preferRelativeResize="0"/>
          <p:nvPr/>
        </p:nvPicPr>
        <p:blipFill>
          <a:blip r:embed="rId4">
            <a:alphaModFix/>
          </a:blip>
          <a:stretch>
            <a:fillRect/>
          </a:stretch>
        </p:blipFill>
        <p:spPr>
          <a:xfrm rot="5400000">
            <a:off x="8288777" y="749887"/>
            <a:ext cx="1154325" cy="132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3" name="Shape 143"/>
        <p:cNvGrpSpPr/>
        <p:nvPr/>
      </p:nvGrpSpPr>
      <p:grpSpPr>
        <a:xfrm>
          <a:off x="0" y="0"/>
          <a:ext cx="0" cy="0"/>
          <a:chOff x="0" y="0"/>
          <a:chExt cx="0" cy="0"/>
        </a:xfrm>
      </p:grpSpPr>
      <p:sp>
        <p:nvSpPr>
          <p:cNvPr id="144" name="Google Shape;144;p27"/>
          <p:cNvSpPr txBox="1"/>
          <p:nvPr>
            <p:ph type="title"/>
          </p:nvPr>
        </p:nvSpPr>
        <p:spPr>
          <a:xfrm>
            <a:off x="633752" y="980925"/>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Micro-interactions</a:t>
            </a:r>
            <a:endParaRPr b="1" sz="3200">
              <a:latin typeface="Wix Madefor Text"/>
              <a:ea typeface="Wix Madefor Text"/>
              <a:cs typeface="Wix Madefor Text"/>
              <a:sym typeface="Wix Madefor Text"/>
            </a:endParaRPr>
          </a:p>
        </p:txBody>
      </p:sp>
      <p:sp>
        <p:nvSpPr>
          <p:cNvPr id="145" name="Google Shape;145;p27"/>
          <p:cNvSpPr txBox="1"/>
          <p:nvPr/>
        </p:nvSpPr>
        <p:spPr>
          <a:xfrm>
            <a:off x="636675" y="1755475"/>
            <a:ext cx="3564600" cy="1835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These are used to make small interactions (like clicking a button) quick and clear for the user. An example of this is using hover effects.</a:t>
            </a:r>
            <a:endParaRPr>
              <a:latin typeface="Wix Madefor Text"/>
              <a:ea typeface="Wix Madefor Text"/>
              <a:cs typeface="Wix Madefor Text"/>
              <a:sym typeface="Wix Madefor Text"/>
            </a:endParaRPr>
          </a:p>
        </p:txBody>
      </p:sp>
      <p:pic>
        <p:nvPicPr>
          <p:cNvPr id="146" name="Google Shape;146;p27"/>
          <p:cNvPicPr preferRelativeResize="0"/>
          <p:nvPr/>
        </p:nvPicPr>
        <p:blipFill rotWithShape="1">
          <a:blip r:embed="rId3">
            <a:alphaModFix/>
          </a:blip>
          <a:srcRect b="7766" l="0" r="0" t="0"/>
          <a:stretch/>
        </p:blipFill>
        <p:spPr>
          <a:xfrm>
            <a:off x="4718025" y="1289675"/>
            <a:ext cx="3530150" cy="1990000"/>
          </a:xfrm>
          <a:prstGeom prst="rect">
            <a:avLst/>
          </a:prstGeom>
          <a:noFill/>
          <a:ln>
            <a:noFill/>
          </a:ln>
          <a:effectLst>
            <a:outerShdw blurRad="200025" rotWithShape="0" algn="bl" dir="5400000" dist="114300">
              <a:srgbClr val="666666">
                <a:alpha val="15000"/>
              </a:srgbClr>
            </a:outerShdw>
          </a:effectLst>
        </p:spPr>
      </p:pic>
      <p:pic>
        <p:nvPicPr>
          <p:cNvPr id="147" name="Google Shape;147;p27" title="7453b85091c0a38b97be6e94dc4ad9a1.gif">
            <a:hlinkClick r:id="rId4"/>
          </p:cNvPr>
          <p:cNvPicPr preferRelativeResize="0"/>
          <p:nvPr/>
        </p:nvPicPr>
        <p:blipFill>
          <a:blip r:embed="rId5">
            <a:alphaModFix/>
          </a:blip>
          <a:stretch>
            <a:fillRect/>
          </a:stretch>
        </p:blipFill>
        <p:spPr>
          <a:xfrm>
            <a:off x="4718025" y="1377226"/>
            <a:ext cx="3501464" cy="19024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1" name="Shape 151"/>
        <p:cNvGrpSpPr/>
        <p:nvPr/>
      </p:nvGrpSpPr>
      <p:grpSpPr>
        <a:xfrm>
          <a:off x="0" y="0"/>
          <a:ext cx="0" cy="0"/>
          <a:chOff x="0" y="0"/>
          <a:chExt cx="0" cy="0"/>
        </a:xfrm>
      </p:grpSpPr>
      <p:sp>
        <p:nvSpPr>
          <p:cNvPr id="152" name="Google Shape;152;p28"/>
          <p:cNvSpPr txBox="1"/>
          <p:nvPr>
            <p:ph type="title"/>
          </p:nvPr>
        </p:nvSpPr>
        <p:spPr>
          <a:xfrm>
            <a:off x="633750" y="980925"/>
            <a:ext cx="3871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Transitions and Page Behavior</a:t>
            </a:r>
            <a:endParaRPr b="1" sz="3200">
              <a:latin typeface="Wix Madefor Text"/>
              <a:ea typeface="Wix Madefor Text"/>
              <a:cs typeface="Wix Madefor Text"/>
              <a:sym typeface="Wix Madefor Text"/>
            </a:endParaRPr>
          </a:p>
        </p:txBody>
      </p:sp>
      <p:sp>
        <p:nvSpPr>
          <p:cNvPr id="153" name="Google Shape;153;p28"/>
          <p:cNvSpPr txBox="1"/>
          <p:nvPr/>
        </p:nvSpPr>
        <p:spPr>
          <a:xfrm>
            <a:off x="633750" y="2181025"/>
            <a:ext cx="3564600" cy="1835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These are interactions that happen when you scroll the page. They’re used to make it easy to navigate from one point to another, or when switching pages or sections. One example of this is parallax scrolling.</a:t>
            </a:r>
            <a:endParaRPr>
              <a:latin typeface="Wix Madefor Text"/>
              <a:ea typeface="Wix Madefor Text"/>
              <a:cs typeface="Wix Madefor Text"/>
              <a:sym typeface="Wix Madefor Text"/>
            </a:endParaRPr>
          </a:p>
        </p:txBody>
      </p:sp>
      <p:pic>
        <p:nvPicPr>
          <p:cNvPr id="154" name="Google Shape;154;p28"/>
          <p:cNvPicPr preferRelativeResize="0"/>
          <p:nvPr/>
        </p:nvPicPr>
        <p:blipFill rotWithShape="1">
          <a:blip r:embed="rId3">
            <a:alphaModFix/>
          </a:blip>
          <a:srcRect b="11433" l="0" r="0" t="0"/>
          <a:stretch/>
        </p:blipFill>
        <p:spPr>
          <a:xfrm>
            <a:off x="4878150" y="540213"/>
            <a:ext cx="3263175" cy="1899150"/>
          </a:xfrm>
          <a:prstGeom prst="rect">
            <a:avLst/>
          </a:prstGeom>
          <a:noFill/>
          <a:ln>
            <a:noFill/>
          </a:ln>
          <a:effectLst>
            <a:outerShdw blurRad="128588" rotWithShape="0" algn="bl" dir="5400000" dist="66675">
              <a:srgbClr val="666666">
                <a:alpha val="19000"/>
              </a:srgbClr>
            </a:outerShdw>
          </a:effectLst>
        </p:spPr>
      </p:pic>
      <p:pic>
        <p:nvPicPr>
          <p:cNvPr id="155" name="Google Shape;155;p28"/>
          <p:cNvPicPr preferRelativeResize="0"/>
          <p:nvPr/>
        </p:nvPicPr>
        <p:blipFill>
          <a:blip r:embed="rId3">
            <a:alphaModFix/>
          </a:blip>
          <a:stretch>
            <a:fillRect/>
          </a:stretch>
        </p:blipFill>
        <p:spPr>
          <a:xfrm>
            <a:off x="4878150" y="2760050"/>
            <a:ext cx="3263175" cy="2020900"/>
          </a:xfrm>
          <a:prstGeom prst="rect">
            <a:avLst/>
          </a:prstGeom>
          <a:noFill/>
          <a:ln>
            <a:noFill/>
          </a:ln>
          <a:effectLst>
            <a:outerShdw blurRad="128588" rotWithShape="0" algn="bl" dir="5400000" dist="66675">
              <a:srgbClr val="666666">
                <a:alpha val="19000"/>
              </a:srgbClr>
            </a:outerShdw>
          </a:effectLst>
        </p:spPr>
      </p:pic>
      <p:pic>
        <p:nvPicPr>
          <p:cNvPr id="156" name="Google Shape;156;p28" title="455e4d77c618b1326490dd94c63d4e98.gif">
            <a:hlinkClick r:id="rId4"/>
          </p:cNvPr>
          <p:cNvPicPr preferRelativeResize="0"/>
          <p:nvPr/>
        </p:nvPicPr>
        <p:blipFill>
          <a:blip r:embed="rId5">
            <a:alphaModFix/>
          </a:blip>
          <a:stretch>
            <a:fillRect/>
          </a:stretch>
        </p:blipFill>
        <p:spPr>
          <a:xfrm>
            <a:off x="4878150" y="2832925"/>
            <a:ext cx="3263175" cy="1968777"/>
          </a:xfrm>
          <a:prstGeom prst="rect">
            <a:avLst/>
          </a:prstGeom>
          <a:noFill/>
          <a:ln>
            <a:noFill/>
          </a:ln>
        </p:spPr>
      </p:pic>
      <p:pic>
        <p:nvPicPr>
          <p:cNvPr id="157" name="Google Shape;157;p28" title="28d205562255ad99baa14f44eefea434.gif">
            <a:hlinkClick r:id="rId6"/>
          </p:cNvPr>
          <p:cNvPicPr preferRelativeResize="0"/>
          <p:nvPr/>
        </p:nvPicPr>
        <p:blipFill>
          <a:blip r:embed="rId7">
            <a:alphaModFix/>
          </a:blip>
          <a:stretch>
            <a:fillRect/>
          </a:stretch>
        </p:blipFill>
        <p:spPr>
          <a:xfrm>
            <a:off x="4878150" y="630575"/>
            <a:ext cx="3263175" cy="1835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1" name="Shape 161"/>
        <p:cNvGrpSpPr/>
        <p:nvPr/>
      </p:nvGrpSpPr>
      <p:grpSpPr>
        <a:xfrm>
          <a:off x="0" y="0"/>
          <a:ext cx="0" cy="0"/>
          <a:chOff x="0" y="0"/>
          <a:chExt cx="0" cy="0"/>
        </a:xfrm>
      </p:grpSpPr>
      <p:sp>
        <p:nvSpPr>
          <p:cNvPr id="162" name="Google Shape;162;p29"/>
          <p:cNvSpPr txBox="1"/>
          <p:nvPr>
            <p:ph type="title"/>
          </p:nvPr>
        </p:nvSpPr>
        <p:spPr>
          <a:xfrm>
            <a:off x="633750" y="828525"/>
            <a:ext cx="3666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Delightful and decorative surprises</a:t>
            </a:r>
            <a:endParaRPr b="1" sz="3200">
              <a:latin typeface="Wix Madefor Text"/>
              <a:ea typeface="Wix Madefor Text"/>
              <a:cs typeface="Wix Madefor Text"/>
              <a:sym typeface="Wix Madefor Text"/>
            </a:endParaRPr>
          </a:p>
        </p:txBody>
      </p:sp>
      <p:sp>
        <p:nvSpPr>
          <p:cNvPr id="163" name="Google Shape;163;p29"/>
          <p:cNvSpPr txBox="1"/>
          <p:nvPr/>
        </p:nvSpPr>
        <p:spPr>
          <a:xfrm>
            <a:off x="633750" y="2816675"/>
            <a:ext cx="3544500" cy="1611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Used to give some pizazz to your layout or content, like surprise animations that happen when you hover over them.</a:t>
            </a:r>
            <a:endParaRPr>
              <a:latin typeface="Wix Madefor Text"/>
              <a:ea typeface="Wix Madefor Text"/>
              <a:cs typeface="Wix Madefor Text"/>
              <a:sym typeface="Wix Madefor Text"/>
            </a:endParaRPr>
          </a:p>
        </p:txBody>
      </p:sp>
      <p:pic>
        <p:nvPicPr>
          <p:cNvPr id="164" name="Google Shape;164;p29"/>
          <p:cNvPicPr preferRelativeResize="0"/>
          <p:nvPr/>
        </p:nvPicPr>
        <p:blipFill rotWithShape="1">
          <a:blip r:embed="rId3">
            <a:alphaModFix/>
          </a:blip>
          <a:srcRect b="13404" l="0" r="0" t="0"/>
          <a:stretch/>
        </p:blipFill>
        <p:spPr>
          <a:xfrm>
            <a:off x="4679175" y="465200"/>
            <a:ext cx="3403400" cy="1868150"/>
          </a:xfrm>
          <a:prstGeom prst="rect">
            <a:avLst/>
          </a:prstGeom>
          <a:noFill/>
          <a:ln>
            <a:noFill/>
          </a:ln>
          <a:effectLst>
            <a:outerShdw blurRad="200025" rotWithShape="0" algn="bl" dir="5400000" dist="114300">
              <a:srgbClr val="666666">
                <a:alpha val="15000"/>
              </a:srgbClr>
            </a:outerShdw>
          </a:effectLst>
        </p:spPr>
      </p:pic>
      <p:pic>
        <p:nvPicPr>
          <p:cNvPr id="165" name="Google Shape;165;p29"/>
          <p:cNvPicPr preferRelativeResize="0"/>
          <p:nvPr/>
        </p:nvPicPr>
        <p:blipFill rotWithShape="1">
          <a:blip r:embed="rId3">
            <a:alphaModFix/>
          </a:blip>
          <a:srcRect b="11606" l="0" r="0" t="0"/>
          <a:stretch/>
        </p:blipFill>
        <p:spPr>
          <a:xfrm>
            <a:off x="4677550" y="2677725"/>
            <a:ext cx="3403400" cy="1957275"/>
          </a:xfrm>
          <a:prstGeom prst="rect">
            <a:avLst/>
          </a:prstGeom>
          <a:noFill/>
          <a:ln>
            <a:noFill/>
          </a:ln>
          <a:effectLst>
            <a:outerShdw blurRad="200025" rotWithShape="0" algn="bl" dir="5400000" dist="114300">
              <a:srgbClr val="666666">
                <a:alpha val="15000"/>
              </a:srgbClr>
            </a:outerShdw>
          </a:effectLst>
        </p:spPr>
      </p:pic>
      <p:pic>
        <p:nvPicPr>
          <p:cNvPr id="166" name="Google Shape;166;p29" title="b9df544f5a08d052d8cf9f2f91453ce4.gif">
            <a:hlinkClick r:id="rId4"/>
          </p:cNvPr>
          <p:cNvPicPr preferRelativeResize="0"/>
          <p:nvPr/>
        </p:nvPicPr>
        <p:blipFill>
          <a:blip r:embed="rId5">
            <a:alphaModFix/>
          </a:blip>
          <a:stretch>
            <a:fillRect/>
          </a:stretch>
        </p:blipFill>
        <p:spPr>
          <a:xfrm>
            <a:off x="4679175" y="562025"/>
            <a:ext cx="3403399" cy="1771325"/>
          </a:xfrm>
          <a:prstGeom prst="rect">
            <a:avLst/>
          </a:prstGeom>
          <a:noFill/>
          <a:ln>
            <a:noFill/>
          </a:ln>
          <a:effectLst>
            <a:outerShdw blurRad="200025" rotWithShape="0" algn="bl" dir="5400000" dist="114300">
              <a:srgbClr val="666666">
                <a:alpha val="15000"/>
              </a:srgbClr>
            </a:outerShdw>
          </a:effectLst>
        </p:spPr>
      </p:pic>
      <p:pic>
        <p:nvPicPr>
          <p:cNvPr id="167" name="Google Shape;167;p29" title="751f11977f9153a46b34a23599ae95df.gif">
            <a:hlinkClick r:id="rId6"/>
          </p:cNvPr>
          <p:cNvPicPr preferRelativeResize="0"/>
          <p:nvPr/>
        </p:nvPicPr>
        <p:blipFill>
          <a:blip r:embed="rId7">
            <a:alphaModFix/>
          </a:blip>
          <a:stretch>
            <a:fillRect/>
          </a:stretch>
        </p:blipFill>
        <p:spPr>
          <a:xfrm>
            <a:off x="4679175" y="2766850"/>
            <a:ext cx="3403399" cy="18681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171" name="Shape 171"/>
        <p:cNvGrpSpPr/>
        <p:nvPr/>
      </p:nvGrpSpPr>
      <p:grpSpPr>
        <a:xfrm>
          <a:off x="0" y="0"/>
          <a:ext cx="0" cy="0"/>
          <a:chOff x="0" y="0"/>
          <a:chExt cx="0" cy="0"/>
        </a:xfrm>
      </p:grpSpPr>
      <p:sp>
        <p:nvSpPr>
          <p:cNvPr id="172" name="Google Shape;172;p30"/>
          <p:cNvSpPr txBox="1"/>
          <p:nvPr>
            <p:ph type="title"/>
          </p:nvPr>
        </p:nvSpPr>
        <p:spPr>
          <a:xfrm>
            <a:off x="670825" y="584000"/>
            <a:ext cx="4854600" cy="63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else can you add?</a:t>
            </a:r>
            <a:endParaRPr b="1" sz="3200">
              <a:latin typeface="Wix Madefor Text"/>
              <a:ea typeface="Wix Madefor Text"/>
              <a:cs typeface="Wix Madefor Text"/>
              <a:sym typeface="Wix Madefor Text"/>
            </a:endParaRPr>
          </a:p>
        </p:txBody>
      </p:sp>
      <p:sp>
        <p:nvSpPr>
          <p:cNvPr id="173" name="Google Shape;173;p30"/>
          <p:cNvSpPr txBox="1"/>
          <p:nvPr/>
        </p:nvSpPr>
        <p:spPr>
          <a:xfrm>
            <a:off x="573300" y="1382850"/>
            <a:ext cx="6494400" cy="3157500"/>
          </a:xfrm>
          <a:prstGeom prst="rect">
            <a:avLst/>
          </a:prstGeom>
          <a:noFill/>
          <a:ln>
            <a:noFill/>
          </a:ln>
        </p:spPr>
        <p:txBody>
          <a:bodyPr anchorCtr="0" anchor="t" bIns="91425" lIns="91425" spcFirstLastPara="1" rIns="91425" wrap="square" tIns="91425">
            <a:noAutofit/>
          </a:bodyPr>
          <a:lstStyle/>
          <a:p>
            <a:pPr indent="0" lvl="0" marL="114300" rtl="0" algn="l">
              <a:lnSpc>
                <a:spcPct val="130000"/>
              </a:lnSpc>
              <a:spcBef>
                <a:spcPts val="0"/>
              </a:spcBef>
              <a:spcAft>
                <a:spcPts val="0"/>
              </a:spcAft>
              <a:buNone/>
            </a:pPr>
            <a:r>
              <a:rPr lang="en">
                <a:latin typeface="Wix Madefor Text"/>
                <a:ea typeface="Wix Madefor Text"/>
                <a:cs typeface="Wix Madefor Text"/>
                <a:sym typeface="Wix Madefor Text"/>
              </a:rPr>
              <a:t>Here are other examples of interactivity that you might use to enhance your users’ experience using Wix editor elements:</a:t>
            </a:r>
            <a:endParaRPr>
              <a:latin typeface="Wix Madefor Text"/>
              <a:ea typeface="Wix Madefor Text"/>
              <a:cs typeface="Wix Madefor Text"/>
              <a:sym typeface="Wix Madefor Text"/>
            </a:endParaRPr>
          </a:p>
          <a:p>
            <a:pPr indent="-317500" lvl="0" marL="6858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Audio players</a:t>
            </a:r>
            <a:endParaRPr>
              <a:latin typeface="Wix Madefor Text"/>
              <a:ea typeface="Wix Madefor Text"/>
              <a:cs typeface="Wix Madefor Text"/>
              <a:sym typeface="Wix Madefor Text"/>
            </a:endParaRPr>
          </a:p>
          <a:p>
            <a:pPr indent="-317500" lvl="0" marL="6858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Video</a:t>
            </a:r>
            <a:endParaRPr>
              <a:latin typeface="Wix Madefor Text"/>
              <a:ea typeface="Wix Madefor Text"/>
              <a:cs typeface="Wix Madefor Text"/>
              <a:sym typeface="Wix Madefor Text"/>
            </a:endParaRPr>
          </a:p>
          <a:p>
            <a:pPr indent="-317500" lvl="0" marL="6858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Transparent video</a:t>
            </a:r>
            <a:endParaRPr>
              <a:latin typeface="Wix Madefor Text"/>
              <a:ea typeface="Wix Madefor Text"/>
              <a:cs typeface="Wix Madefor Text"/>
              <a:sym typeface="Wix Madefor Text"/>
            </a:endParaRPr>
          </a:p>
          <a:p>
            <a:pPr indent="-317500" lvl="0" marL="6858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Slideshows</a:t>
            </a:r>
            <a:endParaRPr>
              <a:latin typeface="Wix Madefor Text"/>
              <a:ea typeface="Wix Madefor Text"/>
              <a:cs typeface="Wix Madefor Text"/>
              <a:sym typeface="Wix Madefor Text"/>
            </a:endParaRPr>
          </a:p>
          <a:p>
            <a:pPr indent="-317500" lvl="0" marL="6858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Slider Galleries</a:t>
            </a:r>
            <a:endParaRPr>
              <a:latin typeface="Wix Madefor Text"/>
              <a:ea typeface="Wix Madefor Text"/>
              <a:cs typeface="Wix Madefor Text"/>
              <a:sym typeface="Wix Madefor Text"/>
            </a:endParaRPr>
          </a:p>
          <a:p>
            <a:pPr indent="-317500" lvl="0" marL="6858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Lightboxes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7" name="Shape 177"/>
        <p:cNvGrpSpPr/>
        <p:nvPr/>
      </p:nvGrpSpPr>
      <p:grpSpPr>
        <a:xfrm>
          <a:off x="0" y="0"/>
          <a:ext cx="0" cy="0"/>
          <a:chOff x="0" y="0"/>
          <a:chExt cx="0" cy="0"/>
        </a:xfrm>
      </p:grpSpPr>
      <p:sp>
        <p:nvSpPr>
          <p:cNvPr id="178" name="Google Shape;178;p31"/>
          <p:cNvSpPr txBox="1"/>
          <p:nvPr>
            <p:ph type="title"/>
          </p:nvPr>
        </p:nvSpPr>
        <p:spPr>
          <a:xfrm>
            <a:off x="317400" y="766500"/>
            <a:ext cx="3030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The Fun Theory</a:t>
            </a:r>
            <a:endParaRPr b="1" sz="3200">
              <a:latin typeface="Wix Madefor Text"/>
              <a:ea typeface="Wix Madefor Text"/>
              <a:cs typeface="Wix Madefor Text"/>
              <a:sym typeface="Wix Madefor Text"/>
            </a:endParaRPr>
          </a:p>
        </p:txBody>
      </p:sp>
      <p:sp>
        <p:nvSpPr>
          <p:cNvPr id="179" name="Google Shape;179;p31"/>
          <p:cNvSpPr txBox="1"/>
          <p:nvPr/>
        </p:nvSpPr>
        <p:spPr>
          <a:xfrm>
            <a:off x="317400" y="2147900"/>
            <a:ext cx="2744100" cy="1383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As you watch this video, think:</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What do you </a:t>
            </a:r>
            <a:r>
              <a:rPr b="1" lang="en">
                <a:latin typeface="Wix Madefor Text"/>
                <a:ea typeface="Wix Madefor Text"/>
                <a:cs typeface="Wix Madefor Text"/>
                <a:sym typeface="Wix Madefor Text"/>
              </a:rPr>
              <a:t>see</a:t>
            </a:r>
            <a:r>
              <a:rPr lang="en">
                <a:latin typeface="Wix Madefor Text"/>
                <a:ea typeface="Wix Madefor Text"/>
                <a:cs typeface="Wix Madefor Text"/>
                <a:sym typeface="Wix Madefor Text"/>
              </a:rPr>
              <a:t>?</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What do you </a:t>
            </a:r>
            <a:r>
              <a:rPr b="1" lang="en">
                <a:latin typeface="Wix Madefor Text"/>
                <a:ea typeface="Wix Madefor Text"/>
                <a:cs typeface="Wix Madefor Text"/>
                <a:sym typeface="Wix Madefor Text"/>
              </a:rPr>
              <a:t>wonder</a:t>
            </a:r>
            <a:r>
              <a:rPr lang="en">
                <a:latin typeface="Wix Madefor Text"/>
                <a:ea typeface="Wix Madefor Text"/>
                <a:cs typeface="Wix Madefor Text"/>
                <a:sym typeface="Wix Madefor Text"/>
              </a:rPr>
              <a:t>?</a:t>
            </a:r>
            <a:endParaRPr>
              <a:latin typeface="Wix Madefor Text"/>
              <a:ea typeface="Wix Madefor Text"/>
              <a:cs typeface="Wix Madefor Text"/>
              <a:sym typeface="Wix Madefor Text"/>
            </a:endParaRPr>
          </a:p>
        </p:txBody>
      </p:sp>
      <p:pic>
        <p:nvPicPr>
          <p:cNvPr descr="Follow us on http://www.facebook.com/thefuntheory &#10; &#10;We believe that the easiest way to change people's behaviour for the better is by making it fun to do. We call it The fun theory. http://www.thefuntheory.com" id="180" name="Google Shape;180;p31" title="Piano stairs  - TheFunTheory.com - Rolighetsteorin.se">
            <a:hlinkClick r:id="rId3"/>
          </p:cNvPr>
          <p:cNvPicPr preferRelativeResize="0"/>
          <p:nvPr/>
        </p:nvPicPr>
        <p:blipFill>
          <a:blip r:embed="rId4">
            <a:alphaModFix/>
          </a:blip>
          <a:stretch>
            <a:fillRect/>
          </a:stretch>
        </p:blipFill>
        <p:spPr>
          <a:xfrm>
            <a:off x="3143125" y="654250"/>
            <a:ext cx="5180000" cy="38849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0"/>
                                        </p:tgtEl>
                                        <p:attrNameLst>
                                          <p:attrName>style.visibility</p:attrName>
                                        </p:attrNameLst>
                                      </p:cBhvr>
                                      <p:to>
                                        <p:strVal val="visible"/>
                                      </p:to>
                                    </p:set>
                                    <p:animEffect filter="fade" transition="in">
                                      <p:cBhvr>
                                        <p:cTn dur="1000"/>
                                        <p:tgtEl>
                                          <p:spTgt spid="18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84" name="Shape 184"/>
        <p:cNvGrpSpPr/>
        <p:nvPr/>
      </p:nvGrpSpPr>
      <p:grpSpPr>
        <a:xfrm>
          <a:off x="0" y="0"/>
          <a:ext cx="0" cy="0"/>
          <a:chOff x="0" y="0"/>
          <a:chExt cx="0" cy="0"/>
        </a:xfrm>
      </p:grpSpPr>
      <p:sp>
        <p:nvSpPr>
          <p:cNvPr id="185" name="Google Shape;185;p32"/>
          <p:cNvSpPr txBox="1"/>
          <p:nvPr>
            <p:ph type="title"/>
          </p:nvPr>
        </p:nvSpPr>
        <p:spPr>
          <a:xfrm>
            <a:off x="677100" y="0"/>
            <a:ext cx="468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Create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How can you make your site interactive?</a:t>
            </a:r>
            <a:endParaRPr sz="2400">
              <a:solidFill>
                <a:srgbClr val="FFFFFF"/>
              </a:solidFill>
              <a:latin typeface="Wix Madefor Text"/>
              <a:ea typeface="Wix Madefor Text"/>
              <a:cs typeface="Wix Madefor Text"/>
              <a:sym typeface="Wix Madefor Text"/>
            </a:endParaRPr>
          </a:p>
        </p:txBody>
      </p:sp>
      <p:sp>
        <p:nvSpPr>
          <p:cNvPr id="186" name="Google Shape;186;p32"/>
          <p:cNvSpPr txBox="1"/>
          <p:nvPr>
            <p:ph idx="2" type="title"/>
          </p:nvPr>
        </p:nvSpPr>
        <p:spPr>
          <a:xfrm rot="5400000">
            <a:off x="7666050" y="3381225"/>
            <a:ext cx="2372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Helvetica Neue"/>
                <a:ea typeface="Helvetica Neue"/>
                <a:cs typeface="Helvetica Neue"/>
                <a:sym typeface="Helvetica Neue"/>
              </a:rPr>
              <a:t>Lesson 11: Your Site is Not a Poster</a:t>
            </a:r>
            <a:endParaRPr sz="900">
              <a:solidFill>
                <a:srgbClr val="FFFFFF"/>
              </a:solidFill>
              <a:latin typeface="Helvetica Neue"/>
              <a:ea typeface="Helvetica Neue"/>
              <a:cs typeface="Helvetica Neue"/>
              <a:sym typeface="Helvetica Neue"/>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0" name="Shape 190"/>
        <p:cNvGrpSpPr/>
        <p:nvPr/>
      </p:nvGrpSpPr>
      <p:grpSpPr>
        <a:xfrm>
          <a:off x="0" y="0"/>
          <a:ext cx="0" cy="0"/>
          <a:chOff x="0" y="0"/>
          <a:chExt cx="0" cy="0"/>
        </a:xfrm>
      </p:grpSpPr>
      <p:sp>
        <p:nvSpPr>
          <p:cNvPr id="191" name="Google Shape;191;p33"/>
          <p:cNvSpPr txBox="1"/>
          <p:nvPr>
            <p:ph type="title"/>
          </p:nvPr>
        </p:nvSpPr>
        <p:spPr>
          <a:xfrm>
            <a:off x="633524" y="298650"/>
            <a:ext cx="7535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SbS Activity: Your Site is Not a Poster</a:t>
            </a:r>
            <a:endParaRPr b="1" sz="3200">
              <a:latin typeface="Wix Madefor Text"/>
              <a:ea typeface="Wix Madefor Text"/>
              <a:cs typeface="Wix Madefor Text"/>
              <a:sym typeface="Wix Madefor Text"/>
            </a:endParaRPr>
          </a:p>
        </p:txBody>
      </p:sp>
      <p:pic>
        <p:nvPicPr>
          <p:cNvPr id="192" name="Google Shape;192;p33"/>
          <p:cNvPicPr preferRelativeResize="0"/>
          <p:nvPr/>
        </p:nvPicPr>
        <p:blipFill rotWithShape="1">
          <a:blip r:embed="rId3">
            <a:alphaModFix/>
          </a:blip>
          <a:srcRect b="1117" l="0" r="0" t="0"/>
          <a:stretch/>
        </p:blipFill>
        <p:spPr>
          <a:xfrm>
            <a:off x="1370225" y="1359125"/>
            <a:ext cx="5808958" cy="3356347"/>
          </a:xfrm>
          <a:prstGeom prst="rect">
            <a:avLst/>
          </a:prstGeom>
          <a:noFill/>
          <a:ln>
            <a:noFill/>
          </a:ln>
          <a:effectLst>
            <a:outerShdw blurRad="142875" rotWithShape="0" algn="bl" dir="6960000" dist="76200">
              <a:srgbClr val="666666">
                <a:alpha val="19000"/>
              </a:srgbClr>
            </a:outerShdw>
          </a:effectLst>
        </p:spPr>
      </p:pic>
      <p:pic>
        <p:nvPicPr>
          <p:cNvPr id="193" name="Google Shape;193;p33"/>
          <p:cNvPicPr preferRelativeResize="0"/>
          <p:nvPr/>
        </p:nvPicPr>
        <p:blipFill>
          <a:blip r:embed="rId4">
            <a:alphaModFix/>
          </a:blip>
          <a:stretch>
            <a:fillRect/>
          </a:stretch>
        </p:blipFill>
        <p:spPr>
          <a:xfrm>
            <a:off x="1370225" y="1498759"/>
            <a:ext cx="5811847" cy="321671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97" name="Shape 197"/>
        <p:cNvGrpSpPr/>
        <p:nvPr/>
      </p:nvGrpSpPr>
      <p:grpSpPr>
        <a:xfrm>
          <a:off x="0" y="0"/>
          <a:ext cx="0" cy="0"/>
          <a:chOff x="0" y="0"/>
          <a:chExt cx="0" cy="0"/>
        </a:xfrm>
      </p:grpSpPr>
      <p:sp>
        <p:nvSpPr>
          <p:cNvPr id="198" name="Google Shape;198;p34"/>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 choices did you make?</a:t>
            </a:r>
            <a:endParaRPr sz="2400">
              <a:solidFill>
                <a:srgbClr val="FFFFFF"/>
              </a:solidFill>
              <a:latin typeface="Wix Madefor Text"/>
              <a:ea typeface="Wix Madefor Text"/>
              <a:cs typeface="Wix Madefor Text"/>
              <a:sym typeface="Wix Madefor Text"/>
            </a:endParaRPr>
          </a:p>
        </p:txBody>
      </p:sp>
      <p:sp>
        <p:nvSpPr>
          <p:cNvPr id="199" name="Google Shape;199;p34"/>
          <p:cNvSpPr txBox="1"/>
          <p:nvPr>
            <p:ph idx="2" type="title"/>
          </p:nvPr>
        </p:nvSpPr>
        <p:spPr>
          <a:xfrm rot="5400000">
            <a:off x="7666050" y="3381225"/>
            <a:ext cx="2372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Helvetica Neue"/>
                <a:ea typeface="Helvetica Neue"/>
                <a:cs typeface="Helvetica Neue"/>
                <a:sym typeface="Helvetica Neue"/>
              </a:rPr>
              <a:t>Lesson 11: Your Site is Not a Poster</a:t>
            </a:r>
            <a:endParaRPr sz="900">
              <a:solidFill>
                <a:srgbClr val="FFFFFF"/>
              </a:solidFill>
              <a:latin typeface="Helvetica Neue"/>
              <a:ea typeface="Helvetica Neue"/>
              <a:cs typeface="Helvetica Neue"/>
              <a:sym typeface="Helvetica Neue"/>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3" name="Shape 203"/>
        <p:cNvGrpSpPr/>
        <p:nvPr/>
      </p:nvGrpSpPr>
      <p:grpSpPr>
        <a:xfrm>
          <a:off x="0" y="0"/>
          <a:ext cx="0" cy="0"/>
          <a:chOff x="0" y="0"/>
          <a:chExt cx="0" cy="0"/>
        </a:xfrm>
      </p:grpSpPr>
      <p:sp>
        <p:nvSpPr>
          <p:cNvPr id="204" name="Google Shape;204;p35"/>
          <p:cNvSpPr txBox="1"/>
          <p:nvPr>
            <p:ph type="title"/>
          </p:nvPr>
        </p:nvSpPr>
        <p:spPr>
          <a:xfrm>
            <a:off x="644175" y="1203675"/>
            <a:ext cx="53292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Turn &amp; Talk</a:t>
            </a:r>
            <a:endParaRPr b="1" sz="3200">
              <a:latin typeface="Wix Madefor Text"/>
              <a:ea typeface="Wix Madefor Text"/>
              <a:cs typeface="Wix Madefor Text"/>
              <a:sym typeface="Wix Madefor Text"/>
            </a:endParaRPr>
          </a:p>
        </p:txBody>
      </p:sp>
      <p:sp>
        <p:nvSpPr>
          <p:cNvPr id="205" name="Google Shape;205;p35"/>
          <p:cNvSpPr txBox="1"/>
          <p:nvPr/>
        </p:nvSpPr>
        <p:spPr>
          <a:xfrm>
            <a:off x="644175" y="2064000"/>
            <a:ext cx="4771200" cy="25473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
                <a:latin typeface="Wix Madefor Text"/>
                <a:ea typeface="Wix Madefor Text"/>
                <a:cs typeface="Wix Madefor Text"/>
                <a:sym typeface="Wix Madefor Text"/>
              </a:rPr>
              <a:t>Turn to a partner and compare designs.</a:t>
            </a:r>
            <a:endParaRPr>
              <a:latin typeface="Wix Madefor Text"/>
              <a:ea typeface="Wix Madefor Text"/>
              <a:cs typeface="Wix Madefor Text"/>
              <a:sym typeface="Wix Madefor Text"/>
            </a:endParaRPr>
          </a:p>
          <a:p>
            <a:pPr indent="0" lvl="0" marL="0" rtl="0" algn="l">
              <a:lnSpc>
                <a:spcPct val="150000"/>
              </a:lnSpc>
              <a:spcBef>
                <a:spcPts val="1100"/>
              </a:spcBef>
              <a:spcAft>
                <a:spcPts val="1100"/>
              </a:spcAft>
              <a:buNone/>
            </a:pPr>
            <a:r>
              <a:rPr lang="en">
                <a:latin typeface="Wix Madefor Text"/>
                <a:ea typeface="Wix Madefor Text"/>
                <a:cs typeface="Wix Madefor Text"/>
                <a:sym typeface="Wix Madefor Text"/>
              </a:rPr>
              <a:t>How did you choose to add more interactivity to your sites? Why did you make these creative choices?</a:t>
            </a:r>
            <a:endParaRPr>
              <a:latin typeface="Wix Madefor Text"/>
              <a:ea typeface="Wix Madefor Text"/>
              <a:cs typeface="Wix Madefor Text"/>
              <a:sym typeface="Wix Madefor Text"/>
            </a:endParaRPr>
          </a:p>
        </p:txBody>
      </p:sp>
      <p:sp>
        <p:nvSpPr>
          <p:cNvPr id="206" name="Google Shape;206;p35"/>
          <p:cNvSpPr txBox="1"/>
          <p:nvPr/>
        </p:nvSpPr>
        <p:spPr>
          <a:xfrm>
            <a:off x="6020675" y="1430725"/>
            <a:ext cx="14070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0"/>
              <a:t>💬</a:t>
            </a:r>
            <a:endParaRPr sz="80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10" name="Shape 210"/>
        <p:cNvGrpSpPr/>
        <p:nvPr/>
      </p:nvGrpSpPr>
      <p:grpSpPr>
        <a:xfrm>
          <a:off x="0" y="0"/>
          <a:ext cx="0" cy="0"/>
          <a:chOff x="0" y="0"/>
          <a:chExt cx="0" cy="0"/>
        </a:xfrm>
      </p:grpSpPr>
      <p:sp>
        <p:nvSpPr>
          <p:cNvPr id="211" name="Google Shape;211;p36"/>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The end!</a:t>
            </a:r>
            <a:endParaRPr b="1" sz="48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400">
                <a:solidFill>
                  <a:srgbClr val="FFFFFF"/>
                </a:solidFill>
                <a:latin typeface="Wix Madefor Text"/>
                <a:ea typeface="Wix Madefor Text"/>
                <a:cs typeface="Wix Madefor Text"/>
                <a:sym typeface="Wix Madefor Text"/>
              </a:rPr>
              <a:t>Any questions?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3" name="Shape 83"/>
        <p:cNvGrpSpPr/>
        <p:nvPr/>
      </p:nvGrpSpPr>
      <p:grpSpPr>
        <a:xfrm>
          <a:off x="0" y="0"/>
          <a:ext cx="0" cy="0"/>
          <a:chOff x="0" y="0"/>
          <a:chExt cx="0" cy="0"/>
        </a:xfrm>
      </p:grpSpPr>
      <p:sp>
        <p:nvSpPr>
          <p:cNvPr id="84" name="Google Shape;84;p19"/>
          <p:cNvSpPr txBox="1"/>
          <p:nvPr>
            <p:ph type="title"/>
          </p:nvPr>
        </p:nvSpPr>
        <p:spPr>
          <a:xfrm>
            <a:off x="673638" y="6605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32B777"/>
                </a:solidFill>
                <a:latin typeface="Wix Madefor Text"/>
                <a:ea typeface="Wix Madefor Text"/>
                <a:cs typeface="Wix Madefor Text"/>
                <a:sym typeface="Wix Madefor Text"/>
              </a:rPr>
              <a:t>Big Ideas</a:t>
            </a:r>
            <a:endParaRPr b="1" sz="3200">
              <a:solidFill>
                <a:srgbClr val="32B777"/>
              </a:solidFill>
              <a:latin typeface="Wix Madefor Text"/>
              <a:ea typeface="Wix Madefor Text"/>
              <a:cs typeface="Wix Madefor Text"/>
              <a:sym typeface="Wix Madefor Text"/>
            </a:endParaRPr>
          </a:p>
        </p:txBody>
      </p:sp>
      <p:sp>
        <p:nvSpPr>
          <p:cNvPr id="85" name="Google Shape;85;p19"/>
          <p:cNvSpPr txBox="1"/>
          <p:nvPr/>
        </p:nvSpPr>
        <p:spPr>
          <a:xfrm>
            <a:off x="673650" y="1505875"/>
            <a:ext cx="54486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Unlike posters or books, websites can be dynamic, interactive experiences that delight and engage — something users can become immersed in.</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32B777"/>
              </a:buClr>
              <a:buSzPts val="1400"/>
              <a:buFont typeface="Wix Madefor Text"/>
              <a:buChar char="●"/>
            </a:pPr>
            <a:r>
              <a:rPr lang="en">
                <a:latin typeface="Wix Madefor Text"/>
                <a:ea typeface="Wix Madefor Text"/>
                <a:cs typeface="Wix Madefor Text"/>
                <a:sym typeface="Wix Madefor Text"/>
              </a:rPr>
              <a:t>What are ways you can enhance the users’ experience using editor elements to make your site feel more alive?</a:t>
            </a:r>
            <a:endParaRPr>
              <a:latin typeface="Wix Madefor Text"/>
              <a:ea typeface="Wix Madefor Text"/>
              <a:cs typeface="Wix Madefor Text"/>
              <a:sym typeface="Wix Madefor Tex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7"/>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a:t>
            </a:r>
            <a:r>
              <a:rPr lang="en" sz="1050">
                <a:solidFill>
                  <a:srgbClr val="FFFFFF"/>
                </a:solidFill>
              </a:rPr>
              <a:t>Tomorrow</a:t>
            </a:r>
            <a:r>
              <a:rPr lang="en" sz="1050">
                <a:solidFill>
                  <a:srgbClr val="FFFFFF"/>
                </a:solidFill>
              </a:rPr>
              <a:t> platform. © 2025 Wix.com, Inc.</a:t>
            </a:r>
            <a:endParaRPr sz="1050">
              <a:solidFill>
                <a:srgbClr val="FFFFF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9" name="Shape 89"/>
        <p:cNvGrpSpPr/>
        <p:nvPr/>
      </p:nvGrpSpPr>
      <p:grpSpPr>
        <a:xfrm>
          <a:off x="0" y="0"/>
          <a:ext cx="0" cy="0"/>
          <a:chOff x="0" y="0"/>
          <a:chExt cx="0" cy="0"/>
        </a:xfrm>
      </p:grpSpPr>
      <p:sp>
        <p:nvSpPr>
          <p:cNvPr id="90" name="Google Shape;90;p20"/>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91" name="Google Shape;91;p20"/>
          <p:cNvSpPr txBox="1"/>
          <p:nvPr/>
        </p:nvSpPr>
        <p:spPr>
          <a:xfrm>
            <a:off x="673650" y="1421900"/>
            <a:ext cx="51801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explore the differences between static and dynamic mediums, and will stretch their imagination to think about what possibilities dynamic mediums can create.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learn about different techniques for adding delightful interactivity into their sites.</a:t>
            </a:r>
            <a:endParaRPr>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5" name="Shape 95"/>
        <p:cNvGrpSpPr/>
        <p:nvPr/>
      </p:nvGrpSpPr>
      <p:grpSpPr>
        <a:xfrm>
          <a:off x="0" y="0"/>
          <a:ext cx="0" cy="0"/>
          <a:chOff x="0" y="0"/>
          <a:chExt cx="0" cy="0"/>
        </a:xfrm>
      </p:grpSpPr>
      <p:sp>
        <p:nvSpPr>
          <p:cNvPr id="96" name="Google Shape;96;p21"/>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97" name="Google Shape;97;p21"/>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(15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(25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01" name="Shape 101"/>
        <p:cNvGrpSpPr/>
        <p:nvPr/>
      </p:nvGrpSpPr>
      <p:grpSpPr>
        <a:xfrm>
          <a:off x="0" y="0"/>
          <a:ext cx="0" cy="0"/>
          <a:chOff x="0" y="0"/>
          <a:chExt cx="0" cy="0"/>
        </a:xfrm>
      </p:grpSpPr>
      <p:sp>
        <p:nvSpPr>
          <p:cNvPr id="102" name="Google Shape;102;p22"/>
          <p:cNvSpPr txBox="1"/>
          <p:nvPr>
            <p:ph type="title"/>
          </p:nvPr>
        </p:nvSpPr>
        <p:spPr>
          <a:xfrm>
            <a:off x="677100" y="0"/>
            <a:ext cx="40173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Explore</a:t>
            </a:r>
            <a:endParaRPr b="1" sz="45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How can we make websites more engaging experiences with interactivity?</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6" name="Shape 106"/>
        <p:cNvGrpSpPr/>
        <p:nvPr/>
      </p:nvGrpSpPr>
      <p:grpSpPr>
        <a:xfrm>
          <a:off x="0" y="0"/>
          <a:ext cx="0" cy="0"/>
          <a:chOff x="0" y="0"/>
          <a:chExt cx="0" cy="0"/>
        </a:xfrm>
      </p:grpSpPr>
      <p:sp>
        <p:nvSpPr>
          <p:cNvPr id="107" name="Google Shape;107;p23"/>
          <p:cNvSpPr txBox="1"/>
          <p:nvPr>
            <p:ph type="title"/>
          </p:nvPr>
        </p:nvSpPr>
        <p:spPr>
          <a:xfrm>
            <a:off x="289748" y="146619"/>
            <a:ext cx="7435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solidFill>
                  <a:srgbClr val="1F77FF"/>
                </a:solidFill>
                <a:latin typeface="Wix Madefor Text"/>
                <a:ea typeface="Wix Madefor Text"/>
                <a:cs typeface="Wix Madefor Text"/>
                <a:sym typeface="Wix Madefor Text"/>
              </a:rPr>
              <a:t>Where are we?</a:t>
            </a:r>
            <a:endParaRPr b="1" sz="3200">
              <a:solidFill>
                <a:srgbClr val="1F77FF"/>
              </a:solidFill>
              <a:latin typeface="Wix Madefor Text"/>
              <a:ea typeface="Wix Madefor Text"/>
              <a:cs typeface="Wix Madefor Text"/>
              <a:sym typeface="Wix Madefor Text"/>
            </a:endParaRPr>
          </a:p>
        </p:txBody>
      </p:sp>
      <p:sp>
        <p:nvSpPr>
          <p:cNvPr id="108" name="Google Shape;108;p23"/>
          <p:cNvSpPr/>
          <p:nvPr/>
        </p:nvSpPr>
        <p:spPr>
          <a:xfrm>
            <a:off x="226500"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Idea Framing</a:t>
            </a:r>
            <a:endParaRPr b="1" sz="1100">
              <a:latin typeface="Wix Madefor Text"/>
              <a:ea typeface="Wix Madefor Text"/>
              <a:cs typeface="Wix Madefor Text"/>
              <a:sym typeface="Wix Madefor Text"/>
            </a:endParaRPr>
          </a:p>
        </p:txBody>
      </p:sp>
      <p:sp>
        <p:nvSpPr>
          <p:cNvPr id="109" name="Google Shape;109;p23"/>
          <p:cNvSpPr/>
          <p:nvPr/>
        </p:nvSpPr>
        <p:spPr>
          <a:xfrm>
            <a:off x="1621603"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 sz="1000">
                <a:latin typeface="Wix Madefor Text"/>
                <a:ea typeface="Wix Madefor Text"/>
                <a:cs typeface="Wix Madefor Text"/>
                <a:sym typeface="Wix Madefor Text"/>
              </a:rPr>
              <a:t>Research &amp; Discovery</a:t>
            </a:r>
            <a:endParaRPr b="1" sz="1000">
              <a:latin typeface="Wix Madefor Text"/>
              <a:ea typeface="Wix Madefor Text"/>
              <a:cs typeface="Wix Madefor Text"/>
              <a:sym typeface="Wix Madefor Text"/>
            </a:endParaRPr>
          </a:p>
        </p:txBody>
      </p:sp>
      <p:sp>
        <p:nvSpPr>
          <p:cNvPr id="110" name="Google Shape;110;p23"/>
          <p:cNvSpPr/>
          <p:nvPr/>
        </p:nvSpPr>
        <p:spPr>
          <a:xfrm>
            <a:off x="4411810" y="1005793"/>
            <a:ext cx="1132800" cy="1132800"/>
          </a:xfrm>
          <a:prstGeom prst="ellipse">
            <a:avLst/>
          </a:prstGeom>
          <a:solidFill>
            <a:srgbClr val="D6E6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Create</a:t>
            </a:r>
            <a:endParaRPr b="1" sz="1100">
              <a:latin typeface="Wix Madefor Text"/>
              <a:ea typeface="Wix Madefor Text"/>
              <a:cs typeface="Wix Madefor Text"/>
              <a:sym typeface="Wix Madefor Text"/>
            </a:endParaRPr>
          </a:p>
        </p:txBody>
      </p:sp>
      <p:sp>
        <p:nvSpPr>
          <p:cNvPr id="111" name="Google Shape;111;p23"/>
          <p:cNvSpPr/>
          <p:nvPr/>
        </p:nvSpPr>
        <p:spPr>
          <a:xfrm>
            <a:off x="5806910"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Iterate</a:t>
            </a:r>
            <a:endParaRPr b="1" sz="1100">
              <a:latin typeface="Wix Madefor Text"/>
              <a:ea typeface="Wix Madefor Text"/>
              <a:cs typeface="Wix Madefor Text"/>
              <a:sym typeface="Wix Madefor Text"/>
            </a:endParaRPr>
          </a:p>
        </p:txBody>
      </p:sp>
      <p:sp>
        <p:nvSpPr>
          <p:cNvPr id="112" name="Google Shape;112;p23"/>
          <p:cNvSpPr/>
          <p:nvPr/>
        </p:nvSpPr>
        <p:spPr>
          <a:xfrm>
            <a:off x="72020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Finalize</a:t>
            </a:r>
            <a:endParaRPr b="1" sz="1100">
              <a:latin typeface="Wix Madefor Text"/>
              <a:ea typeface="Wix Madefor Text"/>
              <a:cs typeface="Wix Madefor Text"/>
              <a:sym typeface="Wix Madefor Text"/>
            </a:endParaRPr>
          </a:p>
        </p:txBody>
      </p:sp>
      <p:sp>
        <p:nvSpPr>
          <p:cNvPr id="113" name="Google Shape;113;p23"/>
          <p:cNvSpPr txBox="1"/>
          <p:nvPr/>
        </p:nvSpPr>
        <p:spPr>
          <a:xfrm>
            <a:off x="226500" y="2298702"/>
            <a:ext cx="1186500" cy="2154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Identifying an idea or a need your website will address</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Take time to understand your site visitors’ needs </a:t>
            </a:r>
            <a:endParaRPr sz="7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900">
              <a:solidFill>
                <a:srgbClr val="245BF6"/>
              </a:solidFill>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sz="1100">
              <a:solidFill>
                <a:srgbClr val="000000"/>
              </a:solidFill>
              <a:latin typeface="Wix Madefor Text"/>
              <a:ea typeface="Wix Madefor Text"/>
              <a:cs typeface="Wix Madefor Text"/>
              <a:sym typeface="Wix Madefor Text"/>
            </a:endParaRPr>
          </a:p>
        </p:txBody>
      </p:sp>
      <p:sp>
        <p:nvSpPr>
          <p:cNvPr id="114" name="Google Shape;114;p23"/>
          <p:cNvSpPr txBox="1"/>
          <p:nvPr/>
        </p:nvSpPr>
        <p:spPr>
          <a:xfrm>
            <a:off x="1621600" y="2298694"/>
            <a:ext cx="11328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1000"/>
              </a:spcAft>
              <a:buSzPts val="900"/>
              <a:buFont typeface="Poppins"/>
              <a:buChar char="●"/>
            </a:pPr>
            <a:r>
              <a:rPr lang="en" sz="900">
                <a:latin typeface="Wix Madefor Text"/>
                <a:ea typeface="Wix Madefor Text"/>
                <a:cs typeface="Wix Madefor Text"/>
                <a:sym typeface="Wix Madefor Text"/>
              </a:rPr>
              <a:t>Gather visual and functional inspiration: Look at other businesses and websites doing similar things</a:t>
            </a:r>
            <a:endParaRPr sz="900">
              <a:latin typeface="Wix Madefor Text"/>
              <a:ea typeface="Wix Madefor Text"/>
              <a:cs typeface="Wix Madefor Text"/>
              <a:sym typeface="Wix Madefor Text"/>
            </a:endParaRPr>
          </a:p>
        </p:txBody>
      </p:sp>
      <p:sp>
        <p:nvSpPr>
          <p:cNvPr id="115" name="Google Shape;115;p23"/>
          <p:cNvSpPr txBox="1"/>
          <p:nvPr/>
        </p:nvSpPr>
        <p:spPr>
          <a:xfrm>
            <a:off x="3016700" y="2298705"/>
            <a:ext cx="12426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Determine the content &amp; structure of your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paths site visitors will take on the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layout of each page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Sketch!</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16" name="Google Shape;116;p23"/>
          <p:cNvSpPr txBox="1"/>
          <p:nvPr/>
        </p:nvSpPr>
        <p:spPr>
          <a:xfrm>
            <a:off x="4335600" y="2298700"/>
            <a:ext cx="13188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Map out your sketch onto a website.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Create or refine the content for the site, like text, images, and videos.</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Clr>
                <a:srgbClr val="1F77FF"/>
              </a:buClr>
              <a:buSzPts val="900"/>
              <a:buFont typeface="Wix Madefor Text"/>
              <a:buChar char="●"/>
            </a:pPr>
            <a:r>
              <a:rPr b="1" lang="en" sz="900">
                <a:solidFill>
                  <a:srgbClr val="1F77FF"/>
                </a:solidFill>
                <a:latin typeface="Wix Madefor Text"/>
                <a:ea typeface="Wix Madefor Text"/>
                <a:cs typeface="Wix Madefor Text"/>
                <a:sym typeface="Wix Madefor Text"/>
              </a:rPr>
              <a:t>Use the content you created or gathered to create a website that’s delightful, easy, intuitive, and accessible to use.</a:t>
            </a:r>
            <a:endParaRPr b="1" sz="900">
              <a:solidFill>
                <a:srgbClr val="1F77FF"/>
              </a:solidFill>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17" name="Google Shape;117;p23"/>
          <p:cNvSpPr txBox="1"/>
          <p:nvPr/>
        </p:nvSpPr>
        <p:spPr>
          <a:xfrm>
            <a:off x="5806900" y="2298702"/>
            <a:ext cx="1242600" cy="2697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Experiment, share, get feedback, iterate, experiment, share, get feedback, iterate.</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18" name="Google Shape;118;p23"/>
          <p:cNvSpPr txBox="1"/>
          <p:nvPr/>
        </p:nvSpPr>
        <p:spPr>
          <a:xfrm>
            <a:off x="7202000" y="2298704"/>
            <a:ext cx="1132800" cy="17355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Get final feedback</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Fix &amp; prepare your final project!</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1000"/>
              </a:spcAft>
              <a:buSzPts val="900"/>
              <a:buFont typeface="Wix Madefor Text"/>
              <a:buChar char="●"/>
            </a:pPr>
            <a:r>
              <a:rPr lang="en" sz="900">
                <a:latin typeface="Wix Madefor Text"/>
                <a:ea typeface="Wix Madefor Text"/>
                <a:cs typeface="Wix Madefor Text"/>
                <a:sym typeface="Wix Madefor Text"/>
              </a:rPr>
              <a:t>Share your creation with the world</a:t>
            </a:r>
            <a:endParaRPr sz="900">
              <a:latin typeface="Wix Madefor Text"/>
              <a:ea typeface="Wix Madefor Text"/>
              <a:cs typeface="Wix Madefor Text"/>
              <a:sym typeface="Wix Madefor Text"/>
            </a:endParaRPr>
          </a:p>
        </p:txBody>
      </p:sp>
      <p:sp>
        <p:nvSpPr>
          <p:cNvPr id="119" name="Google Shape;119;p23"/>
          <p:cNvSpPr/>
          <p:nvPr/>
        </p:nvSpPr>
        <p:spPr>
          <a:xfrm>
            <a:off x="3016707"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 sz="1100">
                <a:latin typeface="Wix Madefor Text"/>
                <a:ea typeface="Wix Madefor Text"/>
                <a:cs typeface="Wix Madefor Text"/>
                <a:sym typeface="Wix Madefor Text"/>
              </a:rPr>
              <a:t>Plan</a:t>
            </a:r>
            <a:endParaRPr b="1" sz="1100">
              <a:latin typeface="Wix Madefor Text"/>
              <a:ea typeface="Wix Madefor Text"/>
              <a:cs typeface="Wix Madefor Text"/>
              <a:sym typeface="Wix Madefor Tex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3" name="Shape 123"/>
        <p:cNvGrpSpPr/>
        <p:nvPr/>
      </p:nvGrpSpPr>
      <p:grpSpPr>
        <a:xfrm>
          <a:off x="0" y="0"/>
          <a:ext cx="0" cy="0"/>
          <a:chOff x="0" y="0"/>
          <a:chExt cx="0" cy="0"/>
        </a:xfrm>
      </p:grpSpPr>
      <p:pic>
        <p:nvPicPr>
          <p:cNvPr id="124" name="Google Shape;124;p24"/>
          <p:cNvPicPr preferRelativeResize="0"/>
          <p:nvPr/>
        </p:nvPicPr>
        <p:blipFill>
          <a:blip r:embed="rId3">
            <a:alphaModFix/>
          </a:blip>
          <a:stretch>
            <a:fillRect/>
          </a:stretch>
        </p:blipFill>
        <p:spPr>
          <a:xfrm>
            <a:off x="4758389" y="817353"/>
            <a:ext cx="3449313" cy="4043222"/>
          </a:xfrm>
          <a:prstGeom prst="rect">
            <a:avLst/>
          </a:prstGeom>
          <a:noFill/>
          <a:ln>
            <a:noFill/>
          </a:ln>
        </p:spPr>
      </p:pic>
      <p:sp>
        <p:nvSpPr>
          <p:cNvPr id="125" name="Google Shape;125;p24"/>
          <p:cNvSpPr txBox="1"/>
          <p:nvPr/>
        </p:nvSpPr>
        <p:spPr>
          <a:xfrm>
            <a:off x="311850" y="568700"/>
            <a:ext cx="55368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Scenario: Interactive Party</a:t>
            </a:r>
            <a:endParaRPr sz="3200"/>
          </a:p>
        </p:txBody>
      </p:sp>
      <p:sp>
        <p:nvSpPr>
          <p:cNvPr id="126" name="Google Shape;126;p24"/>
          <p:cNvSpPr txBox="1"/>
          <p:nvPr/>
        </p:nvSpPr>
        <p:spPr>
          <a:xfrm>
            <a:off x="311850" y="1483575"/>
            <a:ext cx="3959400" cy="31365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Imagine you’re invited to a party, and you don’t know anyone there. What would the experience be like if you walked in, and no one talked to you or interacted with you? How would you feel? </a:t>
            </a:r>
            <a:endParaRPr>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What about the opposite: what about if people interacted with you from the moment you opened the door? What’s one way someone can make you feel welcome into the party the minute you walk in?</a:t>
            </a:r>
            <a:endParaRPr>
              <a:latin typeface="Wix Madefor Text"/>
              <a:ea typeface="Wix Madefor Text"/>
              <a:cs typeface="Wix Madefor Text"/>
              <a:sym typeface="Wix Madefor Tex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0" st="0"/>
                                            </p:txEl>
                                          </p:spTgt>
                                        </p:tgtEl>
                                        <p:attrNameLst>
                                          <p:attrName>style.visibility</p:attrName>
                                        </p:attrNameLst>
                                      </p:cBhvr>
                                      <p:to>
                                        <p:strVal val="visible"/>
                                      </p:to>
                                    </p:set>
                                    <p:animEffect filter="fade" transition="in">
                                      <p:cBhvr>
                                        <p:cTn dur="1000"/>
                                        <p:tgtEl>
                                          <p:spTgt spid="12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1" st="1"/>
                                            </p:txEl>
                                          </p:spTgt>
                                        </p:tgtEl>
                                        <p:attrNameLst>
                                          <p:attrName>style.visibility</p:attrName>
                                        </p:attrNameLst>
                                      </p:cBhvr>
                                      <p:to>
                                        <p:strVal val="visible"/>
                                      </p:to>
                                    </p:set>
                                    <p:animEffect filter="fade" transition="in">
                                      <p:cBhvr>
                                        <p:cTn dur="1000"/>
                                        <p:tgtEl>
                                          <p:spTgt spid="12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2" st="2"/>
                                            </p:txEl>
                                          </p:spTgt>
                                        </p:tgtEl>
                                        <p:attrNameLst>
                                          <p:attrName>style.visibility</p:attrName>
                                        </p:attrNameLst>
                                      </p:cBhvr>
                                      <p:to>
                                        <p:strVal val="visible"/>
                                      </p:to>
                                    </p:set>
                                    <p:animEffect filter="fade" transition="in">
                                      <p:cBhvr>
                                        <p:cTn dur="1000"/>
                                        <p:tgtEl>
                                          <p:spTgt spid="126">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30" name="Shape 130"/>
        <p:cNvGrpSpPr/>
        <p:nvPr/>
      </p:nvGrpSpPr>
      <p:grpSpPr>
        <a:xfrm>
          <a:off x="0" y="0"/>
          <a:ext cx="0" cy="0"/>
          <a:chOff x="0" y="0"/>
          <a:chExt cx="0" cy="0"/>
        </a:xfrm>
      </p:grpSpPr>
      <p:sp>
        <p:nvSpPr>
          <p:cNvPr id="131" name="Google Shape;131;p25"/>
          <p:cNvSpPr txBox="1"/>
          <p:nvPr>
            <p:ph type="title"/>
          </p:nvPr>
        </p:nvSpPr>
        <p:spPr>
          <a:xfrm rot="5400000">
            <a:off x="7666050" y="3381225"/>
            <a:ext cx="2372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Helvetica Neue"/>
                <a:ea typeface="Helvetica Neue"/>
                <a:cs typeface="Helvetica Neue"/>
                <a:sym typeface="Helvetica Neue"/>
              </a:rPr>
              <a:t>Lesson 11: Your Site is Not a Poster</a:t>
            </a:r>
            <a:endParaRPr sz="900">
              <a:solidFill>
                <a:srgbClr val="FFFFFF"/>
              </a:solidFill>
              <a:latin typeface="Helvetica Neue"/>
              <a:ea typeface="Helvetica Neue"/>
              <a:cs typeface="Helvetica Neue"/>
              <a:sym typeface="Helvetica Neue"/>
            </a:endParaRPr>
          </a:p>
        </p:txBody>
      </p:sp>
      <p:sp>
        <p:nvSpPr>
          <p:cNvPr id="132" name="Google Shape;132;p25"/>
          <p:cNvSpPr txBox="1"/>
          <p:nvPr/>
        </p:nvSpPr>
        <p:spPr>
          <a:xfrm>
            <a:off x="626093" y="0"/>
            <a:ext cx="7311300" cy="5143500"/>
          </a:xfrm>
          <a:prstGeom prst="rect">
            <a:avLst/>
          </a:prstGeom>
          <a:noFill/>
          <a:ln>
            <a:noFill/>
          </a:ln>
        </p:spPr>
        <p:txBody>
          <a:bodyPr anchorCtr="0" anchor="ctr" bIns="130025" lIns="130025" spcFirstLastPara="1" rIns="130025" wrap="square" tIns="130025">
            <a:noAutofit/>
          </a:bodyPr>
          <a:lstStyle/>
          <a:p>
            <a:pPr indent="0" lvl="0" marL="0" rtl="0" algn="ctr">
              <a:lnSpc>
                <a:spcPct val="100000"/>
              </a:lnSpc>
              <a:spcBef>
                <a:spcPts val="0"/>
              </a:spcBef>
              <a:spcAft>
                <a:spcPts val="0"/>
              </a:spcAft>
              <a:buClr>
                <a:srgbClr val="459FED"/>
              </a:buClr>
              <a:buSzPts val="4000"/>
              <a:buFont typeface="Helvetica Neue"/>
              <a:buNone/>
            </a:pPr>
            <a:r>
              <a:rPr b="1" lang="en" sz="5600">
                <a:solidFill>
                  <a:srgbClr val="FFFFFF"/>
                </a:solidFill>
                <a:latin typeface="Wix Madefor Text"/>
                <a:ea typeface="Wix Madefor Text"/>
                <a:cs typeface="Wix Madefor Text"/>
                <a:sym typeface="Wix Madefor Text"/>
              </a:rPr>
              <a:t>Websites are experiences.</a:t>
            </a:r>
            <a:endParaRPr b="1" sz="5600">
              <a:solidFill>
                <a:srgbClr val="FFFFFF"/>
              </a:solidFill>
              <a:latin typeface="Wix Madefor Text"/>
              <a:ea typeface="Wix Madefor Text"/>
              <a:cs typeface="Wix Madefor Text"/>
              <a:sym typeface="Wix Madefor Tex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6" name="Shape 136"/>
        <p:cNvGrpSpPr/>
        <p:nvPr/>
      </p:nvGrpSpPr>
      <p:grpSpPr>
        <a:xfrm>
          <a:off x="0" y="0"/>
          <a:ext cx="0" cy="0"/>
          <a:chOff x="0" y="0"/>
          <a:chExt cx="0" cy="0"/>
        </a:xfrm>
      </p:grpSpPr>
      <p:sp>
        <p:nvSpPr>
          <p:cNvPr id="137" name="Google Shape;137;p26"/>
          <p:cNvSpPr txBox="1"/>
          <p:nvPr/>
        </p:nvSpPr>
        <p:spPr>
          <a:xfrm>
            <a:off x="4619300" y="895500"/>
            <a:ext cx="3564600" cy="33525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Websites aren’t just posters, or nice things to look at. They can be an experience: something that is engaging, immersive, and even emotional.</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Interactivity is all about </a:t>
            </a:r>
            <a:r>
              <a:rPr b="1" lang="en">
                <a:latin typeface="Wix Madefor Text"/>
                <a:ea typeface="Wix Madefor Text"/>
                <a:cs typeface="Wix Madefor Text"/>
                <a:sym typeface="Wix Madefor Text"/>
              </a:rPr>
              <a:t>triggers</a:t>
            </a:r>
            <a:r>
              <a:rPr lang="en">
                <a:latin typeface="Wix Madefor Text"/>
                <a:ea typeface="Wix Madefor Text"/>
                <a:cs typeface="Wix Madefor Text"/>
                <a:sym typeface="Wix Madefor Text"/>
              </a:rPr>
              <a:t>: a site visitor does something (like scrolls down a page or hovers over a button), and an interaction happens (like a hidden image appears or the background scrolls with an immersive effect.)</a:t>
            </a:r>
            <a:endParaRPr>
              <a:latin typeface="Wix Madefor Text"/>
              <a:ea typeface="Wix Madefor Text"/>
              <a:cs typeface="Wix Madefor Text"/>
              <a:sym typeface="Wix Madefor Text"/>
            </a:endParaRPr>
          </a:p>
        </p:txBody>
      </p:sp>
      <p:sp>
        <p:nvSpPr>
          <p:cNvPr id="138" name="Google Shape;138;p26"/>
          <p:cNvSpPr/>
          <p:nvPr/>
        </p:nvSpPr>
        <p:spPr>
          <a:xfrm>
            <a:off x="0" y="-11825"/>
            <a:ext cx="4126500" cy="51552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26"/>
          <p:cNvSpPr txBox="1"/>
          <p:nvPr/>
        </p:nvSpPr>
        <p:spPr>
          <a:xfrm>
            <a:off x="1" y="0"/>
            <a:ext cx="4126500" cy="5143500"/>
          </a:xfrm>
          <a:prstGeom prst="rect">
            <a:avLst/>
          </a:prstGeom>
          <a:noFill/>
          <a:ln>
            <a:noFill/>
          </a:ln>
        </p:spPr>
        <p:txBody>
          <a:bodyPr anchorCtr="0" anchor="ctr" bIns="130025" lIns="130025" spcFirstLastPara="1" rIns="130025" wrap="square" tIns="130025">
            <a:noAutofit/>
          </a:bodyPr>
          <a:lstStyle/>
          <a:p>
            <a:pPr indent="0" lvl="0" marL="0" rtl="0" algn="ctr">
              <a:lnSpc>
                <a:spcPct val="100000"/>
              </a:lnSpc>
              <a:spcBef>
                <a:spcPts val="0"/>
              </a:spcBef>
              <a:spcAft>
                <a:spcPts val="0"/>
              </a:spcAft>
              <a:buClr>
                <a:srgbClr val="459FED"/>
              </a:buClr>
              <a:buSzPts val="4000"/>
              <a:buFont typeface="Helvetica Neue"/>
              <a:buNone/>
            </a:pPr>
            <a:r>
              <a:rPr b="1" lang="en" sz="4300">
                <a:solidFill>
                  <a:srgbClr val="FFFFFF"/>
                </a:solidFill>
                <a:latin typeface="Wix Madefor Text"/>
                <a:ea typeface="Wix Madefor Text"/>
                <a:cs typeface="Wix Madefor Text"/>
                <a:sym typeface="Wix Madefor Text"/>
              </a:rPr>
              <a:t>Websites are experiences.</a:t>
            </a:r>
            <a:endParaRPr b="1" sz="4300">
              <a:solidFill>
                <a:srgbClr val="FFFFFF"/>
              </a:solidFill>
              <a:latin typeface="Wix Madefor Text"/>
              <a:ea typeface="Wix Madefor Text"/>
              <a:cs typeface="Wix Madefor Text"/>
              <a:sym typeface="Wix Madefor Tex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