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  <p:sldMasterId id="214748366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embeddedFontLst>
    <p:embeddedFont>
      <p:font typeface="Wix Madefor Text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WixMadeforText-bold.fntdata"/><Relationship Id="rId30" Type="http://schemas.openxmlformats.org/officeDocument/2006/relationships/font" Target="fonts/WixMadeforText-regular.fntdata"/><Relationship Id="rId11" Type="http://schemas.openxmlformats.org/officeDocument/2006/relationships/slide" Target="slides/slide5.xml"/><Relationship Id="rId33" Type="http://schemas.openxmlformats.org/officeDocument/2006/relationships/font" Target="fonts/WixMadeforText-boldItalic.fntdata"/><Relationship Id="rId10" Type="http://schemas.openxmlformats.org/officeDocument/2006/relationships/slide" Target="slides/slide4.xml"/><Relationship Id="rId32" Type="http://schemas.openxmlformats.org/officeDocument/2006/relationships/font" Target="fonts/WixMadeforText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adc696b52f_0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adc696b52f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aaa7f33b79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aaa7f33b79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aaa7f33b79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aaa7f33b79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aaa7f33b79_0_1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aaa7f33b79_0_1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b2112f5158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b2112f5158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7967b0446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7967b0446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adc696b52f_0_5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adc696b52f_0_5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b2112f5158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b2112f5158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b2112f5158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b2112f5158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aaa7f33b79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aaa7f33b79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785207a37c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785207a37c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aaa7f33b79_0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aaa7f33b79_0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aaa7f33b79_0_3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aaa7f33b79_0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cbb2b4e2d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cbb2b4e2d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aaa7f33b7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aaa7f33b7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Wix Madefor Text"/>
              <a:buChar char="●"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aaa7f33b7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aaa7f33b7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b2e6f704c7_1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b2e6f704c7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aaa7f33b79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aaa7f33b79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473450" y="3313225"/>
            <a:ext cx="27576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07: Page Structure &amp; Wireframes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464000" y="3303750"/>
            <a:ext cx="27765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07: Page Structure &amp; Wireframes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473450" y="3313225"/>
            <a:ext cx="27576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07: Page Structure &amp; Wireframes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1" type="blank">
  <p:cSld name="BLANK">
    <p:bg>
      <p:bgPr>
        <a:solidFill>
          <a:srgbClr val="C7EFDB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05: Layout &amp; Composition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8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18.png"/><Relationship Id="rId5" Type="http://schemas.openxmlformats.org/officeDocument/2006/relationships/image" Target="../media/image2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12.png"/><Relationship Id="rId5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Relationship Id="rId4" Type="http://schemas.openxmlformats.org/officeDocument/2006/relationships/image" Target="../media/image14.png"/><Relationship Id="rId5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3112" y="100"/>
            <a:ext cx="347942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64562" y="100"/>
            <a:ext cx="34794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8"/>
          <p:cNvSpPr txBox="1"/>
          <p:nvPr>
            <p:ph type="title"/>
          </p:nvPr>
        </p:nvSpPr>
        <p:spPr>
          <a:xfrm rot="5400000">
            <a:off x="7478250" y="3318050"/>
            <a:ext cx="27480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07: Page Structure &amp; Wireframes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5" name="Google Shape;75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32B77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8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07 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Page Structure &amp; Wireframes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7" name="Google Shape;77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8" name="Google Shape;78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Creation 101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9" name="Google Shape;79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80" name="Google Shape;8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7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251300" y="2645900"/>
            <a:ext cx="3814975" cy="21846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78" name="Google Shape;178;p27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278450" y="308450"/>
            <a:ext cx="3760675" cy="20197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79" name="Google Shape;179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1300" y="2749037"/>
            <a:ext cx="3814972" cy="2081527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7"/>
          <p:cNvSpPr txBox="1"/>
          <p:nvPr/>
        </p:nvSpPr>
        <p:spPr>
          <a:xfrm>
            <a:off x="329325" y="212000"/>
            <a:ext cx="3452100" cy="119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Split screen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81" name="Google Shape;181;p27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452175" y="1551000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82" name="Google Shape;182;p27"/>
          <p:cNvSpPr txBox="1"/>
          <p:nvPr/>
        </p:nvSpPr>
        <p:spPr>
          <a:xfrm>
            <a:off x="2977184" y="1698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83" name="Google Shape;183;p27"/>
          <p:cNvSpPr txBox="1"/>
          <p:nvPr/>
        </p:nvSpPr>
        <p:spPr>
          <a:xfrm>
            <a:off x="455184" y="1698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184" name="Google Shape;184;p27"/>
          <p:cNvGrpSpPr/>
          <p:nvPr/>
        </p:nvGrpSpPr>
        <p:grpSpPr>
          <a:xfrm>
            <a:off x="658250" y="2283725"/>
            <a:ext cx="1089300" cy="699350"/>
            <a:chOff x="1722275" y="1499225"/>
            <a:chExt cx="1089300" cy="699350"/>
          </a:xfrm>
        </p:grpSpPr>
        <p:sp>
          <p:nvSpPr>
            <p:cNvPr id="185" name="Google Shape;185;p27"/>
            <p:cNvSpPr txBox="1"/>
            <p:nvPr/>
          </p:nvSpPr>
          <p:spPr>
            <a:xfrm>
              <a:off x="1722275" y="14992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86" name="Google Shape;186;p27"/>
            <p:cNvSpPr/>
            <p:nvPr/>
          </p:nvSpPr>
          <p:spPr>
            <a:xfrm>
              <a:off x="1814025" y="20863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187" name="Google Shape;187;p27"/>
          <p:cNvSpPr/>
          <p:nvPr/>
        </p:nvSpPr>
        <p:spPr>
          <a:xfrm>
            <a:off x="2064300" y="1993150"/>
            <a:ext cx="1641300" cy="1420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8" name="Google Shape;188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8450" y="398948"/>
            <a:ext cx="3760676" cy="1914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8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974676" y="2663750"/>
            <a:ext cx="3122049" cy="18834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94" name="Google Shape;194;p28"/>
          <p:cNvSpPr txBox="1"/>
          <p:nvPr/>
        </p:nvSpPr>
        <p:spPr>
          <a:xfrm>
            <a:off x="452175" y="383425"/>
            <a:ext cx="4713300" cy="7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Asymmetrical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95" name="Google Shape;195;p28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604575" y="1322400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96" name="Google Shape;196;p28"/>
          <p:cNvSpPr txBox="1"/>
          <p:nvPr/>
        </p:nvSpPr>
        <p:spPr>
          <a:xfrm>
            <a:off x="3129584" y="14701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97" name="Google Shape;197;p28"/>
          <p:cNvSpPr txBox="1"/>
          <p:nvPr/>
        </p:nvSpPr>
        <p:spPr>
          <a:xfrm>
            <a:off x="607584" y="14701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198" name="Google Shape;198;p28"/>
          <p:cNvSpPr/>
          <p:nvPr/>
        </p:nvSpPr>
        <p:spPr>
          <a:xfrm>
            <a:off x="1745350" y="1815375"/>
            <a:ext cx="1785000" cy="13683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8"/>
          <p:cNvSpPr/>
          <p:nvPr/>
        </p:nvSpPr>
        <p:spPr>
          <a:xfrm>
            <a:off x="930825" y="2590900"/>
            <a:ext cx="1188900" cy="6993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0" name="Google Shape;200;p28"/>
          <p:cNvGrpSpPr/>
          <p:nvPr/>
        </p:nvGrpSpPr>
        <p:grpSpPr>
          <a:xfrm>
            <a:off x="930825" y="1757800"/>
            <a:ext cx="1089300" cy="699350"/>
            <a:chOff x="1516200" y="1353125"/>
            <a:chExt cx="1089300" cy="699350"/>
          </a:xfrm>
        </p:grpSpPr>
        <p:sp>
          <p:nvSpPr>
            <p:cNvPr id="201" name="Google Shape;201;p28"/>
            <p:cNvSpPr txBox="1"/>
            <p:nvPr/>
          </p:nvSpPr>
          <p:spPr>
            <a:xfrm>
              <a:off x="1516200" y="13531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02" name="Google Shape;202;p28"/>
            <p:cNvSpPr/>
            <p:nvPr/>
          </p:nvSpPr>
          <p:spPr>
            <a:xfrm>
              <a:off x="1607950" y="19402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pic>
        <p:nvPicPr>
          <p:cNvPr id="203" name="Google Shape;203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4675" y="2750974"/>
            <a:ext cx="3122060" cy="17851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4" name="Google Shape;204;p28"/>
          <p:cNvGrpSpPr/>
          <p:nvPr/>
        </p:nvGrpSpPr>
        <p:grpSpPr>
          <a:xfrm>
            <a:off x="4974674" y="633350"/>
            <a:ext cx="3122051" cy="1709725"/>
            <a:chOff x="4974674" y="633350"/>
            <a:chExt cx="3122051" cy="1709725"/>
          </a:xfrm>
        </p:grpSpPr>
        <p:pic>
          <p:nvPicPr>
            <p:cNvPr id="205" name="Google Shape;205;p28"/>
            <p:cNvPicPr preferRelativeResize="0"/>
            <p:nvPr/>
          </p:nvPicPr>
          <p:blipFill rotWithShape="1">
            <a:blip r:embed="rId3">
              <a:alphaModFix/>
            </a:blip>
            <a:srcRect b="1117" l="0" r="0" t="0"/>
            <a:stretch/>
          </p:blipFill>
          <p:spPr>
            <a:xfrm>
              <a:off x="4974686" y="633350"/>
              <a:ext cx="3122039" cy="1709725"/>
            </a:xfrm>
            <a:prstGeom prst="rect">
              <a:avLst/>
            </a:prstGeom>
            <a:noFill/>
            <a:ln>
              <a:noFill/>
            </a:ln>
            <a:effectLst>
              <a:outerShdw blurRad="142875" rotWithShape="0" algn="bl" dir="6960000" dist="76200">
                <a:srgbClr val="666666">
                  <a:alpha val="19000"/>
                </a:srgbClr>
              </a:outerShdw>
            </a:effectLst>
          </p:spPr>
        </p:pic>
        <p:pic>
          <p:nvPicPr>
            <p:cNvPr id="206" name="Google Shape;206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974674" y="722560"/>
              <a:ext cx="3122045" cy="16205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7" name="Google Shape;207;p28"/>
            <p:cNvSpPr/>
            <p:nvPr/>
          </p:nvSpPr>
          <p:spPr>
            <a:xfrm>
              <a:off x="7619275" y="796475"/>
              <a:ext cx="296100" cy="144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9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372900" y="2643200"/>
            <a:ext cx="3760675" cy="22496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13" name="Google Shape;213;p29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373250" y="273600"/>
            <a:ext cx="3760675" cy="21955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14" name="Google Shape;214;p29"/>
          <p:cNvSpPr txBox="1"/>
          <p:nvPr/>
        </p:nvSpPr>
        <p:spPr>
          <a:xfrm>
            <a:off x="452175" y="459625"/>
            <a:ext cx="4713300" cy="7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Cards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15" name="Google Shape;215;p29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452175" y="1551000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16" name="Google Shape;216;p29"/>
          <p:cNvSpPr txBox="1"/>
          <p:nvPr/>
        </p:nvSpPr>
        <p:spPr>
          <a:xfrm>
            <a:off x="2977184" y="1698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17" name="Google Shape;217;p29"/>
          <p:cNvSpPr txBox="1"/>
          <p:nvPr/>
        </p:nvSpPr>
        <p:spPr>
          <a:xfrm>
            <a:off x="455184" y="1698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218" name="Google Shape;218;p29"/>
          <p:cNvGrpSpPr/>
          <p:nvPr/>
        </p:nvGrpSpPr>
        <p:grpSpPr>
          <a:xfrm>
            <a:off x="1014050" y="1861375"/>
            <a:ext cx="2152800" cy="685800"/>
            <a:chOff x="1190600" y="1499225"/>
            <a:chExt cx="2152800" cy="685800"/>
          </a:xfrm>
        </p:grpSpPr>
        <p:sp>
          <p:nvSpPr>
            <p:cNvPr id="219" name="Google Shape;219;p29"/>
            <p:cNvSpPr txBox="1"/>
            <p:nvPr/>
          </p:nvSpPr>
          <p:spPr>
            <a:xfrm>
              <a:off x="1190600" y="1499225"/>
              <a:ext cx="21528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20" name="Google Shape;220;p29"/>
            <p:cNvSpPr/>
            <p:nvPr/>
          </p:nvSpPr>
          <p:spPr>
            <a:xfrm>
              <a:off x="2132763" y="1962697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221" name="Google Shape;221;p29"/>
          <p:cNvSpPr/>
          <p:nvPr/>
        </p:nvSpPr>
        <p:spPr>
          <a:xfrm>
            <a:off x="803475" y="2647950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29"/>
          <p:cNvSpPr/>
          <p:nvPr/>
        </p:nvSpPr>
        <p:spPr>
          <a:xfrm>
            <a:off x="1474075" y="2647950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29"/>
          <p:cNvSpPr/>
          <p:nvPr/>
        </p:nvSpPr>
        <p:spPr>
          <a:xfrm>
            <a:off x="2144675" y="2647950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29"/>
          <p:cNvSpPr/>
          <p:nvPr/>
        </p:nvSpPr>
        <p:spPr>
          <a:xfrm>
            <a:off x="2815275" y="2647950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5" name="Google Shape;22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72900" y="371250"/>
            <a:ext cx="3760675" cy="2097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9"/>
          <p:cNvPicPr preferRelativeResize="0"/>
          <p:nvPr/>
        </p:nvPicPr>
        <p:blipFill rotWithShape="1">
          <a:blip r:embed="rId5">
            <a:alphaModFix/>
          </a:blip>
          <a:srcRect b="0" l="1400" r="0" t="0"/>
          <a:stretch/>
        </p:blipFill>
        <p:spPr>
          <a:xfrm>
            <a:off x="4372900" y="2738325"/>
            <a:ext cx="3760676" cy="215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30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679700" y="797825"/>
            <a:ext cx="3299576" cy="34204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32" name="Google Shape;232;p30"/>
          <p:cNvSpPr txBox="1"/>
          <p:nvPr>
            <p:ph type="title"/>
          </p:nvPr>
        </p:nvSpPr>
        <p:spPr>
          <a:xfrm>
            <a:off x="491775" y="594075"/>
            <a:ext cx="3865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Page 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Hierarchy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33" name="Google Shape;233;p30"/>
          <p:cNvSpPr txBox="1"/>
          <p:nvPr/>
        </p:nvSpPr>
        <p:spPr>
          <a:xfrm>
            <a:off x="491775" y="1454400"/>
            <a:ext cx="3447600" cy="27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Web pages have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primary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and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secondary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content. The most important information is on the top of the page, which decreases in importance as you go down.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 first (and most important) part of a web page is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called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first fold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234" name="Google Shape;234;p30"/>
          <p:cNvGrpSpPr/>
          <p:nvPr/>
        </p:nvGrpSpPr>
        <p:grpSpPr>
          <a:xfrm>
            <a:off x="4679701" y="935403"/>
            <a:ext cx="3299572" cy="3293092"/>
            <a:chOff x="5612738" y="571692"/>
            <a:chExt cx="4106499" cy="4291233"/>
          </a:xfrm>
        </p:grpSpPr>
        <p:pic>
          <p:nvPicPr>
            <p:cNvPr id="235" name="Google Shape;235;p30"/>
            <p:cNvPicPr preferRelativeResize="0"/>
            <p:nvPr/>
          </p:nvPicPr>
          <p:blipFill rotWithShape="1">
            <a:blip r:embed="rId4">
              <a:alphaModFix/>
            </a:blip>
            <a:srcRect b="14668" l="0" r="0" t="0"/>
            <a:stretch/>
          </p:blipFill>
          <p:spPr>
            <a:xfrm>
              <a:off x="5612738" y="2997350"/>
              <a:ext cx="4106499" cy="18655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6" name="Google Shape;236;p3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612738" y="571692"/>
              <a:ext cx="4106493" cy="242566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7" name="Google Shape;237;p30"/>
          <p:cNvSpPr txBox="1"/>
          <p:nvPr/>
        </p:nvSpPr>
        <p:spPr>
          <a:xfrm rot="5400000">
            <a:off x="7755375" y="1603050"/>
            <a:ext cx="9804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solidFill>
                  <a:srgbClr val="1F77FF"/>
                </a:solidFill>
                <a:highlight>
                  <a:srgbClr val="FFFF00"/>
                </a:highlight>
                <a:latin typeface="Wix Madefor Text"/>
                <a:ea typeface="Wix Madefor Text"/>
                <a:cs typeface="Wix Madefor Text"/>
                <a:sym typeface="Wix Madefor Text"/>
              </a:rPr>
              <a:t>First Fold</a:t>
            </a:r>
            <a:endParaRPr>
              <a:solidFill>
                <a:srgbClr val="1F77FF"/>
              </a:solidFill>
              <a:highlight>
                <a:srgbClr val="FFFF00"/>
              </a:highlight>
            </a:endParaRPr>
          </a:p>
        </p:txBody>
      </p:sp>
      <p:cxnSp>
        <p:nvCxnSpPr>
          <p:cNvPr id="238" name="Google Shape;238;p30"/>
          <p:cNvCxnSpPr>
            <a:endCxn id="237" idx="1"/>
          </p:cNvCxnSpPr>
          <p:nvPr/>
        </p:nvCxnSpPr>
        <p:spPr>
          <a:xfrm flipH="1">
            <a:off x="8245575" y="807000"/>
            <a:ext cx="300" cy="4950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9" name="Google Shape;239;p30"/>
          <p:cNvCxnSpPr/>
          <p:nvPr/>
        </p:nvCxnSpPr>
        <p:spPr>
          <a:xfrm>
            <a:off x="8245725" y="2234850"/>
            <a:ext cx="0" cy="4806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3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302766" y="1565875"/>
            <a:ext cx="4126209" cy="2458619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45" name="Google Shape;245;p31"/>
          <p:cNvSpPr txBox="1"/>
          <p:nvPr>
            <p:ph type="title"/>
          </p:nvPr>
        </p:nvSpPr>
        <p:spPr>
          <a:xfrm>
            <a:off x="491775" y="594075"/>
            <a:ext cx="3865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Content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Hierarchy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6" name="Google Shape;246;p31"/>
          <p:cNvSpPr txBox="1"/>
          <p:nvPr/>
        </p:nvSpPr>
        <p:spPr>
          <a:xfrm>
            <a:off x="491775" y="1454400"/>
            <a:ext cx="2678700" cy="27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 content of your pages has a hierarchy, too!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Check out this image, which has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title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subtitle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and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button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 The title is the most important content: it’s the first thing you see because of its size and placement.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47" name="Google Shape;24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2767" y="1735083"/>
            <a:ext cx="4126201" cy="228941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8" name="Google Shape;248;p31"/>
          <p:cNvCxnSpPr/>
          <p:nvPr/>
        </p:nvCxnSpPr>
        <p:spPr>
          <a:xfrm rot="10800000">
            <a:off x="4137800" y="2171073"/>
            <a:ext cx="534300" cy="157800"/>
          </a:xfrm>
          <a:prstGeom prst="straightConnector1">
            <a:avLst/>
          </a:prstGeom>
          <a:noFill/>
          <a:ln cap="flat" cmpd="sng" w="9525">
            <a:solidFill>
              <a:srgbClr val="6C48EF"/>
            </a:solidFill>
            <a:prstDash val="solid"/>
            <a:round/>
            <a:headEnd len="med" w="med" type="none"/>
            <a:tailEnd len="med" w="med" type="oval"/>
          </a:ln>
        </p:spPr>
      </p:cxnSp>
      <p:sp>
        <p:nvSpPr>
          <p:cNvPr id="249" name="Google Shape;249;p31"/>
          <p:cNvSpPr txBox="1"/>
          <p:nvPr/>
        </p:nvSpPr>
        <p:spPr>
          <a:xfrm>
            <a:off x="3666025" y="1972163"/>
            <a:ext cx="579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Title</a:t>
            </a:r>
            <a:endParaRPr sz="12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250" name="Google Shape;250;p31"/>
          <p:cNvCxnSpPr/>
          <p:nvPr/>
        </p:nvCxnSpPr>
        <p:spPr>
          <a:xfrm rot="10800000">
            <a:off x="4127300" y="2750508"/>
            <a:ext cx="544800" cy="15600"/>
          </a:xfrm>
          <a:prstGeom prst="straightConnector1">
            <a:avLst/>
          </a:prstGeom>
          <a:noFill/>
          <a:ln cap="flat" cmpd="sng" w="9525">
            <a:solidFill>
              <a:srgbClr val="6C48EF"/>
            </a:solidFill>
            <a:prstDash val="solid"/>
            <a:round/>
            <a:headEnd len="med" w="med" type="none"/>
            <a:tailEnd len="med" w="med" type="oval"/>
          </a:ln>
        </p:spPr>
      </p:cxnSp>
      <p:sp>
        <p:nvSpPr>
          <p:cNvPr id="251" name="Google Shape;251;p31"/>
          <p:cNvSpPr txBox="1"/>
          <p:nvPr/>
        </p:nvSpPr>
        <p:spPr>
          <a:xfrm>
            <a:off x="3619273" y="2455800"/>
            <a:ext cx="579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Sub</a:t>
            </a:r>
            <a:endParaRPr sz="12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head</a:t>
            </a:r>
            <a:endParaRPr sz="12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252" name="Google Shape;252;p31"/>
          <p:cNvCxnSpPr/>
          <p:nvPr/>
        </p:nvCxnSpPr>
        <p:spPr>
          <a:xfrm flipH="1">
            <a:off x="4158719" y="3096949"/>
            <a:ext cx="552900" cy="172200"/>
          </a:xfrm>
          <a:prstGeom prst="straightConnector1">
            <a:avLst/>
          </a:prstGeom>
          <a:noFill/>
          <a:ln cap="flat" cmpd="sng" w="9525">
            <a:solidFill>
              <a:srgbClr val="6C48EF"/>
            </a:solidFill>
            <a:prstDash val="solid"/>
            <a:round/>
            <a:headEnd len="med" w="med" type="none"/>
            <a:tailEnd len="med" w="med" type="oval"/>
          </a:ln>
        </p:spPr>
      </p:cxnSp>
      <p:sp>
        <p:nvSpPr>
          <p:cNvPr id="253" name="Google Shape;253;p31"/>
          <p:cNvSpPr txBox="1"/>
          <p:nvPr/>
        </p:nvSpPr>
        <p:spPr>
          <a:xfrm>
            <a:off x="3511088" y="3063057"/>
            <a:ext cx="780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6C48E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Button</a:t>
            </a:r>
            <a:endParaRPr sz="1200">
              <a:solidFill>
                <a:srgbClr val="6C48E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2"/>
          <p:cNvSpPr txBox="1"/>
          <p:nvPr>
            <p:ph type="title"/>
          </p:nvPr>
        </p:nvSpPr>
        <p:spPr>
          <a:xfrm>
            <a:off x="491775" y="59407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Turn &amp; Talk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59" name="Google Shape;259;p32"/>
          <p:cNvSpPr txBox="1"/>
          <p:nvPr/>
        </p:nvSpPr>
        <p:spPr>
          <a:xfrm>
            <a:off x="491775" y="1454400"/>
            <a:ext cx="50394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some examples of what you would want your users to do or see first?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3"/>
          <p:cNvSpPr txBox="1"/>
          <p:nvPr>
            <p:ph type="title"/>
          </p:nvPr>
        </p:nvSpPr>
        <p:spPr>
          <a:xfrm>
            <a:off x="491775" y="594075"/>
            <a:ext cx="7529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Website Deconstruction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65" name="Google Shape;265;p33"/>
          <p:cNvSpPr txBox="1"/>
          <p:nvPr/>
        </p:nvSpPr>
        <p:spPr>
          <a:xfrm>
            <a:off x="491775" y="1454400"/>
            <a:ext cx="3896400" cy="29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wax paper or tracing paper (or another kind of translucent paper) to trace out one section of a website, like the first fold or first strip.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Hold the paper directly up to the computer screen and use pencils to trace out the major components (logo, site header / hero image, cards, links, etc.).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66" name="Google Shape;26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6825" y="1535375"/>
            <a:ext cx="3146675" cy="2349800"/>
          </a:xfrm>
          <a:prstGeom prst="rect">
            <a:avLst/>
          </a:prstGeom>
          <a:noFill/>
          <a:ln>
            <a:noFill/>
          </a:ln>
          <a:effectLst>
            <a:outerShdw blurRad="185738" rotWithShape="0" algn="bl" dir="5400000" dist="19050">
              <a:srgbClr val="000000">
                <a:alpha val="44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4"/>
          <p:cNvSpPr txBox="1"/>
          <p:nvPr>
            <p:ph type="title"/>
          </p:nvPr>
        </p:nvSpPr>
        <p:spPr>
          <a:xfrm>
            <a:off x="339375" y="594075"/>
            <a:ext cx="7886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Parts, Purposes, Complexities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2" name="Google Shape;272;p34"/>
          <p:cNvSpPr txBox="1"/>
          <p:nvPr/>
        </p:nvSpPr>
        <p:spPr>
          <a:xfrm>
            <a:off x="339375" y="1454400"/>
            <a:ext cx="4223100" cy="29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the sections'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parts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 (What are its various pieces or components?)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purposes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of each part? (What are the purposes for each of these parts?)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complexities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of each part? (How is the section complicated in its parts and purposes, the relationship between the two, or in other ways?)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73" name="Google Shape;273;p34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4952725" y="1570175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74" name="Google Shape;274;p34"/>
          <p:cNvSpPr txBox="1"/>
          <p:nvPr/>
        </p:nvSpPr>
        <p:spPr>
          <a:xfrm>
            <a:off x="7477734" y="1717941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75" name="Google Shape;275;p34"/>
          <p:cNvSpPr txBox="1"/>
          <p:nvPr/>
        </p:nvSpPr>
        <p:spPr>
          <a:xfrm>
            <a:off x="4955734" y="1717941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276" name="Google Shape;276;p34"/>
          <p:cNvGrpSpPr/>
          <p:nvPr/>
        </p:nvGrpSpPr>
        <p:grpSpPr>
          <a:xfrm>
            <a:off x="5514600" y="1880550"/>
            <a:ext cx="2152800" cy="685800"/>
            <a:chOff x="1190600" y="1499225"/>
            <a:chExt cx="2152800" cy="685800"/>
          </a:xfrm>
        </p:grpSpPr>
        <p:sp>
          <p:nvSpPr>
            <p:cNvPr id="277" name="Google Shape;277;p34"/>
            <p:cNvSpPr txBox="1"/>
            <p:nvPr/>
          </p:nvSpPr>
          <p:spPr>
            <a:xfrm>
              <a:off x="1190600" y="1499225"/>
              <a:ext cx="21528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78" name="Google Shape;278;p34"/>
            <p:cNvSpPr/>
            <p:nvPr/>
          </p:nvSpPr>
          <p:spPr>
            <a:xfrm>
              <a:off x="2132763" y="1962697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279" name="Google Shape;279;p34"/>
          <p:cNvSpPr/>
          <p:nvPr/>
        </p:nvSpPr>
        <p:spPr>
          <a:xfrm>
            <a:off x="5304025" y="2667125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34"/>
          <p:cNvSpPr/>
          <p:nvPr/>
        </p:nvSpPr>
        <p:spPr>
          <a:xfrm>
            <a:off x="5974625" y="2667125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34"/>
          <p:cNvSpPr/>
          <p:nvPr/>
        </p:nvSpPr>
        <p:spPr>
          <a:xfrm>
            <a:off x="6645225" y="2667125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4"/>
          <p:cNvSpPr/>
          <p:nvPr/>
        </p:nvSpPr>
        <p:spPr>
          <a:xfrm>
            <a:off x="7315825" y="2667125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5"/>
          <p:cNvSpPr txBox="1"/>
          <p:nvPr>
            <p:ph type="title"/>
          </p:nvPr>
        </p:nvSpPr>
        <p:spPr>
          <a:xfrm>
            <a:off x="677100" y="0"/>
            <a:ext cx="6203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 your site’s blueprint with a wireframe.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6"/>
          <p:cNvSpPr txBox="1"/>
          <p:nvPr>
            <p:ph type="title"/>
          </p:nvPr>
        </p:nvSpPr>
        <p:spPr>
          <a:xfrm>
            <a:off x="557550" y="769150"/>
            <a:ext cx="3346800" cy="1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a wireframe?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3" name="Google Shape;293;p36"/>
          <p:cNvSpPr txBox="1"/>
          <p:nvPr/>
        </p:nvSpPr>
        <p:spPr>
          <a:xfrm>
            <a:off x="557550" y="2153050"/>
            <a:ext cx="3452400" cy="211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Wireframes are blueprints for your site: They map out where different content goes so you can plan the site’s structure &amp; flow without worrying about the design.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94" name="Google Shape;294;p36"/>
          <p:cNvPicPr preferRelativeResize="0"/>
          <p:nvPr/>
        </p:nvPicPr>
        <p:blipFill rotWithShape="1">
          <a:blip r:embed="rId3">
            <a:alphaModFix/>
          </a:blip>
          <a:srcRect b="1117" l="0" r="47962" t="0"/>
          <a:stretch/>
        </p:blipFill>
        <p:spPr>
          <a:xfrm>
            <a:off x="4613100" y="489850"/>
            <a:ext cx="3075200" cy="40418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95" name="Google Shape;295;p36"/>
          <p:cNvSpPr txBox="1"/>
          <p:nvPr/>
        </p:nvSpPr>
        <p:spPr>
          <a:xfrm>
            <a:off x="4871625" y="981073"/>
            <a:ext cx="10410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latin typeface="Wix Madefor Text"/>
                <a:ea typeface="Wix Madefor Text"/>
                <a:cs typeface="Wix Madefor Text"/>
                <a:sym typeface="Wix Madefor Text"/>
              </a:rPr>
              <a:t>Title</a:t>
            </a:r>
            <a:endParaRPr b="1"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latin typeface="Wix Madefor Text"/>
                <a:ea typeface="Wix Madefor Text"/>
                <a:cs typeface="Wix Madefor Text"/>
                <a:sym typeface="Wix Madefor Text"/>
              </a:rPr>
              <a:t>This is placeholder text.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6" name="Google Shape;296;p36"/>
          <p:cNvSpPr txBox="1"/>
          <p:nvPr/>
        </p:nvSpPr>
        <p:spPr>
          <a:xfrm>
            <a:off x="6830309" y="63761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97" name="Google Shape;297;p36"/>
          <p:cNvSpPr txBox="1"/>
          <p:nvPr/>
        </p:nvSpPr>
        <p:spPr>
          <a:xfrm>
            <a:off x="4613109" y="63761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298" name="Google Shape;298;p36"/>
          <p:cNvSpPr/>
          <p:nvPr/>
        </p:nvSpPr>
        <p:spPr>
          <a:xfrm>
            <a:off x="4950250" y="1501559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299" name="Google Shape;299;p36"/>
          <p:cNvSpPr/>
          <p:nvPr/>
        </p:nvSpPr>
        <p:spPr>
          <a:xfrm>
            <a:off x="5660850" y="2098000"/>
            <a:ext cx="1244700" cy="79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36"/>
          <p:cNvSpPr txBox="1"/>
          <p:nvPr/>
        </p:nvSpPr>
        <p:spPr>
          <a:xfrm>
            <a:off x="4613100" y="3169787"/>
            <a:ext cx="2963100" cy="3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latin typeface="Wix Madefor Text"/>
                <a:ea typeface="Wix Madefor Text"/>
                <a:cs typeface="Wix Madefor Text"/>
                <a:sym typeface="Wix Madefor Text"/>
              </a:rPr>
              <a:t>Longer title that is a sentence</a:t>
            </a:r>
            <a:endParaRPr b="1" sz="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01" name="Google Shape;301;p36"/>
          <p:cNvSpPr txBox="1"/>
          <p:nvPr/>
        </p:nvSpPr>
        <p:spPr>
          <a:xfrm>
            <a:off x="5102650" y="3959798"/>
            <a:ext cx="5694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Text about service</a:t>
            </a:r>
            <a:endParaRPr sz="300"/>
          </a:p>
        </p:txBody>
      </p:sp>
      <p:grpSp>
        <p:nvGrpSpPr>
          <p:cNvPr id="302" name="Google Shape;302;p36"/>
          <p:cNvGrpSpPr/>
          <p:nvPr/>
        </p:nvGrpSpPr>
        <p:grpSpPr>
          <a:xfrm>
            <a:off x="4613051" y="2019749"/>
            <a:ext cx="3075210" cy="952374"/>
            <a:chOff x="6365300" y="1074400"/>
            <a:chExt cx="1305600" cy="795900"/>
          </a:xfrm>
        </p:grpSpPr>
        <p:sp>
          <p:nvSpPr>
            <p:cNvPr id="303" name="Google Shape;303;p36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04" name="Google Shape;304;p36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05" name="Google Shape;305;p36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06" name="Google Shape;306;p36"/>
          <p:cNvSpPr txBox="1"/>
          <p:nvPr/>
        </p:nvSpPr>
        <p:spPr>
          <a:xfrm>
            <a:off x="6564850" y="3967459"/>
            <a:ext cx="5694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Text about service</a:t>
            </a:r>
            <a:endParaRPr sz="300"/>
          </a:p>
        </p:txBody>
      </p:sp>
      <p:sp>
        <p:nvSpPr>
          <p:cNvPr id="307" name="Google Shape;307;p36"/>
          <p:cNvSpPr txBox="1"/>
          <p:nvPr/>
        </p:nvSpPr>
        <p:spPr>
          <a:xfrm>
            <a:off x="5833750" y="3967459"/>
            <a:ext cx="5694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Text about service</a:t>
            </a:r>
            <a:endParaRPr sz="300"/>
          </a:p>
        </p:txBody>
      </p:sp>
      <p:sp>
        <p:nvSpPr>
          <p:cNvPr id="308" name="Google Shape;308;p36"/>
          <p:cNvSpPr/>
          <p:nvPr/>
        </p:nvSpPr>
        <p:spPr>
          <a:xfrm>
            <a:off x="5253188" y="4171370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309" name="Google Shape;309;p36"/>
          <p:cNvSpPr/>
          <p:nvPr/>
        </p:nvSpPr>
        <p:spPr>
          <a:xfrm>
            <a:off x="5984288" y="4171368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310" name="Google Shape;310;p36"/>
          <p:cNvSpPr/>
          <p:nvPr/>
        </p:nvSpPr>
        <p:spPr>
          <a:xfrm>
            <a:off x="6715375" y="4171368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311" name="Google Shape;311;p36"/>
          <p:cNvSpPr txBox="1"/>
          <p:nvPr/>
        </p:nvSpPr>
        <p:spPr>
          <a:xfrm>
            <a:off x="6403150" y="2153050"/>
            <a:ext cx="1041000" cy="6858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latin typeface="Wix Madefor Text"/>
                <a:ea typeface="Wix Madefor Text"/>
                <a:cs typeface="Wix Madefor Text"/>
                <a:sym typeface="Wix Madefor Text"/>
              </a:rPr>
              <a:t>Title</a:t>
            </a:r>
            <a:endParaRPr b="1"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latin typeface="Wix Madefor Text"/>
                <a:ea typeface="Wix Madefor Text"/>
                <a:cs typeface="Wix Madefor Text"/>
                <a:sym typeface="Wix Madefor Text"/>
              </a:rPr>
              <a:t>Here’s what this site is about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12" name="Google Shape;312;p36"/>
          <p:cNvSpPr/>
          <p:nvPr/>
        </p:nvSpPr>
        <p:spPr>
          <a:xfrm>
            <a:off x="6481775" y="2663330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grpSp>
        <p:nvGrpSpPr>
          <p:cNvPr id="313" name="Google Shape;313;p36"/>
          <p:cNvGrpSpPr/>
          <p:nvPr/>
        </p:nvGrpSpPr>
        <p:grpSpPr>
          <a:xfrm>
            <a:off x="6059100" y="1026225"/>
            <a:ext cx="1305600" cy="795900"/>
            <a:chOff x="6365300" y="1074400"/>
            <a:chExt cx="1305600" cy="795900"/>
          </a:xfrm>
        </p:grpSpPr>
        <p:sp>
          <p:nvSpPr>
            <p:cNvPr id="314" name="Google Shape;314;p36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15" name="Google Shape;315;p36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16" name="Google Shape;316;p36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17" name="Google Shape;317;p36"/>
          <p:cNvGrpSpPr/>
          <p:nvPr/>
        </p:nvGrpSpPr>
        <p:grpSpPr>
          <a:xfrm>
            <a:off x="5191058" y="3492053"/>
            <a:ext cx="480983" cy="475391"/>
            <a:chOff x="6365300" y="1074400"/>
            <a:chExt cx="1305600" cy="795900"/>
          </a:xfrm>
        </p:grpSpPr>
        <p:sp>
          <p:nvSpPr>
            <p:cNvPr id="318" name="Google Shape;318;p36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19" name="Google Shape;319;p36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0" name="Google Shape;320;p36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21" name="Google Shape;321;p36"/>
          <p:cNvGrpSpPr/>
          <p:nvPr/>
        </p:nvGrpSpPr>
        <p:grpSpPr>
          <a:xfrm>
            <a:off x="5900058" y="3484366"/>
            <a:ext cx="480983" cy="475391"/>
            <a:chOff x="6365300" y="1074400"/>
            <a:chExt cx="1305600" cy="795900"/>
          </a:xfrm>
        </p:grpSpPr>
        <p:sp>
          <p:nvSpPr>
            <p:cNvPr id="322" name="Google Shape;322;p36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23" name="Google Shape;323;p36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4" name="Google Shape;324;p36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25" name="Google Shape;325;p36"/>
          <p:cNvGrpSpPr/>
          <p:nvPr/>
        </p:nvGrpSpPr>
        <p:grpSpPr>
          <a:xfrm>
            <a:off x="6609058" y="3492053"/>
            <a:ext cx="480983" cy="475391"/>
            <a:chOff x="6365300" y="1074400"/>
            <a:chExt cx="1305600" cy="795900"/>
          </a:xfrm>
        </p:grpSpPr>
        <p:sp>
          <p:nvSpPr>
            <p:cNvPr id="326" name="Google Shape;326;p36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27" name="Google Shape;327;p36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8" name="Google Shape;328;p36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solidFill>
                <a:srgbClr val="32B777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6" name="Google Shape;86;p19"/>
          <p:cNvSpPr txBox="1"/>
          <p:nvPr/>
        </p:nvSpPr>
        <p:spPr>
          <a:xfrm>
            <a:off x="673650" y="1505875"/>
            <a:ext cx="54486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Wireframes are blueprints for your site: They map out where different content goes so you can plan the site’s structure and functionality without worrying about the design.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What are the different components of a webpage’s layout and how do they work together?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32B777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What does it mean to read a website’s flow, and what rules help you create a flow?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7"/>
          <p:cNvSpPr txBox="1"/>
          <p:nvPr>
            <p:ph type="title"/>
          </p:nvPr>
        </p:nvSpPr>
        <p:spPr>
          <a:xfrm>
            <a:off x="328950" y="540550"/>
            <a:ext cx="3346800" cy="1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do wireframes do?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34" name="Google Shape;334;p37"/>
          <p:cNvSpPr txBox="1"/>
          <p:nvPr/>
        </p:nvSpPr>
        <p:spPr>
          <a:xfrm>
            <a:off x="328950" y="1924450"/>
            <a:ext cx="4527300" cy="26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Wireframes answer these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content is going to be on the page?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the content is organized on the page?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Which content is most important on the page?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Where site visitors will go from this page?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will site visitors move around the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335" name="Google Shape;335;p37"/>
          <p:cNvPicPr preferRelativeResize="0"/>
          <p:nvPr/>
        </p:nvPicPr>
        <p:blipFill rotWithShape="1">
          <a:blip r:embed="rId3">
            <a:alphaModFix/>
          </a:blip>
          <a:srcRect b="1117" l="0" r="47962" t="0"/>
          <a:stretch/>
        </p:blipFill>
        <p:spPr>
          <a:xfrm>
            <a:off x="5070300" y="489850"/>
            <a:ext cx="3075200" cy="40418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336" name="Google Shape;336;p37"/>
          <p:cNvSpPr txBox="1"/>
          <p:nvPr/>
        </p:nvSpPr>
        <p:spPr>
          <a:xfrm>
            <a:off x="5328825" y="981073"/>
            <a:ext cx="10410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latin typeface="Wix Madefor Text"/>
                <a:ea typeface="Wix Madefor Text"/>
                <a:cs typeface="Wix Madefor Text"/>
                <a:sym typeface="Wix Madefor Text"/>
              </a:rPr>
              <a:t>Title</a:t>
            </a:r>
            <a:endParaRPr b="1"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latin typeface="Wix Madefor Text"/>
                <a:ea typeface="Wix Madefor Text"/>
                <a:cs typeface="Wix Madefor Text"/>
                <a:sym typeface="Wix Madefor Text"/>
              </a:rPr>
              <a:t>This is placeholder text.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37" name="Google Shape;337;p37"/>
          <p:cNvSpPr txBox="1"/>
          <p:nvPr/>
        </p:nvSpPr>
        <p:spPr>
          <a:xfrm>
            <a:off x="7287509" y="63761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338" name="Google Shape;338;p37"/>
          <p:cNvSpPr txBox="1"/>
          <p:nvPr/>
        </p:nvSpPr>
        <p:spPr>
          <a:xfrm>
            <a:off x="5070309" y="63761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339" name="Google Shape;339;p37"/>
          <p:cNvSpPr/>
          <p:nvPr/>
        </p:nvSpPr>
        <p:spPr>
          <a:xfrm>
            <a:off x="5407450" y="1501559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340" name="Google Shape;340;p37"/>
          <p:cNvSpPr/>
          <p:nvPr/>
        </p:nvSpPr>
        <p:spPr>
          <a:xfrm>
            <a:off x="6118050" y="2098000"/>
            <a:ext cx="1244700" cy="79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p37"/>
          <p:cNvSpPr txBox="1"/>
          <p:nvPr/>
        </p:nvSpPr>
        <p:spPr>
          <a:xfrm>
            <a:off x="5070300" y="3169787"/>
            <a:ext cx="2963100" cy="3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latin typeface="Wix Madefor Text"/>
                <a:ea typeface="Wix Madefor Text"/>
                <a:cs typeface="Wix Madefor Text"/>
                <a:sym typeface="Wix Madefor Text"/>
              </a:rPr>
              <a:t>Longer title that is a sentence</a:t>
            </a:r>
            <a:endParaRPr b="1" sz="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42" name="Google Shape;342;p37"/>
          <p:cNvSpPr txBox="1"/>
          <p:nvPr/>
        </p:nvSpPr>
        <p:spPr>
          <a:xfrm>
            <a:off x="5559850" y="3959798"/>
            <a:ext cx="5694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Text about service</a:t>
            </a:r>
            <a:endParaRPr sz="300"/>
          </a:p>
        </p:txBody>
      </p:sp>
      <p:grpSp>
        <p:nvGrpSpPr>
          <p:cNvPr id="343" name="Google Shape;343;p37"/>
          <p:cNvGrpSpPr/>
          <p:nvPr/>
        </p:nvGrpSpPr>
        <p:grpSpPr>
          <a:xfrm>
            <a:off x="5070251" y="2019749"/>
            <a:ext cx="3075210" cy="952374"/>
            <a:chOff x="6365300" y="1074400"/>
            <a:chExt cx="1305600" cy="795900"/>
          </a:xfrm>
        </p:grpSpPr>
        <p:sp>
          <p:nvSpPr>
            <p:cNvPr id="344" name="Google Shape;344;p37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45" name="Google Shape;345;p37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46" name="Google Shape;346;p37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47" name="Google Shape;347;p37"/>
          <p:cNvSpPr txBox="1"/>
          <p:nvPr/>
        </p:nvSpPr>
        <p:spPr>
          <a:xfrm>
            <a:off x="7022050" y="3967459"/>
            <a:ext cx="5694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Text about service</a:t>
            </a:r>
            <a:endParaRPr sz="300"/>
          </a:p>
        </p:txBody>
      </p:sp>
      <p:sp>
        <p:nvSpPr>
          <p:cNvPr id="348" name="Google Shape;348;p37"/>
          <p:cNvSpPr txBox="1"/>
          <p:nvPr/>
        </p:nvSpPr>
        <p:spPr>
          <a:xfrm>
            <a:off x="6290950" y="3967459"/>
            <a:ext cx="5694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Text about service</a:t>
            </a:r>
            <a:endParaRPr sz="300"/>
          </a:p>
        </p:txBody>
      </p:sp>
      <p:sp>
        <p:nvSpPr>
          <p:cNvPr id="349" name="Google Shape;349;p37"/>
          <p:cNvSpPr/>
          <p:nvPr/>
        </p:nvSpPr>
        <p:spPr>
          <a:xfrm>
            <a:off x="5710388" y="4171370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350" name="Google Shape;350;p37"/>
          <p:cNvSpPr/>
          <p:nvPr/>
        </p:nvSpPr>
        <p:spPr>
          <a:xfrm>
            <a:off x="6441488" y="4171368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351" name="Google Shape;351;p37"/>
          <p:cNvSpPr/>
          <p:nvPr/>
        </p:nvSpPr>
        <p:spPr>
          <a:xfrm>
            <a:off x="7172575" y="4171368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352" name="Google Shape;352;p37"/>
          <p:cNvSpPr txBox="1"/>
          <p:nvPr/>
        </p:nvSpPr>
        <p:spPr>
          <a:xfrm>
            <a:off x="6860350" y="2153050"/>
            <a:ext cx="1041000" cy="6858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latin typeface="Wix Madefor Text"/>
                <a:ea typeface="Wix Madefor Text"/>
                <a:cs typeface="Wix Madefor Text"/>
                <a:sym typeface="Wix Madefor Text"/>
              </a:rPr>
              <a:t>Title</a:t>
            </a:r>
            <a:endParaRPr b="1"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latin typeface="Wix Madefor Text"/>
                <a:ea typeface="Wix Madefor Text"/>
                <a:cs typeface="Wix Madefor Text"/>
                <a:sym typeface="Wix Madefor Text"/>
              </a:rPr>
              <a:t>Here’s what this site is about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53" name="Google Shape;353;p37"/>
          <p:cNvSpPr/>
          <p:nvPr/>
        </p:nvSpPr>
        <p:spPr>
          <a:xfrm>
            <a:off x="6938975" y="2663330"/>
            <a:ext cx="268326" cy="112266"/>
          </a:xfrm>
          <a:prstGeom prst="flowChartTerminator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grpSp>
        <p:nvGrpSpPr>
          <p:cNvPr id="354" name="Google Shape;354;p37"/>
          <p:cNvGrpSpPr/>
          <p:nvPr/>
        </p:nvGrpSpPr>
        <p:grpSpPr>
          <a:xfrm>
            <a:off x="6516300" y="1026225"/>
            <a:ext cx="1305600" cy="795900"/>
            <a:chOff x="6365300" y="1074400"/>
            <a:chExt cx="1305600" cy="795900"/>
          </a:xfrm>
        </p:grpSpPr>
        <p:sp>
          <p:nvSpPr>
            <p:cNvPr id="355" name="Google Shape;355;p37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56" name="Google Shape;356;p37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57" name="Google Shape;357;p37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58" name="Google Shape;358;p37"/>
          <p:cNvGrpSpPr/>
          <p:nvPr/>
        </p:nvGrpSpPr>
        <p:grpSpPr>
          <a:xfrm>
            <a:off x="5648258" y="3492053"/>
            <a:ext cx="480983" cy="475391"/>
            <a:chOff x="6365300" y="1074400"/>
            <a:chExt cx="1305600" cy="795900"/>
          </a:xfrm>
        </p:grpSpPr>
        <p:sp>
          <p:nvSpPr>
            <p:cNvPr id="359" name="Google Shape;359;p37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60" name="Google Shape;360;p37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61" name="Google Shape;361;p37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62" name="Google Shape;362;p37"/>
          <p:cNvGrpSpPr/>
          <p:nvPr/>
        </p:nvGrpSpPr>
        <p:grpSpPr>
          <a:xfrm>
            <a:off x="6357258" y="3484366"/>
            <a:ext cx="480983" cy="475391"/>
            <a:chOff x="6365300" y="1074400"/>
            <a:chExt cx="1305600" cy="795900"/>
          </a:xfrm>
        </p:grpSpPr>
        <p:sp>
          <p:nvSpPr>
            <p:cNvPr id="363" name="Google Shape;363;p37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64" name="Google Shape;364;p37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65" name="Google Shape;365;p37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66" name="Google Shape;366;p37"/>
          <p:cNvGrpSpPr/>
          <p:nvPr/>
        </p:nvGrpSpPr>
        <p:grpSpPr>
          <a:xfrm>
            <a:off x="7066258" y="3492053"/>
            <a:ext cx="480983" cy="475391"/>
            <a:chOff x="6365300" y="1074400"/>
            <a:chExt cx="1305600" cy="795900"/>
          </a:xfrm>
        </p:grpSpPr>
        <p:sp>
          <p:nvSpPr>
            <p:cNvPr id="367" name="Google Shape;367;p37"/>
            <p:cNvSpPr/>
            <p:nvPr/>
          </p:nvSpPr>
          <p:spPr>
            <a:xfrm>
              <a:off x="6365300" y="1074400"/>
              <a:ext cx="1305600" cy="795900"/>
            </a:xfrm>
            <a:prstGeom prst="rect">
              <a:avLst/>
            </a:prstGeom>
            <a:solidFill>
              <a:srgbClr val="F3F3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68" name="Google Shape;368;p37"/>
            <p:cNvCxnSpPr/>
            <p:nvPr/>
          </p:nvCxnSpPr>
          <p:spPr>
            <a:xfrm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69" name="Google Shape;369;p37"/>
            <p:cNvCxnSpPr/>
            <p:nvPr/>
          </p:nvCxnSpPr>
          <p:spPr>
            <a:xfrm flipH="1">
              <a:off x="6371800" y="1084350"/>
              <a:ext cx="1276200" cy="76770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38"/>
          <p:cNvSpPr txBox="1"/>
          <p:nvPr>
            <p:ph type="title"/>
          </p:nvPr>
        </p:nvSpPr>
        <p:spPr>
          <a:xfrm>
            <a:off x="557550" y="540550"/>
            <a:ext cx="5102400" cy="11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Create a wireframe!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75" name="Google Shape;375;p38"/>
          <p:cNvSpPr txBox="1"/>
          <p:nvPr/>
        </p:nvSpPr>
        <p:spPr>
          <a:xfrm>
            <a:off x="557550" y="1387075"/>
            <a:ext cx="5918100" cy="26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Create a wireframe for at least one page of your site. Consider these elements when creating: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Header: Ex: Logo, navigation, social, contact info, cart, login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Hero image/video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Main call to action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Secondary content (the rest of the folds). Ex: text, images, videos, CTA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Footer: Ex: Copyright, links to inner pages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9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0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</a:t>
            </a:r>
            <a:r>
              <a:rPr lang="en" sz="1050">
                <a:solidFill>
                  <a:srgbClr val="FFFFFF"/>
                </a:solidFill>
              </a:rPr>
              <a:t>Tomorrow</a:t>
            </a:r>
            <a:r>
              <a:rPr lang="en" sz="1050">
                <a:solidFill>
                  <a:srgbClr val="FFFFFF"/>
                </a:solidFill>
              </a:rPr>
              <a:t>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2" name="Google Shape;92;p20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explore when to use different website layouts and why.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create wireframes for their websites.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8" name="Google Shape;98;p21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(30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What’s in a layout?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3"/>
          <p:cNvSpPr txBox="1"/>
          <p:nvPr>
            <p:ph type="title"/>
          </p:nvPr>
        </p:nvSpPr>
        <p:spPr>
          <a:xfrm>
            <a:off x="289748" y="146619"/>
            <a:ext cx="7435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Where are we?</a:t>
            </a:r>
            <a:endParaRPr b="1" sz="32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9" name="Google Shape;109;p23"/>
          <p:cNvSpPr/>
          <p:nvPr/>
        </p:nvSpPr>
        <p:spPr>
          <a:xfrm>
            <a:off x="226500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Idea Framing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0" name="Google Shape;110;p23"/>
          <p:cNvSpPr/>
          <p:nvPr/>
        </p:nvSpPr>
        <p:spPr>
          <a:xfrm>
            <a:off x="1621603" y="1005793"/>
            <a:ext cx="1132800" cy="1132800"/>
          </a:xfrm>
          <a:prstGeom prst="ellipse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Wix Madefor Text"/>
                <a:ea typeface="Wix Madefor Text"/>
                <a:cs typeface="Wix Madefor Text"/>
                <a:sym typeface="Wix Madefor Text"/>
              </a:rPr>
              <a:t>Research &amp; Discovery</a:t>
            </a:r>
            <a:endParaRPr b="1" sz="10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1" name="Google Shape;111;p23"/>
          <p:cNvSpPr/>
          <p:nvPr/>
        </p:nvSpPr>
        <p:spPr>
          <a:xfrm>
            <a:off x="4411810" y="1005793"/>
            <a:ext cx="1132800" cy="1132800"/>
          </a:xfrm>
          <a:prstGeom prst="ellipse">
            <a:avLst/>
          </a:prstGeom>
          <a:solidFill>
            <a:srgbClr val="D6E6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2" name="Google Shape;112;p23"/>
          <p:cNvSpPr/>
          <p:nvPr/>
        </p:nvSpPr>
        <p:spPr>
          <a:xfrm>
            <a:off x="58069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Iterate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3" name="Google Shape;113;p23"/>
          <p:cNvSpPr/>
          <p:nvPr/>
        </p:nvSpPr>
        <p:spPr>
          <a:xfrm>
            <a:off x="7202010" y="1005793"/>
            <a:ext cx="1132800" cy="11328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Finalize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4" name="Google Shape;114;p23"/>
          <p:cNvSpPr txBox="1"/>
          <p:nvPr/>
        </p:nvSpPr>
        <p:spPr>
          <a:xfrm>
            <a:off x="226500" y="2298702"/>
            <a:ext cx="11865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Identifying an idea or a need your website will address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Take time to understand your site visitors’ needs 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245BF6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5" name="Google Shape;115;p23"/>
          <p:cNvSpPr txBox="1"/>
          <p:nvPr/>
        </p:nvSpPr>
        <p:spPr>
          <a:xfrm>
            <a:off x="1621600" y="2298694"/>
            <a:ext cx="11328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SzPts val="900"/>
              <a:buFont typeface="Poppins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Gather visual and functional inspiration: Look at other businesses and websites doing similar things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6" name="Google Shape;116;p23"/>
          <p:cNvSpPr txBox="1"/>
          <p:nvPr/>
        </p:nvSpPr>
        <p:spPr>
          <a:xfrm>
            <a:off x="3016700" y="2298705"/>
            <a:ext cx="1242600" cy="25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content &amp; structure of your site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Determine the paths site visitors will take on the site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900"/>
              <a:buFont typeface="Wix Madefor Text"/>
              <a:buChar char="●"/>
            </a:pPr>
            <a:r>
              <a:rPr b="1" lang="en" sz="9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Determine the layout of each page</a:t>
            </a:r>
            <a:endParaRPr b="1" sz="9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900"/>
              <a:buFont typeface="Wix Madefor Text"/>
              <a:buChar char="●"/>
            </a:pPr>
            <a:r>
              <a:rPr b="1" lang="en" sz="9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Sketch!</a:t>
            </a:r>
            <a:endParaRPr b="1" sz="9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7" name="Google Shape;117;p23"/>
          <p:cNvSpPr txBox="1"/>
          <p:nvPr/>
        </p:nvSpPr>
        <p:spPr>
          <a:xfrm>
            <a:off x="4335600" y="2298700"/>
            <a:ext cx="1318800" cy="19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900"/>
              <a:buFont typeface="Wix Madefor Text"/>
              <a:buChar char="●"/>
            </a:pPr>
            <a:r>
              <a:rPr b="1" lang="en" sz="9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Map out your sketch onto a website.</a:t>
            </a:r>
            <a:endParaRPr b="1" sz="9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Create or refine the content for the site, like text, images, and videos.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Use the content you created or gathered to create a website that’s delightful, easy, intuitive, and accessible to use.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8" name="Google Shape;118;p23"/>
          <p:cNvSpPr txBox="1"/>
          <p:nvPr/>
        </p:nvSpPr>
        <p:spPr>
          <a:xfrm>
            <a:off x="5806900" y="2298702"/>
            <a:ext cx="1242600" cy="26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Experiment, share, get feedback, iterate, experiment, share, get feedback, iterate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9" name="Google Shape;119;p23"/>
          <p:cNvSpPr txBox="1"/>
          <p:nvPr/>
        </p:nvSpPr>
        <p:spPr>
          <a:xfrm>
            <a:off x="7202000" y="2298704"/>
            <a:ext cx="1132800" cy="173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14300" lvl="0" marL="571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Get final feedback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Fix &amp; prepare your final project!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114300" lvl="0" marL="5715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Font typeface="Wix Madefor Text"/>
              <a:buChar char="●"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Share your creation with the world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0" name="Google Shape;120;p23"/>
          <p:cNvSpPr/>
          <p:nvPr/>
        </p:nvSpPr>
        <p:spPr>
          <a:xfrm>
            <a:off x="3016707" y="1005793"/>
            <a:ext cx="1132800" cy="1132800"/>
          </a:xfrm>
          <a:prstGeom prst="ellipse">
            <a:avLst/>
          </a:prstGeom>
          <a:solidFill>
            <a:srgbClr val="D6E6FF"/>
          </a:solidFill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latin typeface="Wix Madefor Text"/>
                <a:ea typeface="Wix Madefor Text"/>
                <a:cs typeface="Wix Madefor Text"/>
                <a:sym typeface="Wix Madefor Text"/>
              </a:rPr>
              <a:t>Plan</a:t>
            </a:r>
            <a:endParaRPr b="1" sz="11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4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105850" y="2749499"/>
            <a:ext cx="4106500" cy="21637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26" name="Google Shape;126;p24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107150" y="256850"/>
            <a:ext cx="4106500" cy="22522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27" name="Google Shape;127;p24"/>
          <p:cNvPicPr preferRelativeResize="0"/>
          <p:nvPr/>
        </p:nvPicPr>
        <p:blipFill rotWithShape="1">
          <a:blip r:embed="rId4">
            <a:alphaModFix/>
          </a:blip>
          <a:srcRect b="12141" l="0" r="0" t="0"/>
          <a:stretch/>
        </p:blipFill>
        <p:spPr>
          <a:xfrm>
            <a:off x="4107150" y="378076"/>
            <a:ext cx="4106502" cy="2131049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4"/>
          <p:cNvSpPr txBox="1"/>
          <p:nvPr/>
        </p:nvSpPr>
        <p:spPr>
          <a:xfrm>
            <a:off x="376079" y="256845"/>
            <a:ext cx="3452100" cy="17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Hero/Fullscreen Image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9" name="Google Shape;129;p24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376075" y="1855800"/>
            <a:ext cx="3276301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30" name="Google Shape;130;p24"/>
          <p:cNvSpPr txBox="1"/>
          <p:nvPr/>
        </p:nvSpPr>
        <p:spPr>
          <a:xfrm>
            <a:off x="2900984" y="20035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31" name="Google Shape;131;p24"/>
          <p:cNvSpPr txBox="1"/>
          <p:nvPr/>
        </p:nvSpPr>
        <p:spPr>
          <a:xfrm>
            <a:off x="378984" y="20035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132" name="Google Shape;132;p24"/>
          <p:cNvSpPr/>
          <p:nvPr/>
        </p:nvSpPr>
        <p:spPr>
          <a:xfrm>
            <a:off x="383400" y="2297950"/>
            <a:ext cx="3276300" cy="1420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3" name="Google Shape;133;p24"/>
          <p:cNvGrpSpPr/>
          <p:nvPr/>
        </p:nvGrpSpPr>
        <p:grpSpPr>
          <a:xfrm>
            <a:off x="582050" y="2588525"/>
            <a:ext cx="1089300" cy="699350"/>
            <a:chOff x="1722275" y="1499225"/>
            <a:chExt cx="1089300" cy="699350"/>
          </a:xfrm>
        </p:grpSpPr>
        <p:sp>
          <p:nvSpPr>
            <p:cNvPr id="134" name="Google Shape;134;p24"/>
            <p:cNvSpPr txBox="1"/>
            <p:nvPr/>
          </p:nvSpPr>
          <p:spPr>
            <a:xfrm>
              <a:off x="1722275" y="14992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35" name="Google Shape;135;p24"/>
            <p:cNvSpPr/>
            <p:nvPr/>
          </p:nvSpPr>
          <p:spPr>
            <a:xfrm>
              <a:off x="1814025" y="20863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136" name="Google Shape;136;p24"/>
          <p:cNvSpPr/>
          <p:nvPr/>
        </p:nvSpPr>
        <p:spPr>
          <a:xfrm>
            <a:off x="383500" y="3819175"/>
            <a:ext cx="1584300" cy="1677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4"/>
          <p:cNvSpPr/>
          <p:nvPr/>
        </p:nvSpPr>
        <p:spPr>
          <a:xfrm>
            <a:off x="2045200" y="3819175"/>
            <a:ext cx="1584300" cy="1677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24"/>
          <p:cNvPicPr preferRelativeResize="0"/>
          <p:nvPr/>
        </p:nvPicPr>
        <p:blipFill rotWithShape="1">
          <a:blip r:embed="rId5">
            <a:alphaModFix/>
          </a:blip>
          <a:srcRect b="10063" l="0" r="0" t="0"/>
          <a:stretch/>
        </p:blipFill>
        <p:spPr>
          <a:xfrm>
            <a:off x="4107150" y="2838073"/>
            <a:ext cx="4106501" cy="207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2975" y="1578325"/>
            <a:ext cx="3512849" cy="210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5"/>
          <p:cNvSpPr txBox="1"/>
          <p:nvPr/>
        </p:nvSpPr>
        <p:spPr>
          <a:xfrm>
            <a:off x="755575" y="3257575"/>
            <a:ext cx="3452100" cy="14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5"/>
          <p:cNvSpPr txBox="1"/>
          <p:nvPr/>
        </p:nvSpPr>
        <p:spPr>
          <a:xfrm>
            <a:off x="567325" y="459625"/>
            <a:ext cx="4713300" cy="7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Gallery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6" name="Google Shape;146;p25"/>
          <p:cNvPicPr preferRelativeResize="0"/>
          <p:nvPr/>
        </p:nvPicPr>
        <p:blipFill rotWithShape="1">
          <a:blip r:embed="rId4">
            <a:alphaModFix/>
          </a:blip>
          <a:srcRect b="40500" l="0" r="47962" t="0"/>
          <a:stretch/>
        </p:blipFill>
        <p:spPr>
          <a:xfrm>
            <a:off x="567325" y="1496688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47" name="Google Shape;147;p25"/>
          <p:cNvSpPr txBox="1"/>
          <p:nvPr/>
        </p:nvSpPr>
        <p:spPr>
          <a:xfrm>
            <a:off x="3092334" y="1644454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48" name="Google Shape;148;p25"/>
          <p:cNvSpPr txBox="1"/>
          <p:nvPr/>
        </p:nvSpPr>
        <p:spPr>
          <a:xfrm>
            <a:off x="570334" y="1644454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149" name="Google Shape;149;p25"/>
          <p:cNvGrpSpPr/>
          <p:nvPr/>
        </p:nvGrpSpPr>
        <p:grpSpPr>
          <a:xfrm>
            <a:off x="1129200" y="1807063"/>
            <a:ext cx="2152800" cy="685800"/>
            <a:chOff x="1190600" y="1499225"/>
            <a:chExt cx="2152800" cy="685800"/>
          </a:xfrm>
        </p:grpSpPr>
        <p:sp>
          <p:nvSpPr>
            <p:cNvPr id="150" name="Google Shape;150;p25"/>
            <p:cNvSpPr txBox="1"/>
            <p:nvPr/>
          </p:nvSpPr>
          <p:spPr>
            <a:xfrm>
              <a:off x="1190600" y="1499225"/>
              <a:ext cx="21528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51" name="Google Shape;151;p25"/>
            <p:cNvSpPr/>
            <p:nvPr/>
          </p:nvSpPr>
          <p:spPr>
            <a:xfrm>
              <a:off x="2132763" y="1962697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152" name="Google Shape;152;p25"/>
          <p:cNvSpPr/>
          <p:nvPr/>
        </p:nvSpPr>
        <p:spPr>
          <a:xfrm>
            <a:off x="937825" y="2517438"/>
            <a:ext cx="795300" cy="9405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5"/>
          <p:cNvSpPr/>
          <p:nvPr/>
        </p:nvSpPr>
        <p:spPr>
          <a:xfrm>
            <a:off x="1792200" y="2517438"/>
            <a:ext cx="795300" cy="6858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5"/>
          <p:cNvSpPr/>
          <p:nvPr/>
        </p:nvSpPr>
        <p:spPr>
          <a:xfrm>
            <a:off x="2646575" y="2517438"/>
            <a:ext cx="795300" cy="5565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5"/>
          <p:cNvSpPr/>
          <p:nvPr/>
        </p:nvSpPr>
        <p:spPr>
          <a:xfrm>
            <a:off x="2646575" y="3143412"/>
            <a:ext cx="795300" cy="503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5"/>
          <p:cNvSpPr/>
          <p:nvPr/>
        </p:nvSpPr>
        <p:spPr>
          <a:xfrm>
            <a:off x="1792200" y="3263662"/>
            <a:ext cx="795300" cy="3831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6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415550" y="1170000"/>
            <a:ext cx="3760675" cy="23453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62" name="Google Shape;162;p26"/>
          <p:cNvSpPr txBox="1"/>
          <p:nvPr/>
        </p:nvSpPr>
        <p:spPr>
          <a:xfrm>
            <a:off x="462550" y="232000"/>
            <a:ext cx="4415400" cy="7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Single-column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63" name="Google Shape;163;p26"/>
          <p:cNvPicPr preferRelativeResize="0"/>
          <p:nvPr/>
        </p:nvPicPr>
        <p:blipFill rotWithShape="1">
          <a:blip r:embed="rId3">
            <a:alphaModFix/>
          </a:blip>
          <a:srcRect b="1117" l="0" r="47962" t="0"/>
          <a:stretch/>
        </p:blipFill>
        <p:spPr>
          <a:xfrm>
            <a:off x="604575" y="1170000"/>
            <a:ext cx="3276400" cy="35416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64" name="Google Shape;164;p26"/>
          <p:cNvSpPr txBox="1"/>
          <p:nvPr/>
        </p:nvSpPr>
        <p:spPr>
          <a:xfrm>
            <a:off x="1722275" y="1499223"/>
            <a:ext cx="10410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latin typeface="Wix Madefor Text"/>
                <a:ea typeface="Wix Madefor Text"/>
                <a:cs typeface="Wix Madefor Text"/>
                <a:sym typeface="Wix Madefor Text"/>
              </a:rPr>
              <a:t>Welcome</a:t>
            </a:r>
            <a:r>
              <a:rPr b="1" lang="en" sz="700">
                <a:latin typeface="Wix Madefor Text"/>
                <a:ea typeface="Wix Madefor Text"/>
                <a:cs typeface="Wix Madefor Text"/>
                <a:sym typeface="Wix Madefor Text"/>
              </a:rPr>
              <a:t>!</a:t>
            </a:r>
            <a:endParaRPr b="1"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latin typeface="Wix Madefor Text"/>
                <a:ea typeface="Wix Madefor Text"/>
                <a:cs typeface="Wix Madefor Text"/>
                <a:sym typeface="Wix Madefor Text"/>
              </a:rPr>
              <a:t>Here’s what you can do on my site.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5" name="Google Shape;165;p26"/>
          <p:cNvSpPr txBox="1"/>
          <p:nvPr/>
        </p:nvSpPr>
        <p:spPr>
          <a:xfrm>
            <a:off x="3129584" y="1317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66" name="Google Shape;166;p26"/>
          <p:cNvSpPr txBox="1"/>
          <p:nvPr/>
        </p:nvSpPr>
        <p:spPr>
          <a:xfrm>
            <a:off x="607584" y="1317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167" name="Google Shape;167;p26"/>
          <p:cNvSpPr/>
          <p:nvPr/>
        </p:nvSpPr>
        <p:spPr>
          <a:xfrm>
            <a:off x="2108613" y="2010109"/>
            <a:ext cx="268326" cy="112266"/>
          </a:xfrm>
          <a:prstGeom prst="flowChartTerminator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168" name="Google Shape;168;p26"/>
          <p:cNvSpPr/>
          <p:nvPr/>
        </p:nvSpPr>
        <p:spPr>
          <a:xfrm>
            <a:off x="911650" y="2274300"/>
            <a:ext cx="2662200" cy="10383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6"/>
          <p:cNvSpPr/>
          <p:nvPr/>
        </p:nvSpPr>
        <p:spPr>
          <a:xfrm>
            <a:off x="911701" y="3401875"/>
            <a:ext cx="1285800" cy="10383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6"/>
          <p:cNvSpPr/>
          <p:nvPr/>
        </p:nvSpPr>
        <p:spPr>
          <a:xfrm>
            <a:off x="2288150" y="3401875"/>
            <a:ext cx="1285800" cy="10383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1" name="Google Shape;171;p26"/>
          <p:cNvPicPr preferRelativeResize="0"/>
          <p:nvPr/>
        </p:nvPicPr>
        <p:blipFill rotWithShape="1">
          <a:blip r:embed="rId4">
            <a:alphaModFix/>
          </a:blip>
          <a:srcRect b="2439" l="0" r="0" t="0"/>
          <a:stretch/>
        </p:blipFill>
        <p:spPr>
          <a:xfrm>
            <a:off x="4415550" y="1270800"/>
            <a:ext cx="3760673" cy="247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6"/>
          <p:cNvSpPr txBox="1"/>
          <p:nvPr/>
        </p:nvSpPr>
        <p:spPr>
          <a:xfrm>
            <a:off x="4415550" y="3934400"/>
            <a:ext cx="38082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Ideal for: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Websites with a lot of written content, or websites that display content in chronological order. These can be anything from blogs to social media feeds.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