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Lst>
  <p:sldSz cy="5143500" cx="9144000"/>
  <p:notesSz cx="6858000" cy="9144000"/>
  <p:embeddedFontLst>
    <p:embeddedFont>
      <p:font typeface="Wix Madefor Text"/>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WixMadeforText-regular.fntdata"/><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WixMadeforText-italic.fntdata"/><Relationship Id="rId14" Type="http://schemas.openxmlformats.org/officeDocument/2006/relationships/slide" Target="slides/slide8.xml"/><Relationship Id="rId36" Type="http://schemas.openxmlformats.org/officeDocument/2006/relationships/font" Target="fonts/WixMadeforText-bold.fntdata"/><Relationship Id="rId17" Type="http://schemas.openxmlformats.org/officeDocument/2006/relationships/slide" Target="slides/slide11.xml"/><Relationship Id="rId16" Type="http://schemas.openxmlformats.org/officeDocument/2006/relationships/slide" Target="slides/slide10.xml"/><Relationship Id="rId38" Type="http://schemas.openxmlformats.org/officeDocument/2006/relationships/font" Target="fonts/WixMadeforText-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adc696b52f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adc696b52f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b26699455a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b26699455a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b26699455a_0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b26699455a_0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b26699455a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b26699455a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b26699455a_0_1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b26699455a_0_1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b26699455a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b26699455a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b26699455a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b26699455a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b26699455a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b26699455a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b26699455a_0_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b26699455a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b26699455a_0_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b26699455a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6a8ebad1da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6a8ebad1da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785207a37c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785207a37c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b26699455a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b26699455a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b26699455a_0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b26699455a_0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b26699455a_0_2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b26699455a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adc696b52f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adc696b52f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adc696b52f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adc696b52f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adc696b52f_0_5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adc696b52f_0_5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cbb46db23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cbb46db23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b241d1f9a9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b241d1f9a9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adc696b52f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adc696b52f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b26699455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b26699455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b26699455a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b26699455a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01: Intro to Web Creation</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p:cSld name="CUSTOM_1_2">
    <p:bg>
      <p:bgPr>
        <a:solidFill>
          <a:srgbClr val="D6E6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Intro to Web Creation</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Intro to Web Creation</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01: Intro to Web Creation</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hyperlink" Target="https://www.wix.com/website-template/view/html/3303" TargetMode="External"/><Relationship Id="rId5" Type="http://schemas.openxmlformats.org/officeDocument/2006/relationships/image" Target="../media/image12.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hyperlink" Target="https://www.wix.com/website-template/view/html/3522" TargetMode="External"/><Relationship Id="rId5" Type="http://schemas.openxmlformats.org/officeDocument/2006/relationships/image" Target="../media/image17.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hyperlink" Target="https://www.wix.com/website-template/view/html/3519" TargetMode="External"/><Relationship Id="rId5" Type="http://schemas.openxmlformats.org/officeDocument/2006/relationships/image" Target="../media/image14.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hyperlink" Target="https://www.wix.com/website-template/view/html/5461?originUrl=https%3A%2F%2Fwww.wix.com%2Fwebsite%2Ftemplates%3Fcriteria%3Dfood%2Bblog&amp;tpClick=view_button&amp;esi=408688f0-b06e-4e10-8451-befe567dbca4" TargetMode="External"/><Relationship Id="rId5" Type="http://schemas.openxmlformats.org/officeDocument/2006/relationships/image" Target="../media/image16.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hyperlink" Target="https://www.wix.com/website-template/view/html/3637" TargetMode="External"/><Relationship Id="rId5" Type="http://schemas.openxmlformats.org/officeDocument/2006/relationships/image" Target="../media/image11.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hyperlink" Target="https://scratch.mit.edu" TargetMode="External"/><Relationship Id="rId5" Type="http://schemas.openxmlformats.org/officeDocument/2006/relationships/image" Target="../media/image15.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hyperlink" Target="https://www.wix.com/website-template/view/html/2467?originUrl=https%3A%2F%2Fwww.wix.com%2Fwebsite%2Ftemplates%3Fcriteria%3Dsports&amp;tpClick=view_button&amp;esi=afb32092-71c3-462e-a66d-b7ca7e08e740" TargetMode="External"/><Relationship Id="rId5" Type="http://schemas.openxmlformats.org/officeDocument/2006/relationships/image" Target="../media/image13.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9.png"/><Relationship Id="rId4" Type="http://schemas.openxmlformats.org/officeDocument/2006/relationships/hyperlink" Target="https://www.wix.com/educati61/bingo" TargetMode="External"/><Relationship Id="rId5"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pic>
        <p:nvPicPr>
          <p:cNvPr id="72" name="Google Shape;72;p18"/>
          <p:cNvPicPr preferRelativeResize="0"/>
          <p:nvPr/>
        </p:nvPicPr>
        <p:blipFill>
          <a:blip r:embed="rId3">
            <a:alphaModFix/>
          </a:blip>
          <a:stretch>
            <a:fillRect/>
          </a:stretch>
        </p:blipFill>
        <p:spPr>
          <a:xfrm>
            <a:off x="5523112" y="100"/>
            <a:ext cx="3479426" cy="5143500"/>
          </a:xfrm>
          <a:prstGeom prst="rect">
            <a:avLst/>
          </a:prstGeom>
          <a:noFill/>
          <a:ln>
            <a:noFill/>
          </a:ln>
        </p:spPr>
      </p:pic>
      <p:sp>
        <p:nvSpPr>
          <p:cNvPr id="73" name="Google Shape;73;p18"/>
          <p:cNvSpPr txBox="1"/>
          <p:nvPr>
            <p:ph type="title"/>
          </p:nvPr>
        </p:nvSpPr>
        <p:spPr>
          <a:xfrm rot="5400000">
            <a:off x="7478250" y="3318050"/>
            <a:ext cx="27480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Intro to Web Creation</a:t>
            </a:r>
            <a:endParaRPr sz="900">
              <a:latin typeface="Wix Madefor Text"/>
              <a:ea typeface="Wix Madefor Text"/>
              <a:cs typeface="Wix Madefor Text"/>
              <a:sym typeface="Wix Madefor Text"/>
            </a:endParaRPr>
          </a:p>
        </p:txBody>
      </p:sp>
      <p:sp>
        <p:nvSpPr>
          <p:cNvPr id="74" name="Google Shape;74;p18"/>
          <p:cNvSpPr/>
          <p:nvPr/>
        </p:nvSpPr>
        <p:spPr>
          <a:xfrm>
            <a:off x="0" y="100"/>
            <a:ext cx="5714100" cy="5143500"/>
          </a:xfrm>
          <a:prstGeom prst="rect">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8"/>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01</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Intro to Web Creation</a:t>
            </a:r>
            <a:endParaRPr b="1" sz="4800">
              <a:solidFill>
                <a:srgbClr val="FFFFFF"/>
              </a:solidFill>
              <a:latin typeface="Wix Madefor Text"/>
              <a:ea typeface="Wix Madefor Text"/>
              <a:cs typeface="Wix Madefor Text"/>
              <a:sym typeface="Wix Madefor Text"/>
            </a:endParaRPr>
          </a:p>
        </p:txBody>
      </p:sp>
      <p:grpSp>
        <p:nvGrpSpPr>
          <p:cNvPr id="76" name="Google Shape;76;p18"/>
          <p:cNvGrpSpPr/>
          <p:nvPr/>
        </p:nvGrpSpPr>
        <p:grpSpPr>
          <a:xfrm>
            <a:off x="743450" y="4506575"/>
            <a:ext cx="3436500" cy="257550"/>
            <a:chOff x="743450" y="4506575"/>
            <a:chExt cx="3436500" cy="257550"/>
          </a:xfrm>
        </p:grpSpPr>
        <p:sp>
          <p:nvSpPr>
            <p:cNvPr id="77" name="Google Shape;77;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Creation 101</a:t>
              </a:r>
              <a:endParaRPr>
                <a:solidFill>
                  <a:srgbClr val="FFFFFF"/>
                </a:solidFill>
                <a:latin typeface="Wix Madefor Text"/>
                <a:ea typeface="Wix Madefor Text"/>
                <a:cs typeface="Wix Madefor Text"/>
                <a:sym typeface="Wix Madefor Text"/>
              </a:endParaRPr>
            </a:p>
          </p:txBody>
        </p:sp>
        <p:cxnSp>
          <p:nvCxnSpPr>
            <p:cNvPr id="78" name="Google Shape;78;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9" name="Google Shape;79;p18"/>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0" name="Shape 130"/>
        <p:cNvGrpSpPr/>
        <p:nvPr/>
      </p:nvGrpSpPr>
      <p:grpSpPr>
        <a:xfrm>
          <a:off x="0" y="0"/>
          <a:ext cx="0" cy="0"/>
          <a:chOff x="0" y="0"/>
          <a:chExt cx="0" cy="0"/>
        </a:xfrm>
      </p:grpSpPr>
      <p:pic>
        <p:nvPicPr>
          <p:cNvPr id="131" name="Google Shape;131;p27"/>
          <p:cNvPicPr preferRelativeResize="0"/>
          <p:nvPr/>
        </p:nvPicPr>
        <p:blipFill rotWithShape="1">
          <a:blip r:embed="rId3">
            <a:alphaModFix/>
          </a:blip>
          <a:srcRect b="10714" l="0" r="0" t="0"/>
          <a:stretch/>
        </p:blipFill>
        <p:spPr>
          <a:xfrm>
            <a:off x="3770350" y="1140475"/>
            <a:ext cx="4512475" cy="2491600"/>
          </a:xfrm>
          <a:prstGeom prst="rect">
            <a:avLst/>
          </a:prstGeom>
          <a:noFill/>
          <a:ln>
            <a:noFill/>
          </a:ln>
          <a:effectLst>
            <a:outerShdw blurRad="128588" rotWithShape="0" algn="bl" dir="5400000" dist="66675">
              <a:srgbClr val="666666">
                <a:alpha val="19000"/>
              </a:srgbClr>
            </a:outerShdw>
          </a:effectLst>
        </p:spPr>
      </p:pic>
      <p:sp>
        <p:nvSpPr>
          <p:cNvPr id="132" name="Google Shape;132;p27"/>
          <p:cNvSpPr txBox="1"/>
          <p:nvPr>
            <p:ph type="title"/>
          </p:nvPr>
        </p:nvSpPr>
        <p:spPr>
          <a:xfrm>
            <a:off x="313500" y="1388425"/>
            <a:ext cx="3105300" cy="174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Informational </a:t>
            </a:r>
            <a:r>
              <a:rPr lang="en" sz="3200">
                <a:latin typeface="Wix Madefor Text"/>
                <a:ea typeface="Wix Madefor Text"/>
                <a:cs typeface="Wix Madefor Text"/>
                <a:sym typeface="Wix Madefor Text"/>
              </a:rPr>
              <a:t>(company or non-profit site)</a:t>
            </a:r>
            <a:endParaRPr sz="3200" u="sng">
              <a:latin typeface="Wix Madefor Text"/>
              <a:ea typeface="Wix Madefor Text"/>
              <a:cs typeface="Wix Madefor Text"/>
              <a:sym typeface="Wix Madefor Text"/>
            </a:endParaRPr>
          </a:p>
        </p:txBody>
      </p:sp>
      <p:sp>
        <p:nvSpPr>
          <p:cNvPr id="133" name="Google Shape;133;p27"/>
          <p:cNvSpPr txBox="1"/>
          <p:nvPr/>
        </p:nvSpPr>
        <p:spPr>
          <a:xfrm>
            <a:off x="3672125" y="3754525"/>
            <a:ext cx="4610700" cy="71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The Full Cup</a:t>
            </a:r>
            <a:r>
              <a:rPr b="1" lang="en" sz="1200">
                <a:latin typeface="Wix Madefor Text"/>
                <a:ea typeface="Wix Madefor Text"/>
                <a:cs typeface="Wix Madefor Text"/>
                <a:sym typeface="Wix Madefor Text"/>
              </a:rPr>
              <a:t>: </a:t>
            </a:r>
            <a:r>
              <a:rPr lang="en" sz="1200">
                <a:latin typeface="Wix Madefor Text"/>
                <a:ea typeface="Wix Madefor Text"/>
                <a:cs typeface="Wix Madefor Text"/>
                <a:sym typeface="Wix Madefor Text"/>
              </a:rPr>
              <a:t>A nonprofit clean water initiative website (Wix Studio Template).</a:t>
            </a:r>
            <a:endParaRPr sz="1200">
              <a:latin typeface="Wix Madefor Text"/>
              <a:ea typeface="Wix Madefor Text"/>
              <a:cs typeface="Wix Madefor Text"/>
              <a:sym typeface="Wix Madefor Text"/>
            </a:endParaRPr>
          </a:p>
          <a:p>
            <a:pPr indent="0" lvl="0" marL="0" rtl="0" algn="l">
              <a:spcBef>
                <a:spcPts val="0"/>
              </a:spcBef>
              <a:spcAft>
                <a:spcPts val="0"/>
              </a:spcAft>
              <a:buNone/>
            </a:pPr>
            <a:r>
              <a:t/>
            </a:r>
            <a:endParaRPr sz="1200">
              <a:latin typeface="Wix Madefor Text"/>
              <a:ea typeface="Wix Madefor Text"/>
              <a:cs typeface="Wix Madefor Text"/>
              <a:sym typeface="Wix Madefor Text"/>
            </a:endParaRPr>
          </a:p>
          <a:p>
            <a:pPr indent="0" lvl="0" marL="0" rtl="0" algn="l">
              <a:spcBef>
                <a:spcPts val="0"/>
              </a:spcBef>
              <a:spcAft>
                <a:spcPts val="0"/>
              </a:spcAft>
              <a:buNone/>
            </a:pPr>
            <a:r>
              <a:t/>
            </a:r>
            <a:endParaRPr sz="1200">
              <a:latin typeface="Wix Madefor Text"/>
              <a:ea typeface="Wix Madefor Text"/>
              <a:cs typeface="Wix Madefor Text"/>
              <a:sym typeface="Wix Madefor Text"/>
            </a:endParaRPr>
          </a:p>
          <a:p>
            <a:pPr indent="0" lvl="0" marL="0" rtl="0" algn="l">
              <a:spcBef>
                <a:spcPts val="0"/>
              </a:spcBef>
              <a:spcAft>
                <a:spcPts val="0"/>
              </a:spcAft>
              <a:buNone/>
            </a:pPr>
            <a:r>
              <a:t/>
            </a:r>
            <a:endParaRPr sz="1200">
              <a:latin typeface="Wix Madefor Text"/>
              <a:ea typeface="Wix Madefor Text"/>
              <a:cs typeface="Wix Madefor Text"/>
              <a:sym typeface="Wix Madefor Text"/>
            </a:endParaRPr>
          </a:p>
          <a:p>
            <a:pPr indent="0" lvl="0" marL="0" rtl="0" algn="l">
              <a:spcBef>
                <a:spcPts val="0"/>
              </a:spcBef>
              <a:spcAft>
                <a:spcPts val="0"/>
              </a:spcAft>
              <a:buNone/>
            </a:pPr>
            <a:r>
              <a:t/>
            </a:r>
            <a:endParaRPr sz="1200">
              <a:latin typeface="Wix Madefor Text"/>
              <a:ea typeface="Wix Madefor Text"/>
              <a:cs typeface="Wix Madefor Text"/>
              <a:sym typeface="Wix Madefor Text"/>
            </a:endParaRPr>
          </a:p>
        </p:txBody>
      </p:sp>
      <p:pic>
        <p:nvPicPr>
          <p:cNvPr id="134" name="Google Shape;134;p27" title="a7cf7120afcef67f7c3d6923d8657fa5.gif">
            <a:hlinkClick r:id="rId4"/>
          </p:cNvPr>
          <p:cNvPicPr preferRelativeResize="0"/>
          <p:nvPr/>
        </p:nvPicPr>
        <p:blipFill>
          <a:blip r:embed="rId5">
            <a:alphaModFix/>
          </a:blip>
          <a:stretch>
            <a:fillRect/>
          </a:stretch>
        </p:blipFill>
        <p:spPr>
          <a:xfrm>
            <a:off x="3770350" y="1270550"/>
            <a:ext cx="4512476" cy="236152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8" name="Shape 138"/>
        <p:cNvGrpSpPr/>
        <p:nvPr/>
      </p:nvGrpSpPr>
      <p:grpSpPr>
        <a:xfrm>
          <a:off x="0" y="0"/>
          <a:ext cx="0" cy="0"/>
          <a:chOff x="0" y="0"/>
          <a:chExt cx="0" cy="0"/>
        </a:xfrm>
      </p:grpSpPr>
      <p:pic>
        <p:nvPicPr>
          <p:cNvPr id="139" name="Google Shape;139;p28"/>
          <p:cNvPicPr preferRelativeResize="0"/>
          <p:nvPr/>
        </p:nvPicPr>
        <p:blipFill rotWithShape="1">
          <a:blip r:embed="rId3">
            <a:alphaModFix/>
          </a:blip>
          <a:srcRect b="5606" l="0" r="0" t="0"/>
          <a:stretch/>
        </p:blipFill>
        <p:spPr>
          <a:xfrm>
            <a:off x="3500450" y="1140475"/>
            <a:ext cx="4616100" cy="2557625"/>
          </a:xfrm>
          <a:prstGeom prst="rect">
            <a:avLst/>
          </a:prstGeom>
          <a:noFill/>
          <a:ln>
            <a:noFill/>
          </a:ln>
          <a:effectLst>
            <a:outerShdw blurRad="128588" rotWithShape="0" algn="bl" dir="5400000" dist="66675">
              <a:srgbClr val="666666">
                <a:alpha val="19000"/>
              </a:srgbClr>
            </a:outerShdw>
          </a:effectLst>
        </p:spPr>
      </p:pic>
      <p:sp>
        <p:nvSpPr>
          <p:cNvPr id="140" name="Google Shape;140;p28"/>
          <p:cNvSpPr txBox="1"/>
          <p:nvPr>
            <p:ph type="title"/>
          </p:nvPr>
        </p:nvSpPr>
        <p:spPr>
          <a:xfrm>
            <a:off x="660500" y="1449650"/>
            <a:ext cx="3105300" cy="174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Selling a product</a:t>
            </a:r>
            <a:endParaRPr sz="3200" u="sng">
              <a:latin typeface="Wix Madefor Text"/>
              <a:ea typeface="Wix Madefor Text"/>
              <a:cs typeface="Wix Madefor Text"/>
              <a:sym typeface="Wix Madefor Text"/>
            </a:endParaRPr>
          </a:p>
        </p:txBody>
      </p:sp>
      <p:sp>
        <p:nvSpPr>
          <p:cNvPr id="141" name="Google Shape;141;p28"/>
          <p:cNvSpPr txBox="1"/>
          <p:nvPr/>
        </p:nvSpPr>
        <p:spPr>
          <a:xfrm>
            <a:off x="3407150" y="3772450"/>
            <a:ext cx="4709400" cy="69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Rnd Apparel</a:t>
            </a:r>
            <a:r>
              <a:rPr b="1" lang="en" sz="1200">
                <a:latin typeface="Wix Madefor Text"/>
                <a:ea typeface="Wix Madefor Text"/>
                <a:cs typeface="Wix Madefor Text"/>
                <a:sym typeface="Wix Madefor Text"/>
              </a:rPr>
              <a:t>: </a:t>
            </a:r>
            <a:r>
              <a:rPr lang="en" sz="1200">
                <a:latin typeface="Wix Madefor Text"/>
                <a:ea typeface="Wix Madefor Text"/>
                <a:cs typeface="Wix Madefor Text"/>
                <a:sym typeface="Wix Madefor Text"/>
              </a:rPr>
              <a:t>An e-commerce site that sells elevated wardrobe essentials (Wix Studio Template).</a:t>
            </a:r>
            <a:endParaRPr sz="1200">
              <a:latin typeface="Wix Madefor Text"/>
              <a:ea typeface="Wix Madefor Text"/>
              <a:cs typeface="Wix Madefor Text"/>
              <a:sym typeface="Wix Madefor Text"/>
            </a:endParaRPr>
          </a:p>
          <a:p>
            <a:pPr indent="0" lvl="0" marL="0" rtl="0" algn="l">
              <a:spcBef>
                <a:spcPts val="0"/>
              </a:spcBef>
              <a:spcAft>
                <a:spcPts val="0"/>
              </a:spcAft>
              <a:buNone/>
            </a:pPr>
            <a:r>
              <a:t/>
            </a:r>
            <a:endParaRPr sz="1200">
              <a:latin typeface="Wix Madefor Text"/>
              <a:ea typeface="Wix Madefor Text"/>
              <a:cs typeface="Wix Madefor Text"/>
              <a:sym typeface="Wix Madefor Text"/>
            </a:endParaRPr>
          </a:p>
        </p:txBody>
      </p:sp>
      <p:pic>
        <p:nvPicPr>
          <p:cNvPr id="142" name="Google Shape;142;p28" title="7e25ad9c5fb967bd38c70101735e4352.gif">
            <a:hlinkClick r:id="rId4"/>
          </p:cNvPr>
          <p:cNvPicPr preferRelativeResize="0"/>
          <p:nvPr/>
        </p:nvPicPr>
        <p:blipFill>
          <a:blip r:embed="rId5">
            <a:alphaModFix/>
          </a:blip>
          <a:stretch>
            <a:fillRect/>
          </a:stretch>
        </p:blipFill>
        <p:spPr>
          <a:xfrm>
            <a:off x="3500450" y="1266950"/>
            <a:ext cx="4616100" cy="243115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6" name="Shape 146"/>
        <p:cNvGrpSpPr/>
        <p:nvPr/>
      </p:nvGrpSpPr>
      <p:grpSpPr>
        <a:xfrm>
          <a:off x="0" y="0"/>
          <a:ext cx="0" cy="0"/>
          <a:chOff x="0" y="0"/>
          <a:chExt cx="0" cy="0"/>
        </a:xfrm>
      </p:grpSpPr>
      <p:pic>
        <p:nvPicPr>
          <p:cNvPr id="147" name="Google Shape;147;p29"/>
          <p:cNvPicPr preferRelativeResize="0"/>
          <p:nvPr/>
        </p:nvPicPr>
        <p:blipFill rotWithShape="1">
          <a:blip r:embed="rId3">
            <a:alphaModFix/>
          </a:blip>
          <a:srcRect b="4571" l="0" r="0" t="0"/>
          <a:stretch/>
        </p:blipFill>
        <p:spPr>
          <a:xfrm>
            <a:off x="3531050" y="1140475"/>
            <a:ext cx="4453675" cy="2511850"/>
          </a:xfrm>
          <a:prstGeom prst="rect">
            <a:avLst/>
          </a:prstGeom>
          <a:noFill/>
          <a:ln>
            <a:noFill/>
          </a:ln>
          <a:effectLst>
            <a:outerShdw blurRad="128588" rotWithShape="0" algn="bl" dir="5400000" dist="66675">
              <a:srgbClr val="666666">
                <a:alpha val="19000"/>
              </a:srgbClr>
            </a:outerShdw>
          </a:effectLst>
        </p:spPr>
      </p:pic>
      <p:sp>
        <p:nvSpPr>
          <p:cNvPr id="148" name="Google Shape;148;p29"/>
          <p:cNvSpPr txBox="1"/>
          <p:nvPr>
            <p:ph type="title"/>
          </p:nvPr>
        </p:nvSpPr>
        <p:spPr>
          <a:xfrm>
            <a:off x="497200" y="1388425"/>
            <a:ext cx="3105300" cy="174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Marketing yourself </a:t>
            </a:r>
            <a:r>
              <a:rPr lang="en" sz="3200">
                <a:latin typeface="Wix Madefor Text"/>
                <a:ea typeface="Wix Madefor Text"/>
                <a:cs typeface="Wix Madefor Text"/>
                <a:sym typeface="Wix Madefor Text"/>
              </a:rPr>
              <a:t>(a portfolio)</a:t>
            </a:r>
            <a:endParaRPr sz="3200" u="sng">
              <a:latin typeface="Wix Madefor Text"/>
              <a:ea typeface="Wix Madefor Text"/>
              <a:cs typeface="Wix Madefor Text"/>
              <a:sym typeface="Wix Madefor Text"/>
            </a:endParaRPr>
          </a:p>
        </p:txBody>
      </p:sp>
      <p:sp>
        <p:nvSpPr>
          <p:cNvPr id="149" name="Google Shape;149;p29"/>
          <p:cNvSpPr txBox="1"/>
          <p:nvPr/>
        </p:nvSpPr>
        <p:spPr>
          <a:xfrm>
            <a:off x="3403188" y="3772450"/>
            <a:ext cx="4709400" cy="69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Yuki Nakamura: </a:t>
            </a:r>
            <a:r>
              <a:rPr lang="en" sz="1200">
                <a:latin typeface="Wix Madefor Text"/>
                <a:ea typeface="Wix Madefor Text"/>
                <a:cs typeface="Wix Madefor Text"/>
                <a:sym typeface="Wix Madefor Text"/>
              </a:rPr>
              <a:t>The personal profile of a professional photographer (Wix Studio Template).</a:t>
            </a:r>
            <a:endParaRPr sz="1200">
              <a:latin typeface="Wix Madefor Text"/>
              <a:ea typeface="Wix Madefor Text"/>
              <a:cs typeface="Wix Madefor Text"/>
              <a:sym typeface="Wix Madefor Text"/>
            </a:endParaRPr>
          </a:p>
        </p:txBody>
      </p:sp>
      <p:pic>
        <p:nvPicPr>
          <p:cNvPr id="150" name="Google Shape;150;p29" title="aa22629973af8c7a3308ecbbe6fbc2f9.gif">
            <a:hlinkClick r:id="rId4"/>
          </p:cNvPr>
          <p:cNvPicPr preferRelativeResize="0"/>
          <p:nvPr/>
        </p:nvPicPr>
        <p:blipFill>
          <a:blip r:embed="rId5">
            <a:alphaModFix/>
          </a:blip>
          <a:stretch>
            <a:fillRect/>
          </a:stretch>
        </p:blipFill>
        <p:spPr>
          <a:xfrm>
            <a:off x="3531050" y="1251125"/>
            <a:ext cx="4453676" cy="239012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4" name="Shape 154"/>
        <p:cNvGrpSpPr/>
        <p:nvPr/>
      </p:nvGrpSpPr>
      <p:grpSpPr>
        <a:xfrm>
          <a:off x="0" y="0"/>
          <a:ext cx="0" cy="0"/>
          <a:chOff x="0" y="0"/>
          <a:chExt cx="0" cy="0"/>
        </a:xfrm>
      </p:grpSpPr>
      <p:pic>
        <p:nvPicPr>
          <p:cNvPr id="155" name="Google Shape;155;p30"/>
          <p:cNvPicPr preferRelativeResize="0"/>
          <p:nvPr/>
        </p:nvPicPr>
        <p:blipFill rotWithShape="1">
          <a:blip r:embed="rId3">
            <a:alphaModFix/>
          </a:blip>
          <a:srcRect b="4970" l="0" r="0" t="0"/>
          <a:stretch/>
        </p:blipFill>
        <p:spPr>
          <a:xfrm>
            <a:off x="3602500" y="1140475"/>
            <a:ext cx="4409900" cy="2560675"/>
          </a:xfrm>
          <a:prstGeom prst="rect">
            <a:avLst/>
          </a:prstGeom>
          <a:noFill/>
          <a:ln>
            <a:noFill/>
          </a:ln>
          <a:effectLst>
            <a:outerShdw blurRad="128588" rotWithShape="0" algn="bl" dir="5400000" dist="66675">
              <a:srgbClr val="666666">
                <a:alpha val="19000"/>
              </a:srgbClr>
            </a:outerShdw>
          </a:effectLst>
        </p:spPr>
      </p:pic>
      <p:sp>
        <p:nvSpPr>
          <p:cNvPr id="156" name="Google Shape;156;p30"/>
          <p:cNvSpPr txBox="1"/>
          <p:nvPr>
            <p:ph type="title"/>
          </p:nvPr>
        </p:nvSpPr>
        <p:spPr>
          <a:xfrm>
            <a:off x="497200" y="1388425"/>
            <a:ext cx="3105300" cy="174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Sharing your hobbies, passion, or knowledge</a:t>
            </a:r>
            <a:endParaRPr sz="3200" u="sng">
              <a:latin typeface="Wix Madefor Text"/>
              <a:ea typeface="Wix Madefor Text"/>
              <a:cs typeface="Wix Madefor Text"/>
              <a:sym typeface="Wix Madefor Text"/>
            </a:endParaRPr>
          </a:p>
        </p:txBody>
      </p:sp>
      <p:sp>
        <p:nvSpPr>
          <p:cNvPr id="157" name="Google Shape;157;p30"/>
          <p:cNvSpPr txBox="1"/>
          <p:nvPr/>
        </p:nvSpPr>
        <p:spPr>
          <a:xfrm>
            <a:off x="3511100" y="3803025"/>
            <a:ext cx="4592700" cy="69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Food for Thoughts</a:t>
            </a:r>
            <a:r>
              <a:rPr b="1" lang="en" sz="1200">
                <a:latin typeface="Wix Madefor Text"/>
                <a:ea typeface="Wix Madefor Text"/>
                <a:cs typeface="Wix Madefor Text"/>
                <a:sym typeface="Wix Madefor Text"/>
              </a:rPr>
              <a:t>: </a:t>
            </a:r>
            <a:r>
              <a:rPr lang="en" sz="1200">
                <a:latin typeface="Wix Madefor Text"/>
                <a:ea typeface="Wix Madefor Text"/>
                <a:cs typeface="Wix Madefor Text"/>
                <a:sym typeface="Wix Madefor Text"/>
              </a:rPr>
              <a:t>A food blog dedicated to sharing delicious recipes (Wix Template).</a:t>
            </a:r>
            <a:endParaRPr sz="1200">
              <a:latin typeface="Wix Madefor Text"/>
              <a:ea typeface="Wix Madefor Text"/>
              <a:cs typeface="Wix Madefor Text"/>
              <a:sym typeface="Wix Madefor Text"/>
            </a:endParaRPr>
          </a:p>
        </p:txBody>
      </p:sp>
      <p:pic>
        <p:nvPicPr>
          <p:cNvPr id="158" name="Google Shape;158;p30" title="e3546f93dba0d550d5ce72941a04d5e8.gif">
            <a:hlinkClick r:id="rId4"/>
          </p:cNvPr>
          <p:cNvPicPr preferRelativeResize="0"/>
          <p:nvPr/>
        </p:nvPicPr>
        <p:blipFill>
          <a:blip r:embed="rId5">
            <a:alphaModFix/>
          </a:blip>
          <a:stretch>
            <a:fillRect/>
          </a:stretch>
        </p:blipFill>
        <p:spPr>
          <a:xfrm>
            <a:off x="3602500" y="1261000"/>
            <a:ext cx="4409899" cy="244014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2" name="Shape 162"/>
        <p:cNvGrpSpPr/>
        <p:nvPr/>
      </p:nvGrpSpPr>
      <p:grpSpPr>
        <a:xfrm>
          <a:off x="0" y="0"/>
          <a:ext cx="0" cy="0"/>
          <a:chOff x="0" y="0"/>
          <a:chExt cx="0" cy="0"/>
        </a:xfrm>
      </p:grpSpPr>
      <p:pic>
        <p:nvPicPr>
          <p:cNvPr id="163" name="Google Shape;163;p31"/>
          <p:cNvPicPr preferRelativeResize="0"/>
          <p:nvPr/>
        </p:nvPicPr>
        <p:blipFill rotWithShape="1">
          <a:blip r:embed="rId3">
            <a:alphaModFix/>
          </a:blip>
          <a:srcRect b="7927" l="0" r="0" t="0"/>
          <a:stretch/>
        </p:blipFill>
        <p:spPr>
          <a:xfrm>
            <a:off x="3397025" y="996525"/>
            <a:ext cx="4468050" cy="2554750"/>
          </a:xfrm>
          <a:prstGeom prst="rect">
            <a:avLst/>
          </a:prstGeom>
          <a:noFill/>
          <a:ln>
            <a:noFill/>
          </a:ln>
          <a:effectLst>
            <a:outerShdw blurRad="128588" rotWithShape="0" algn="bl" dir="5400000" dist="66675">
              <a:srgbClr val="666666">
                <a:alpha val="19000"/>
              </a:srgbClr>
            </a:outerShdw>
          </a:effectLst>
        </p:spPr>
      </p:pic>
      <p:sp>
        <p:nvSpPr>
          <p:cNvPr id="164" name="Google Shape;164;p31"/>
          <p:cNvSpPr txBox="1"/>
          <p:nvPr>
            <p:ph type="title"/>
          </p:nvPr>
        </p:nvSpPr>
        <p:spPr>
          <a:xfrm>
            <a:off x="497200" y="1388425"/>
            <a:ext cx="1991100" cy="104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Events</a:t>
            </a:r>
            <a:endParaRPr sz="3200" u="sng">
              <a:latin typeface="Wix Madefor Text"/>
              <a:ea typeface="Wix Madefor Text"/>
              <a:cs typeface="Wix Madefor Text"/>
              <a:sym typeface="Wix Madefor Text"/>
            </a:endParaRPr>
          </a:p>
        </p:txBody>
      </p:sp>
      <p:sp>
        <p:nvSpPr>
          <p:cNvPr id="165" name="Google Shape;165;p31"/>
          <p:cNvSpPr txBox="1"/>
          <p:nvPr/>
        </p:nvSpPr>
        <p:spPr>
          <a:xfrm>
            <a:off x="3307950" y="3694950"/>
            <a:ext cx="4808700" cy="69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Wedding Website</a:t>
            </a:r>
            <a:r>
              <a:rPr b="1" lang="en" sz="1200">
                <a:latin typeface="Wix Madefor Text"/>
                <a:ea typeface="Wix Madefor Text"/>
                <a:cs typeface="Wix Madefor Text"/>
                <a:sym typeface="Wix Madefor Text"/>
              </a:rPr>
              <a:t>: </a:t>
            </a:r>
            <a:r>
              <a:rPr lang="en" sz="1200">
                <a:latin typeface="Wix Madefor Text"/>
                <a:ea typeface="Wix Madefor Text"/>
                <a:cs typeface="Wix Madefor Text"/>
                <a:sym typeface="Wix Madefor Text"/>
              </a:rPr>
              <a:t>A wedding invitation website (Wix Studio Templates).</a:t>
            </a:r>
            <a:endParaRPr sz="1200">
              <a:latin typeface="Wix Madefor Text"/>
              <a:ea typeface="Wix Madefor Text"/>
              <a:cs typeface="Wix Madefor Text"/>
              <a:sym typeface="Wix Madefor Text"/>
            </a:endParaRPr>
          </a:p>
        </p:txBody>
      </p:sp>
      <p:pic>
        <p:nvPicPr>
          <p:cNvPr id="166" name="Google Shape;166;p31" title="efb413fa31722fb269b0d0f8ec4eb9b8.gif">
            <a:hlinkClick r:id="rId4"/>
          </p:cNvPr>
          <p:cNvPicPr preferRelativeResize="0"/>
          <p:nvPr/>
        </p:nvPicPr>
        <p:blipFill>
          <a:blip r:embed="rId5">
            <a:alphaModFix/>
          </a:blip>
          <a:stretch>
            <a:fillRect/>
          </a:stretch>
        </p:blipFill>
        <p:spPr>
          <a:xfrm>
            <a:off x="3397025" y="1123625"/>
            <a:ext cx="4468050" cy="242764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0" name="Shape 170"/>
        <p:cNvGrpSpPr/>
        <p:nvPr/>
      </p:nvGrpSpPr>
      <p:grpSpPr>
        <a:xfrm>
          <a:off x="0" y="0"/>
          <a:ext cx="0" cy="0"/>
          <a:chOff x="0" y="0"/>
          <a:chExt cx="0" cy="0"/>
        </a:xfrm>
      </p:grpSpPr>
      <p:pic>
        <p:nvPicPr>
          <p:cNvPr id="171" name="Google Shape;171;p32"/>
          <p:cNvPicPr preferRelativeResize="0"/>
          <p:nvPr/>
        </p:nvPicPr>
        <p:blipFill>
          <a:blip r:embed="rId3">
            <a:alphaModFix/>
          </a:blip>
          <a:stretch>
            <a:fillRect/>
          </a:stretch>
        </p:blipFill>
        <p:spPr>
          <a:xfrm>
            <a:off x="3602500" y="1140475"/>
            <a:ext cx="4409900" cy="2756800"/>
          </a:xfrm>
          <a:prstGeom prst="rect">
            <a:avLst/>
          </a:prstGeom>
          <a:noFill/>
          <a:ln>
            <a:noFill/>
          </a:ln>
          <a:effectLst>
            <a:outerShdw blurRad="128588" rotWithShape="0" algn="bl" dir="5400000" dist="66675">
              <a:srgbClr val="666666">
                <a:alpha val="19000"/>
              </a:srgbClr>
            </a:outerShdw>
          </a:effectLst>
        </p:spPr>
      </p:pic>
      <p:sp>
        <p:nvSpPr>
          <p:cNvPr id="172" name="Google Shape;172;p32"/>
          <p:cNvSpPr txBox="1"/>
          <p:nvPr>
            <p:ph type="title"/>
          </p:nvPr>
        </p:nvSpPr>
        <p:spPr>
          <a:xfrm>
            <a:off x="497200" y="1388425"/>
            <a:ext cx="3105300" cy="174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App-like websites that have a function</a:t>
            </a:r>
            <a:endParaRPr sz="3200" u="sng">
              <a:latin typeface="Wix Madefor Text"/>
              <a:ea typeface="Wix Madefor Text"/>
              <a:cs typeface="Wix Madefor Text"/>
              <a:sym typeface="Wix Madefor Text"/>
            </a:endParaRPr>
          </a:p>
        </p:txBody>
      </p:sp>
      <p:pic>
        <p:nvPicPr>
          <p:cNvPr id="173" name="Google Shape;173;p32">
            <a:hlinkClick r:id="rId4"/>
          </p:cNvPr>
          <p:cNvPicPr preferRelativeResize="0"/>
          <p:nvPr/>
        </p:nvPicPr>
        <p:blipFill>
          <a:blip r:embed="rId5">
            <a:alphaModFix/>
          </a:blip>
          <a:stretch>
            <a:fillRect/>
          </a:stretch>
        </p:blipFill>
        <p:spPr>
          <a:xfrm>
            <a:off x="3602500" y="1260150"/>
            <a:ext cx="4409900" cy="2637113"/>
          </a:xfrm>
          <a:prstGeom prst="rect">
            <a:avLst/>
          </a:prstGeom>
          <a:noFill/>
          <a:ln>
            <a:noFill/>
          </a:ln>
        </p:spPr>
      </p:pic>
      <p:sp>
        <p:nvSpPr>
          <p:cNvPr id="174" name="Google Shape;174;p32"/>
          <p:cNvSpPr txBox="1"/>
          <p:nvPr/>
        </p:nvSpPr>
        <p:spPr>
          <a:xfrm>
            <a:off x="3484625" y="3897275"/>
            <a:ext cx="4808700" cy="69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Wix Madefor Text"/>
                <a:ea typeface="Wix Madefor Text"/>
                <a:cs typeface="Wix Madefor Text"/>
                <a:sym typeface="Wix Madefor Text"/>
              </a:rPr>
              <a:t>Scratch: </a:t>
            </a:r>
            <a:r>
              <a:rPr lang="en" sz="1200">
                <a:latin typeface="Wix Madefor Text"/>
                <a:ea typeface="Wix Madefor Text"/>
                <a:cs typeface="Wix Madefor Text"/>
                <a:sym typeface="Wix Madefor Text"/>
              </a:rPr>
              <a:t>A creative platform where you can create projects with code. (Not a Wix resource!) </a:t>
            </a:r>
            <a:endParaRPr sz="1200">
              <a:latin typeface="Wix Madefor Text"/>
              <a:ea typeface="Wix Madefor Text"/>
              <a:cs typeface="Wix Madefor Text"/>
              <a:sym typeface="Wix Madefor Tex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8" name="Shape 178"/>
        <p:cNvGrpSpPr/>
        <p:nvPr/>
      </p:nvGrpSpPr>
      <p:grpSpPr>
        <a:xfrm>
          <a:off x="0" y="0"/>
          <a:ext cx="0" cy="0"/>
          <a:chOff x="0" y="0"/>
          <a:chExt cx="0" cy="0"/>
        </a:xfrm>
      </p:grpSpPr>
      <p:pic>
        <p:nvPicPr>
          <p:cNvPr id="179" name="Google Shape;179;p33"/>
          <p:cNvPicPr preferRelativeResize="0"/>
          <p:nvPr/>
        </p:nvPicPr>
        <p:blipFill rotWithShape="1">
          <a:blip r:embed="rId3">
            <a:alphaModFix/>
          </a:blip>
          <a:srcRect b="1351" l="0" r="0" t="0"/>
          <a:stretch/>
        </p:blipFill>
        <p:spPr>
          <a:xfrm>
            <a:off x="4031100" y="1136775"/>
            <a:ext cx="4062925" cy="2217450"/>
          </a:xfrm>
          <a:prstGeom prst="rect">
            <a:avLst/>
          </a:prstGeom>
          <a:noFill/>
          <a:ln>
            <a:noFill/>
          </a:ln>
          <a:effectLst>
            <a:outerShdw blurRad="128588" rotWithShape="0" algn="bl" dir="5400000" dist="66675">
              <a:srgbClr val="666666">
                <a:alpha val="19000"/>
              </a:srgbClr>
            </a:outerShdw>
          </a:effectLst>
        </p:spPr>
      </p:pic>
      <p:sp>
        <p:nvSpPr>
          <p:cNvPr id="180" name="Google Shape;180;p33"/>
          <p:cNvSpPr txBox="1"/>
          <p:nvPr>
            <p:ph type="title"/>
          </p:nvPr>
        </p:nvSpPr>
        <p:spPr>
          <a:xfrm>
            <a:off x="497200" y="1388425"/>
            <a:ext cx="3105300" cy="174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Same purpose, different goals</a:t>
            </a:r>
            <a:endParaRPr sz="3200" u="sng">
              <a:latin typeface="Wix Madefor Text"/>
              <a:ea typeface="Wix Madefor Text"/>
              <a:cs typeface="Wix Madefor Text"/>
              <a:sym typeface="Wix Madefor Text"/>
            </a:endParaRPr>
          </a:p>
        </p:txBody>
      </p:sp>
      <p:sp>
        <p:nvSpPr>
          <p:cNvPr id="181" name="Google Shape;181;p33"/>
          <p:cNvSpPr txBox="1"/>
          <p:nvPr/>
        </p:nvSpPr>
        <p:spPr>
          <a:xfrm>
            <a:off x="4031100" y="3506150"/>
            <a:ext cx="2326800" cy="9492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Wix Madefor Text"/>
              <a:buChar char="●"/>
            </a:pPr>
            <a:r>
              <a:rPr lang="en">
                <a:latin typeface="Wix Madefor Text"/>
                <a:ea typeface="Wix Madefor Text"/>
                <a:cs typeface="Wix Madefor Text"/>
                <a:sym typeface="Wix Madefor Text"/>
              </a:rPr>
              <a:t>Sports blog</a:t>
            </a:r>
            <a:endParaRPr>
              <a:latin typeface="Wix Madefor Text"/>
              <a:ea typeface="Wix Madefor Text"/>
              <a:cs typeface="Wix Madefor Text"/>
              <a:sym typeface="Wix Madefor Text"/>
            </a:endParaRPr>
          </a:p>
          <a:p>
            <a:pPr indent="-317500" lvl="0" marL="457200" rtl="0" algn="l">
              <a:spcBef>
                <a:spcPts val="0"/>
              </a:spcBef>
              <a:spcAft>
                <a:spcPts val="0"/>
              </a:spcAft>
              <a:buSzPts val="1400"/>
              <a:buFont typeface="Wix Madefor Text"/>
              <a:buChar char="●"/>
            </a:pPr>
            <a:r>
              <a:rPr lang="en">
                <a:latin typeface="Wix Madefor Text"/>
                <a:ea typeface="Wix Madefor Text"/>
                <a:cs typeface="Wix Madefor Text"/>
                <a:sym typeface="Wix Madefor Text"/>
              </a:rPr>
              <a:t>Podcast website</a:t>
            </a:r>
            <a:endParaRPr>
              <a:latin typeface="Wix Madefor Text"/>
              <a:ea typeface="Wix Madefor Text"/>
              <a:cs typeface="Wix Madefor Text"/>
              <a:sym typeface="Wix Madefor Text"/>
            </a:endParaRPr>
          </a:p>
        </p:txBody>
      </p:sp>
      <p:pic>
        <p:nvPicPr>
          <p:cNvPr id="182" name="Google Shape;182;p33" title="4a3352aa60ab2c2a06f4ff5e2b805723.gif">
            <a:hlinkClick r:id="rId4"/>
          </p:cNvPr>
          <p:cNvPicPr preferRelativeResize="0"/>
          <p:nvPr/>
        </p:nvPicPr>
        <p:blipFill>
          <a:blip r:embed="rId5">
            <a:alphaModFix/>
          </a:blip>
          <a:stretch>
            <a:fillRect/>
          </a:stretch>
        </p:blipFill>
        <p:spPr>
          <a:xfrm>
            <a:off x="4031125" y="1241500"/>
            <a:ext cx="4062926" cy="211272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6" name="Shape 186"/>
        <p:cNvGrpSpPr/>
        <p:nvPr/>
      </p:nvGrpSpPr>
      <p:grpSpPr>
        <a:xfrm>
          <a:off x="0" y="0"/>
          <a:ext cx="0" cy="0"/>
          <a:chOff x="0" y="0"/>
          <a:chExt cx="0" cy="0"/>
        </a:xfrm>
      </p:grpSpPr>
      <p:sp>
        <p:nvSpPr>
          <p:cNvPr id="187" name="Google Shape;187;p34"/>
          <p:cNvSpPr txBox="1"/>
          <p:nvPr>
            <p:ph type="title"/>
          </p:nvPr>
        </p:nvSpPr>
        <p:spPr>
          <a:xfrm>
            <a:off x="497200" y="1982400"/>
            <a:ext cx="7491900" cy="117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Wix Madefor Text"/>
                <a:ea typeface="Wix Madefor Text"/>
                <a:cs typeface="Wix Madefor Text"/>
                <a:sym typeface="Wix Madefor Text"/>
              </a:rPr>
              <a:t>What else?</a:t>
            </a:r>
            <a:endParaRPr sz="3200" u="sng">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1" name="Shape 191"/>
        <p:cNvGrpSpPr/>
        <p:nvPr/>
      </p:nvGrpSpPr>
      <p:grpSpPr>
        <a:xfrm>
          <a:off x="0" y="0"/>
          <a:ext cx="0" cy="0"/>
          <a:chOff x="0" y="0"/>
          <a:chExt cx="0" cy="0"/>
        </a:xfrm>
      </p:grpSpPr>
      <p:sp>
        <p:nvSpPr>
          <p:cNvPr id="192" name="Google Shape;192;p35"/>
          <p:cNvSpPr txBox="1"/>
          <p:nvPr>
            <p:ph type="title"/>
          </p:nvPr>
        </p:nvSpPr>
        <p:spPr>
          <a:xfrm>
            <a:off x="497200" y="1388425"/>
            <a:ext cx="5350500" cy="174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are a few reasons you might want to create a website?</a:t>
            </a:r>
            <a:endParaRPr sz="3200" u="sng">
              <a:latin typeface="Wix Madefor Text"/>
              <a:ea typeface="Wix Madefor Text"/>
              <a:cs typeface="Wix Madefor Text"/>
              <a:sym typeface="Wix Madefor Tex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6" name="Shape 196"/>
        <p:cNvGrpSpPr/>
        <p:nvPr/>
      </p:nvGrpSpPr>
      <p:grpSpPr>
        <a:xfrm>
          <a:off x="0" y="0"/>
          <a:ext cx="0" cy="0"/>
          <a:chOff x="0" y="0"/>
          <a:chExt cx="0" cy="0"/>
        </a:xfrm>
      </p:grpSpPr>
      <p:pic>
        <p:nvPicPr>
          <p:cNvPr id="197" name="Google Shape;197;p36"/>
          <p:cNvPicPr preferRelativeResize="0"/>
          <p:nvPr/>
        </p:nvPicPr>
        <p:blipFill>
          <a:blip r:embed="rId3">
            <a:alphaModFix/>
          </a:blip>
          <a:stretch>
            <a:fillRect/>
          </a:stretch>
        </p:blipFill>
        <p:spPr>
          <a:xfrm>
            <a:off x="1255463" y="1000875"/>
            <a:ext cx="6051374" cy="3545575"/>
          </a:xfrm>
          <a:prstGeom prst="rect">
            <a:avLst/>
          </a:prstGeom>
          <a:noFill/>
          <a:ln>
            <a:noFill/>
          </a:ln>
          <a:effectLst>
            <a:outerShdw blurRad="128588" rotWithShape="0" algn="bl" dir="5400000" dist="66675">
              <a:srgbClr val="666666">
                <a:alpha val="19000"/>
              </a:srgbClr>
            </a:outerShdw>
          </a:effectLst>
        </p:spPr>
      </p:pic>
      <p:sp>
        <p:nvSpPr>
          <p:cNvPr id="198" name="Google Shape;198;p36"/>
          <p:cNvSpPr txBox="1"/>
          <p:nvPr/>
        </p:nvSpPr>
        <p:spPr>
          <a:xfrm>
            <a:off x="0" y="198650"/>
            <a:ext cx="8562300" cy="70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Wix Madefor Text"/>
                <a:ea typeface="Wix Madefor Text"/>
                <a:cs typeface="Wix Madefor Text"/>
                <a:sym typeface="Wix Madefor Text"/>
              </a:rPr>
              <a:t>wix.com in 2025</a:t>
            </a:r>
            <a:endParaRPr/>
          </a:p>
        </p:txBody>
      </p:sp>
      <p:pic>
        <p:nvPicPr>
          <p:cNvPr id="199" name="Google Shape;199;p36" title="Screenshot 2025-06-23 at 10.12.25 AM.png"/>
          <p:cNvPicPr preferRelativeResize="0"/>
          <p:nvPr/>
        </p:nvPicPr>
        <p:blipFill>
          <a:blip r:embed="rId4">
            <a:alphaModFix/>
          </a:blip>
          <a:stretch>
            <a:fillRect/>
          </a:stretch>
        </p:blipFill>
        <p:spPr>
          <a:xfrm>
            <a:off x="1255474" y="1156648"/>
            <a:ext cx="6057876" cy="33897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 name="Shape 83"/>
        <p:cNvGrpSpPr/>
        <p:nvPr/>
      </p:nvGrpSpPr>
      <p:grpSpPr>
        <a:xfrm>
          <a:off x="0" y="0"/>
          <a:ext cx="0" cy="0"/>
          <a:chOff x="0" y="0"/>
          <a:chExt cx="0" cy="0"/>
        </a:xfrm>
      </p:grpSpPr>
      <p:sp>
        <p:nvSpPr>
          <p:cNvPr id="84" name="Google Shape;84;p19"/>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solidFill>
                <a:srgbClr val="32B777"/>
              </a:solidFill>
              <a:latin typeface="Wix Madefor Text"/>
              <a:ea typeface="Wix Madefor Text"/>
              <a:cs typeface="Wix Madefor Text"/>
              <a:sym typeface="Wix Madefor Text"/>
            </a:endParaRPr>
          </a:p>
        </p:txBody>
      </p:sp>
      <p:sp>
        <p:nvSpPr>
          <p:cNvPr id="85" name="Google Shape;85;p19"/>
          <p:cNvSpPr txBox="1"/>
          <p:nvPr/>
        </p:nvSpPr>
        <p:spPr>
          <a:xfrm>
            <a:off x="673650" y="1505875"/>
            <a:ext cx="54486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What are different purposes that websites are used for and why?</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What are the common structures websites have?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32B777"/>
              </a:buClr>
              <a:buSzPts val="1400"/>
              <a:buFont typeface="Wix Madefor Text"/>
              <a:buChar char="●"/>
            </a:pPr>
            <a:r>
              <a:rPr lang="en">
                <a:latin typeface="Wix Madefor Text"/>
                <a:ea typeface="Wix Madefor Text"/>
                <a:cs typeface="Wix Madefor Text"/>
                <a:sym typeface="Wix Madefor Text"/>
              </a:rPr>
              <a:t>Why would you want to create a website?</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3" name="Shape 203"/>
        <p:cNvGrpSpPr/>
        <p:nvPr/>
      </p:nvGrpSpPr>
      <p:grpSpPr>
        <a:xfrm>
          <a:off x="0" y="0"/>
          <a:ext cx="0" cy="0"/>
          <a:chOff x="0" y="0"/>
          <a:chExt cx="0" cy="0"/>
        </a:xfrm>
      </p:grpSpPr>
      <p:pic>
        <p:nvPicPr>
          <p:cNvPr id="204" name="Google Shape;204;p37"/>
          <p:cNvPicPr preferRelativeResize="0"/>
          <p:nvPr/>
        </p:nvPicPr>
        <p:blipFill>
          <a:blip r:embed="rId3">
            <a:alphaModFix/>
          </a:blip>
          <a:stretch>
            <a:fillRect/>
          </a:stretch>
        </p:blipFill>
        <p:spPr>
          <a:xfrm>
            <a:off x="1255463" y="1000875"/>
            <a:ext cx="6051374" cy="3545575"/>
          </a:xfrm>
          <a:prstGeom prst="rect">
            <a:avLst/>
          </a:prstGeom>
          <a:noFill/>
          <a:ln>
            <a:noFill/>
          </a:ln>
          <a:effectLst>
            <a:outerShdw blurRad="128588" rotWithShape="0" algn="bl" dir="5400000" dist="66675">
              <a:srgbClr val="666666">
                <a:alpha val="19000"/>
              </a:srgbClr>
            </a:outerShdw>
          </a:effectLst>
        </p:spPr>
      </p:pic>
      <p:sp>
        <p:nvSpPr>
          <p:cNvPr id="205" name="Google Shape;205;p37"/>
          <p:cNvSpPr txBox="1"/>
          <p:nvPr/>
        </p:nvSpPr>
        <p:spPr>
          <a:xfrm>
            <a:off x="0" y="198650"/>
            <a:ext cx="8562300" cy="70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Wix Madefor Text"/>
                <a:ea typeface="Wix Madefor Text"/>
                <a:cs typeface="Wix Madefor Text"/>
                <a:sym typeface="Wix Madefor Text"/>
              </a:rPr>
              <a:t>wix</a:t>
            </a:r>
            <a:r>
              <a:rPr b="1" lang="en" sz="3200">
                <a:latin typeface="Wix Madefor Text"/>
                <a:ea typeface="Wix Madefor Text"/>
                <a:cs typeface="Wix Madefor Text"/>
                <a:sym typeface="Wix Madefor Text"/>
              </a:rPr>
              <a:t>.com in 2024</a:t>
            </a:r>
            <a:endParaRPr/>
          </a:p>
        </p:txBody>
      </p:sp>
      <p:pic>
        <p:nvPicPr>
          <p:cNvPr id="206" name="Google Shape;206;p37"/>
          <p:cNvPicPr preferRelativeResize="0"/>
          <p:nvPr/>
        </p:nvPicPr>
        <p:blipFill>
          <a:blip r:embed="rId4">
            <a:alphaModFix/>
          </a:blip>
          <a:stretch>
            <a:fillRect/>
          </a:stretch>
        </p:blipFill>
        <p:spPr>
          <a:xfrm>
            <a:off x="1255462" y="1151425"/>
            <a:ext cx="6051379" cy="3395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0" name="Shape 210"/>
        <p:cNvGrpSpPr/>
        <p:nvPr/>
      </p:nvGrpSpPr>
      <p:grpSpPr>
        <a:xfrm>
          <a:off x="0" y="0"/>
          <a:ext cx="0" cy="0"/>
          <a:chOff x="0" y="0"/>
          <a:chExt cx="0" cy="0"/>
        </a:xfrm>
      </p:grpSpPr>
      <p:pic>
        <p:nvPicPr>
          <p:cNvPr id="211" name="Google Shape;211;p38"/>
          <p:cNvPicPr preferRelativeResize="0"/>
          <p:nvPr/>
        </p:nvPicPr>
        <p:blipFill>
          <a:blip r:embed="rId3">
            <a:alphaModFix/>
          </a:blip>
          <a:stretch>
            <a:fillRect/>
          </a:stretch>
        </p:blipFill>
        <p:spPr>
          <a:xfrm>
            <a:off x="1508832" y="826550"/>
            <a:ext cx="5808419" cy="3954850"/>
          </a:xfrm>
          <a:prstGeom prst="rect">
            <a:avLst/>
          </a:prstGeom>
          <a:noFill/>
          <a:ln>
            <a:noFill/>
          </a:ln>
          <a:effectLst>
            <a:outerShdw blurRad="128588" rotWithShape="0" algn="bl" dir="5400000" dist="66675">
              <a:srgbClr val="666666">
                <a:alpha val="19000"/>
              </a:srgbClr>
            </a:outerShdw>
          </a:effectLst>
        </p:spPr>
      </p:pic>
      <p:sp>
        <p:nvSpPr>
          <p:cNvPr id="212" name="Google Shape;212;p38"/>
          <p:cNvSpPr txBox="1"/>
          <p:nvPr/>
        </p:nvSpPr>
        <p:spPr>
          <a:xfrm>
            <a:off x="0" y="122450"/>
            <a:ext cx="8562300" cy="70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Wix Madefor Text"/>
                <a:ea typeface="Wix Madefor Text"/>
                <a:cs typeface="Wix Madefor Text"/>
                <a:sym typeface="Wix Madefor Text"/>
              </a:rPr>
              <a:t>wix.com in 2013</a:t>
            </a:r>
            <a:endParaRPr/>
          </a:p>
        </p:txBody>
      </p:sp>
      <p:pic>
        <p:nvPicPr>
          <p:cNvPr id="213" name="Google Shape;213;p38"/>
          <p:cNvPicPr preferRelativeResize="0"/>
          <p:nvPr/>
        </p:nvPicPr>
        <p:blipFill>
          <a:blip r:embed="rId4">
            <a:alphaModFix/>
          </a:blip>
          <a:stretch>
            <a:fillRect/>
          </a:stretch>
        </p:blipFill>
        <p:spPr>
          <a:xfrm>
            <a:off x="1508825" y="998850"/>
            <a:ext cx="5808423" cy="385414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7" name="Shape 217"/>
        <p:cNvGrpSpPr/>
        <p:nvPr/>
      </p:nvGrpSpPr>
      <p:grpSpPr>
        <a:xfrm>
          <a:off x="0" y="0"/>
          <a:ext cx="0" cy="0"/>
          <a:chOff x="0" y="0"/>
          <a:chExt cx="0" cy="0"/>
        </a:xfrm>
      </p:grpSpPr>
      <p:sp>
        <p:nvSpPr>
          <p:cNvPr id="218" name="Google Shape;218;p39"/>
          <p:cNvSpPr txBox="1"/>
          <p:nvPr/>
        </p:nvSpPr>
        <p:spPr>
          <a:xfrm>
            <a:off x="576500" y="928679"/>
            <a:ext cx="4388400" cy="105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Website building blocks</a:t>
            </a:r>
            <a:endParaRPr/>
          </a:p>
        </p:txBody>
      </p:sp>
      <p:sp>
        <p:nvSpPr>
          <p:cNvPr id="219" name="Google Shape;219;p39"/>
          <p:cNvSpPr txBox="1"/>
          <p:nvPr/>
        </p:nvSpPr>
        <p:spPr>
          <a:xfrm>
            <a:off x="576500" y="2341938"/>
            <a:ext cx="4112700" cy="19491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Most websites have common building blocks and a common structure, which makes it easy to navigate through. What are a few common things you see on webpages?</a:t>
            </a:r>
            <a:endParaRPr/>
          </a:p>
        </p:txBody>
      </p:sp>
      <p:grpSp>
        <p:nvGrpSpPr>
          <p:cNvPr id="220" name="Google Shape;220;p39"/>
          <p:cNvGrpSpPr/>
          <p:nvPr/>
        </p:nvGrpSpPr>
        <p:grpSpPr>
          <a:xfrm>
            <a:off x="4988425" y="642250"/>
            <a:ext cx="3075209" cy="3859000"/>
            <a:chOff x="2415275" y="1223275"/>
            <a:chExt cx="3075209" cy="3859000"/>
          </a:xfrm>
        </p:grpSpPr>
        <p:pic>
          <p:nvPicPr>
            <p:cNvPr id="221" name="Google Shape;221;p39"/>
            <p:cNvPicPr preferRelativeResize="0"/>
            <p:nvPr/>
          </p:nvPicPr>
          <p:blipFill rotWithShape="1">
            <a:blip r:embed="rId3">
              <a:alphaModFix/>
            </a:blip>
            <a:srcRect b="1117" l="0" r="47962" t="0"/>
            <a:stretch/>
          </p:blipFill>
          <p:spPr>
            <a:xfrm>
              <a:off x="2415275" y="1223275"/>
              <a:ext cx="2962949" cy="3859000"/>
            </a:xfrm>
            <a:prstGeom prst="rect">
              <a:avLst/>
            </a:prstGeom>
            <a:noFill/>
            <a:ln>
              <a:noFill/>
            </a:ln>
            <a:effectLst>
              <a:outerShdw blurRad="142875" rotWithShape="0" algn="bl" dir="6960000" dist="76200">
                <a:srgbClr val="666666">
                  <a:alpha val="19000"/>
                </a:srgbClr>
              </a:outerShdw>
            </a:effectLst>
          </p:spPr>
        </p:pic>
        <p:sp>
          <p:nvSpPr>
            <p:cNvPr id="222" name="Google Shape;222;p39"/>
            <p:cNvSpPr txBox="1"/>
            <p:nvPr/>
          </p:nvSpPr>
          <p:spPr>
            <a:xfrm>
              <a:off x="2673800" y="1714498"/>
              <a:ext cx="10410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800">
                  <a:latin typeface="Wix Madefor Text"/>
                  <a:ea typeface="Wix Madefor Text"/>
                  <a:cs typeface="Wix Madefor Text"/>
                  <a:sym typeface="Wix Madefor Text"/>
                </a:rPr>
                <a:t>Welcome</a:t>
              </a:r>
              <a:r>
                <a:rPr b="1" lang="en" sz="700">
                  <a:latin typeface="Wix Madefor Text"/>
                  <a:ea typeface="Wix Madefor Text"/>
                  <a:cs typeface="Wix Madefor Text"/>
                  <a:sym typeface="Wix Madefor Text"/>
                </a:rPr>
                <a:t>!</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Here’s what you can do on my site.</a:t>
              </a:r>
              <a:endParaRPr sz="700">
                <a:latin typeface="Wix Madefor Text"/>
                <a:ea typeface="Wix Madefor Text"/>
                <a:cs typeface="Wix Madefor Text"/>
                <a:sym typeface="Wix Madefor Text"/>
              </a:endParaRPr>
            </a:p>
          </p:txBody>
        </p:sp>
        <p:sp>
          <p:nvSpPr>
            <p:cNvPr id="223" name="Google Shape;223;p39"/>
            <p:cNvSpPr/>
            <p:nvPr/>
          </p:nvSpPr>
          <p:spPr>
            <a:xfrm>
              <a:off x="3786475" y="1655425"/>
              <a:ext cx="1305600" cy="7959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39"/>
            <p:cNvSpPr txBox="1"/>
            <p:nvPr/>
          </p:nvSpPr>
          <p:spPr>
            <a:xfrm>
              <a:off x="4632484" y="1371041"/>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225" name="Google Shape;225;p39"/>
            <p:cNvSpPr txBox="1"/>
            <p:nvPr/>
          </p:nvSpPr>
          <p:spPr>
            <a:xfrm>
              <a:off x="2415284" y="1371041"/>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226" name="Google Shape;226;p39"/>
            <p:cNvSpPr/>
            <p:nvPr/>
          </p:nvSpPr>
          <p:spPr>
            <a:xfrm>
              <a:off x="2752425" y="2234984"/>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227" name="Google Shape;227;p39"/>
            <p:cNvSpPr/>
            <p:nvPr/>
          </p:nvSpPr>
          <p:spPr>
            <a:xfrm>
              <a:off x="2752425" y="2710275"/>
              <a:ext cx="1244700" cy="10383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39"/>
            <p:cNvSpPr/>
            <p:nvPr/>
          </p:nvSpPr>
          <p:spPr>
            <a:xfrm>
              <a:off x="3463025" y="2831425"/>
              <a:ext cx="1244700" cy="795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39"/>
            <p:cNvSpPr txBox="1"/>
            <p:nvPr/>
          </p:nvSpPr>
          <p:spPr>
            <a:xfrm>
              <a:off x="3514325" y="2886475"/>
              <a:ext cx="10410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About</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Here’s what this site is about</a:t>
              </a:r>
              <a:endParaRPr sz="700">
                <a:latin typeface="Wix Madefor Text"/>
                <a:ea typeface="Wix Madefor Text"/>
                <a:cs typeface="Wix Madefor Text"/>
                <a:sym typeface="Wix Madefor Text"/>
              </a:endParaRPr>
            </a:p>
          </p:txBody>
        </p:sp>
        <p:sp>
          <p:nvSpPr>
            <p:cNvPr id="230" name="Google Shape;230;p39"/>
            <p:cNvSpPr/>
            <p:nvPr/>
          </p:nvSpPr>
          <p:spPr>
            <a:xfrm>
              <a:off x="3592950" y="3396755"/>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231" name="Google Shape;231;p39"/>
            <p:cNvSpPr txBox="1"/>
            <p:nvPr/>
          </p:nvSpPr>
          <p:spPr>
            <a:xfrm>
              <a:off x="2415275" y="3903212"/>
              <a:ext cx="2963100" cy="30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Wix Madefor Text"/>
                  <a:ea typeface="Wix Madefor Text"/>
                  <a:cs typeface="Wix Madefor Text"/>
                  <a:sym typeface="Wix Madefor Text"/>
                </a:rPr>
                <a:t>Services</a:t>
              </a:r>
              <a:endParaRPr b="1" sz="700">
                <a:latin typeface="Wix Madefor Text"/>
                <a:ea typeface="Wix Madefor Text"/>
                <a:cs typeface="Wix Madefor Text"/>
                <a:sym typeface="Wix Madefor Text"/>
              </a:endParaRPr>
            </a:p>
          </p:txBody>
        </p:sp>
        <p:sp>
          <p:nvSpPr>
            <p:cNvPr id="232" name="Google Shape;232;p39"/>
            <p:cNvSpPr/>
            <p:nvPr/>
          </p:nvSpPr>
          <p:spPr>
            <a:xfrm>
              <a:off x="2904825" y="4223679"/>
              <a:ext cx="569400" cy="4308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39"/>
            <p:cNvSpPr/>
            <p:nvPr/>
          </p:nvSpPr>
          <p:spPr>
            <a:xfrm>
              <a:off x="3635925" y="4223679"/>
              <a:ext cx="569400" cy="4308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39"/>
            <p:cNvSpPr/>
            <p:nvPr/>
          </p:nvSpPr>
          <p:spPr>
            <a:xfrm>
              <a:off x="4367025" y="4223679"/>
              <a:ext cx="569400" cy="4308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39"/>
            <p:cNvSpPr txBox="1"/>
            <p:nvPr/>
          </p:nvSpPr>
          <p:spPr>
            <a:xfrm>
              <a:off x="2904825" y="4617023"/>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236" name="Google Shape;236;p39"/>
            <p:cNvSpPr txBox="1"/>
            <p:nvPr/>
          </p:nvSpPr>
          <p:spPr>
            <a:xfrm>
              <a:off x="4367025" y="4624684"/>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237" name="Google Shape;237;p39"/>
            <p:cNvSpPr txBox="1"/>
            <p:nvPr/>
          </p:nvSpPr>
          <p:spPr>
            <a:xfrm>
              <a:off x="3635925" y="4624684"/>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238" name="Google Shape;238;p39"/>
            <p:cNvSpPr/>
            <p:nvPr/>
          </p:nvSpPr>
          <p:spPr>
            <a:xfrm>
              <a:off x="3055363" y="4828595"/>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239" name="Google Shape;239;p39"/>
            <p:cNvSpPr/>
            <p:nvPr/>
          </p:nvSpPr>
          <p:spPr>
            <a:xfrm>
              <a:off x="3786463" y="4828593"/>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240" name="Google Shape;240;p39"/>
            <p:cNvSpPr/>
            <p:nvPr/>
          </p:nvSpPr>
          <p:spPr>
            <a:xfrm>
              <a:off x="4517550" y="4828593"/>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44" name="Shape 244"/>
        <p:cNvGrpSpPr/>
        <p:nvPr/>
      </p:nvGrpSpPr>
      <p:grpSpPr>
        <a:xfrm>
          <a:off x="0" y="0"/>
          <a:ext cx="0" cy="0"/>
          <a:chOff x="0" y="0"/>
          <a:chExt cx="0" cy="0"/>
        </a:xfrm>
      </p:grpSpPr>
      <p:sp>
        <p:nvSpPr>
          <p:cNvPr id="245" name="Google Shape;245;p40"/>
          <p:cNvSpPr txBox="1"/>
          <p:nvPr>
            <p:ph type="title"/>
          </p:nvPr>
        </p:nvSpPr>
        <p:spPr>
          <a:xfrm>
            <a:off x="677100" y="0"/>
            <a:ext cx="49053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Play</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are the parts of a website?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9" name="Shape 249"/>
        <p:cNvGrpSpPr/>
        <p:nvPr/>
      </p:nvGrpSpPr>
      <p:grpSpPr>
        <a:xfrm>
          <a:off x="0" y="0"/>
          <a:ext cx="0" cy="0"/>
          <a:chOff x="0" y="0"/>
          <a:chExt cx="0" cy="0"/>
        </a:xfrm>
      </p:grpSpPr>
      <p:sp>
        <p:nvSpPr>
          <p:cNvPr id="250" name="Google Shape;250;p41"/>
          <p:cNvSpPr txBox="1"/>
          <p:nvPr>
            <p:ph type="title"/>
          </p:nvPr>
        </p:nvSpPr>
        <p:spPr>
          <a:xfrm>
            <a:off x="6335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Activity: Bingo!</a:t>
            </a:r>
            <a:endParaRPr b="1" sz="3200">
              <a:latin typeface="Wix Madefor Text"/>
              <a:ea typeface="Wix Madefor Text"/>
              <a:cs typeface="Wix Madefor Text"/>
              <a:sym typeface="Wix Madefor Text"/>
            </a:endParaRPr>
          </a:p>
        </p:txBody>
      </p:sp>
      <p:pic>
        <p:nvPicPr>
          <p:cNvPr id="251" name="Google Shape;251;p41"/>
          <p:cNvPicPr preferRelativeResize="0"/>
          <p:nvPr/>
        </p:nvPicPr>
        <p:blipFill rotWithShape="1">
          <a:blip r:embed="rId3">
            <a:alphaModFix/>
          </a:blip>
          <a:srcRect b="1117" l="0" r="0" t="0"/>
          <a:stretch/>
        </p:blipFill>
        <p:spPr>
          <a:xfrm>
            <a:off x="1370225" y="1359125"/>
            <a:ext cx="5808951" cy="3328475"/>
          </a:xfrm>
          <a:prstGeom prst="rect">
            <a:avLst/>
          </a:prstGeom>
          <a:noFill/>
          <a:ln>
            <a:noFill/>
          </a:ln>
          <a:effectLst>
            <a:outerShdw blurRad="142875" rotWithShape="0" algn="bl" dir="6960000" dist="76200">
              <a:srgbClr val="666666">
                <a:alpha val="19000"/>
              </a:srgbClr>
            </a:outerShdw>
          </a:effectLst>
        </p:spPr>
      </p:pic>
      <p:pic>
        <p:nvPicPr>
          <p:cNvPr id="252" name="Google Shape;252;p41">
            <a:hlinkClick r:id="rId4"/>
          </p:cNvPr>
          <p:cNvPicPr preferRelativeResize="0"/>
          <p:nvPr/>
        </p:nvPicPr>
        <p:blipFill>
          <a:blip r:embed="rId5">
            <a:alphaModFix/>
          </a:blip>
          <a:stretch>
            <a:fillRect/>
          </a:stretch>
        </p:blipFill>
        <p:spPr>
          <a:xfrm>
            <a:off x="1370226" y="1491475"/>
            <a:ext cx="5808950" cy="31961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56" name="Shape 256"/>
        <p:cNvGrpSpPr/>
        <p:nvPr/>
      </p:nvGrpSpPr>
      <p:grpSpPr>
        <a:xfrm>
          <a:off x="0" y="0"/>
          <a:ext cx="0" cy="0"/>
          <a:chOff x="0" y="0"/>
          <a:chExt cx="0" cy="0"/>
        </a:xfrm>
      </p:grpSpPr>
      <p:sp>
        <p:nvSpPr>
          <p:cNvPr id="257" name="Google Shape;257;p42"/>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do you want to learn in this course?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1" name="Shape 261"/>
        <p:cNvGrpSpPr/>
        <p:nvPr/>
      </p:nvGrpSpPr>
      <p:grpSpPr>
        <a:xfrm>
          <a:off x="0" y="0"/>
          <a:ext cx="0" cy="0"/>
          <a:chOff x="0" y="0"/>
          <a:chExt cx="0" cy="0"/>
        </a:xfrm>
      </p:grpSpPr>
      <p:sp>
        <p:nvSpPr>
          <p:cNvPr id="262" name="Google Shape;262;p43"/>
          <p:cNvSpPr txBox="1"/>
          <p:nvPr>
            <p:ph type="title"/>
          </p:nvPr>
        </p:nvSpPr>
        <p:spPr>
          <a:xfrm>
            <a:off x="486625" y="50237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Design Journal Questions</a:t>
            </a:r>
            <a:endParaRPr b="1" sz="3200">
              <a:latin typeface="Wix Madefor Text"/>
              <a:ea typeface="Wix Madefor Text"/>
              <a:cs typeface="Wix Madefor Text"/>
              <a:sym typeface="Wix Madefor Text"/>
            </a:endParaRPr>
          </a:p>
        </p:txBody>
      </p:sp>
      <p:sp>
        <p:nvSpPr>
          <p:cNvPr id="263" name="Google Shape;263;p43"/>
          <p:cNvSpPr txBox="1"/>
          <p:nvPr/>
        </p:nvSpPr>
        <p:spPr>
          <a:xfrm>
            <a:off x="486625" y="1447925"/>
            <a:ext cx="5583900" cy="2980200"/>
          </a:xfrm>
          <a:prstGeom prst="rect">
            <a:avLst/>
          </a:prstGeom>
          <a:noFill/>
          <a:ln>
            <a:noFill/>
          </a:ln>
        </p:spPr>
        <p:txBody>
          <a:bodyPr anchorCtr="0" anchor="t" bIns="91425" lIns="91425" spcFirstLastPara="1" rIns="91425" wrap="square" tIns="91425">
            <a:noAutofit/>
          </a:bodyPr>
          <a:lstStyle/>
          <a:p>
            <a:pPr indent="-317500" lvl="0" marL="457200" rtl="0" algn="l">
              <a:lnSpc>
                <a:spcPct val="15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Pick one thing that stood out to you from today’s class. This can be something that was surprising, a new idea, or even an old idea that you feel connected to.</a:t>
            </a:r>
            <a:endParaRPr>
              <a:latin typeface="Wix Madefor Text"/>
              <a:ea typeface="Wix Madefor Text"/>
              <a:cs typeface="Wix Madefor Text"/>
              <a:sym typeface="Wix Madefor Text"/>
            </a:endParaRPr>
          </a:p>
          <a:p>
            <a:pPr indent="-317500" lvl="0" marL="457200" rtl="0" algn="l">
              <a:lnSpc>
                <a:spcPct val="15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What’s one thing you want to remember about this idea?</a:t>
            </a:r>
            <a:endParaRPr>
              <a:latin typeface="Wix Madefor Text"/>
              <a:ea typeface="Wix Madefor Text"/>
              <a:cs typeface="Wix Madefor Text"/>
              <a:sym typeface="Wix Madefor Text"/>
            </a:endParaRPr>
          </a:p>
          <a:p>
            <a:pPr indent="-317500" lvl="0" marL="457200" rtl="0" algn="l">
              <a:lnSpc>
                <a:spcPct val="15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What kinds of knowledge or experience would you like to get out of this course?</a:t>
            </a:r>
            <a:endParaRPr>
              <a:latin typeface="Wix Madefor Text"/>
              <a:ea typeface="Wix Madefor Text"/>
              <a:cs typeface="Wix Madefor Text"/>
              <a:sym typeface="Wix Madefor Tex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67" name="Shape 267"/>
        <p:cNvGrpSpPr/>
        <p:nvPr/>
      </p:nvGrpSpPr>
      <p:grpSpPr>
        <a:xfrm>
          <a:off x="0" y="0"/>
          <a:ext cx="0" cy="0"/>
          <a:chOff x="0" y="0"/>
          <a:chExt cx="0" cy="0"/>
        </a:xfrm>
      </p:grpSpPr>
      <p:sp>
        <p:nvSpPr>
          <p:cNvPr id="268" name="Google Shape;268;p44"/>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45"/>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1" name="Google Shape;91;p20"/>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learn about the benefits of creating their own websites (rather than using someone else’s platform).</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understand different purposes and goals of websites.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explore the basic common structures and elements of a website.</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 name="Shape 95"/>
        <p:cNvGrpSpPr/>
        <p:nvPr/>
      </p:nvGrpSpPr>
      <p:grpSpPr>
        <a:xfrm>
          <a:off x="0" y="0"/>
          <a:ext cx="0" cy="0"/>
          <a:chOff x="0" y="0"/>
          <a:chExt cx="0" cy="0"/>
        </a:xfrm>
      </p:grpSpPr>
      <p:sp>
        <p:nvSpPr>
          <p:cNvPr id="96" name="Google Shape;96;p21"/>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7" name="Google Shape;97;p21"/>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Play</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1" name="Shape 101"/>
        <p:cNvGrpSpPr/>
        <p:nvPr/>
      </p:nvGrpSpPr>
      <p:grpSpPr>
        <a:xfrm>
          <a:off x="0" y="0"/>
          <a:ext cx="0" cy="0"/>
          <a:chOff x="0" y="0"/>
          <a:chExt cx="0" cy="0"/>
        </a:xfrm>
      </p:grpSpPr>
      <p:sp>
        <p:nvSpPr>
          <p:cNvPr id="102" name="Google Shape;102;p22"/>
          <p:cNvSpPr txBox="1"/>
          <p:nvPr>
            <p:ph type="title"/>
          </p:nvPr>
        </p:nvSpPr>
        <p:spPr>
          <a:xfrm>
            <a:off x="677100" y="0"/>
            <a:ext cx="5487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are the different purposes that websites are used for and why?</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6" name="Shape 106"/>
        <p:cNvGrpSpPr/>
        <p:nvPr/>
      </p:nvGrpSpPr>
      <p:grpSpPr>
        <a:xfrm>
          <a:off x="0" y="0"/>
          <a:ext cx="0" cy="0"/>
          <a:chOff x="0" y="0"/>
          <a:chExt cx="0" cy="0"/>
        </a:xfrm>
      </p:grpSpPr>
      <p:sp>
        <p:nvSpPr>
          <p:cNvPr id="107" name="Google Shape;107;p23"/>
          <p:cNvSpPr txBox="1"/>
          <p:nvPr/>
        </p:nvSpPr>
        <p:spPr>
          <a:xfrm>
            <a:off x="628225" y="1657275"/>
            <a:ext cx="3362100" cy="185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Welcome to Web Creation with Wix!</a:t>
            </a:r>
            <a:endParaRPr sz="3200"/>
          </a:p>
        </p:txBody>
      </p:sp>
      <p:sp>
        <p:nvSpPr>
          <p:cNvPr id="108" name="Google Shape;108;p23"/>
          <p:cNvSpPr txBox="1"/>
          <p:nvPr/>
        </p:nvSpPr>
        <p:spPr>
          <a:xfrm>
            <a:off x="4204600" y="790950"/>
            <a:ext cx="4031100" cy="35616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In this course, we’ll be learning:</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The web creation process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to create websites that are designed for others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Structuring and organizing your website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Creating compelling content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Practices for making your site engaging &amp; immersive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Creating inclusive &amp; accessible sites</a:t>
            </a:r>
            <a:endParaRPr>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2" name="Shape 112"/>
        <p:cNvGrpSpPr/>
        <p:nvPr/>
      </p:nvGrpSpPr>
      <p:grpSpPr>
        <a:xfrm>
          <a:off x="0" y="0"/>
          <a:ext cx="0" cy="0"/>
          <a:chOff x="0" y="0"/>
          <a:chExt cx="0" cy="0"/>
        </a:xfrm>
      </p:grpSpPr>
      <p:sp>
        <p:nvSpPr>
          <p:cNvPr id="113" name="Google Shape;113;p24"/>
          <p:cNvSpPr txBox="1"/>
          <p:nvPr/>
        </p:nvSpPr>
        <p:spPr>
          <a:xfrm>
            <a:off x="384650" y="36935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Who creates the web?</a:t>
            </a:r>
            <a:endParaRPr sz="3200"/>
          </a:p>
        </p:txBody>
      </p:sp>
      <p:sp>
        <p:nvSpPr>
          <p:cNvPr id="114" name="Google Shape;114;p24"/>
          <p:cNvSpPr txBox="1"/>
          <p:nvPr/>
        </p:nvSpPr>
        <p:spPr>
          <a:xfrm>
            <a:off x="384650" y="1284225"/>
            <a:ext cx="7453200" cy="3327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This course is about learning how to be a web creator; you’re exploring structures and design rules — but you get to </a:t>
            </a:r>
            <a:r>
              <a:rPr b="1" lang="en">
                <a:latin typeface="Wix Madefor Text"/>
                <a:ea typeface="Wix Madefor Text"/>
                <a:cs typeface="Wix Madefor Text"/>
                <a:sym typeface="Wix Madefor Text"/>
              </a:rPr>
              <a:t>explore these rules, reimagine them for yourself, and push the limits</a:t>
            </a:r>
            <a:r>
              <a:rPr lang="en">
                <a:latin typeface="Wix Madefor Text"/>
                <a:ea typeface="Wix Madefor Text"/>
                <a:cs typeface="Wix Madefor Text"/>
                <a:sym typeface="Wix Madefor Text"/>
              </a:rPr>
              <a:t>. As you move through this course, question everything, and ask yourself, </a:t>
            </a:r>
            <a:r>
              <a:rPr i="1" lang="en">
                <a:latin typeface="Wix Madefor Text"/>
                <a:ea typeface="Wix Madefor Text"/>
                <a:cs typeface="Wix Madefor Text"/>
                <a:sym typeface="Wix Madefor Text"/>
              </a:rPr>
              <a:t>“What rules make sense for me, and what rules do I want to reimagine for myself?”</a:t>
            </a:r>
            <a:endParaRPr i="1">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The web belongs to everyone</a:t>
            </a:r>
            <a:r>
              <a:rPr lang="en">
                <a:latin typeface="Wix Madefor Text"/>
                <a:ea typeface="Wix Madefor Text"/>
                <a:cs typeface="Wix Madefor Text"/>
                <a:sym typeface="Wix Madefor Text"/>
              </a:rPr>
              <a:t>, not just people who know how to code. Now everyone can create with the web — it’s the way the web was meant to be. </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b="1" lang="en">
                <a:latin typeface="Wix Madefor Text"/>
                <a:ea typeface="Wix Madefor Text"/>
                <a:cs typeface="Wix Madefor Text"/>
                <a:sym typeface="Wix Madefor Text"/>
              </a:rPr>
              <a:t>You have a responsibility to use this new superpower for good. </a:t>
            </a:r>
            <a:r>
              <a:rPr lang="en">
                <a:latin typeface="Wix Madefor Text"/>
                <a:ea typeface="Wix Madefor Text"/>
                <a:cs typeface="Wix Madefor Text"/>
                <a:sym typeface="Wix Madefor Text"/>
              </a:rPr>
              <a:t>This is an opportunity to tell your story and add your voice to the web! And the web needs more diverse voices. As you move through this course and look at examples, ask yourself:</a:t>
            </a:r>
            <a:r>
              <a:rPr i="1" lang="en">
                <a:latin typeface="Wix Madefor Text"/>
                <a:ea typeface="Wix Madefor Text"/>
                <a:cs typeface="Wix Madefor Text"/>
                <a:sym typeface="Wix Madefor Text"/>
              </a:rPr>
              <a:t> “Who was this created for? How would you make it even more inclusive?”</a:t>
            </a:r>
            <a:endParaRPr i="1">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18" name="Shape 118"/>
        <p:cNvGrpSpPr/>
        <p:nvPr/>
      </p:nvGrpSpPr>
      <p:grpSpPr>
        <a:xfrm>
          <a:off x="0" y="0"/>
          <a:ext cx="0" cy="0"/>
          <a:chOff x="0" y="0"/>
          <a:chExt cx="0" cy="0"/>
        </a:xfrm>
      </p:grpSpPr>
      <p:sp>
        <p:nvSpPr>
          <p:cNvPr id="119" name="Google Shape;119;p25"/>
          <p:cNvSpPr txBox="1"/>
          <p:nvPr/>
        </p:nvSpPr>
        <p:spPr>
          <a:xfrm>
            <a:off x="384650" y="36935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Activity: Website purposes</a:t>
            </a:r>
            <a:endParaRPr sz="3200"/>
          </a:p>
        </p:txBody>
      </p:sp>
      <p:sp>
        <p:nvSpPr>
          <p:cNvPr id="120" name="Google Shape;120;p25"/>
          <p:cNvSpPr txBox="1"/>
          <p:nvPr/>
        </p:nvSpPr>
        <p:spPr>
          <a:xfrm>
            <a:off x="384650" y="1284225"/>
            <a:ext cx="7453200" cy="3327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Generate a list of as many websites you can think of in 2 minutes.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Take a look at your list. What common purposes or goals do you see? Group websites together by their purpose or goals, like: </a:t>
            </a:r>
            <a:endParaRPr>
              <a:latin typeface="Wix Madefor Text"/>
              <a:ea typeface="Wix Madefor Text"/>
              <a:cs typeface="Wix Madefor Text"/>
              <a:sym typeface="Wix Madefor Text"/>
            </a:endParaRPr>
          </a:p>
          <a:p>
            <a:pPr indent="-317500" lvl="1" marL="9144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Selling a product or service</a:t>
            </a:r>
            <a:endParaRPr>
              <a:latin typeface="Wix Madefor Text"/>
              <a:ea typeface="Wix Madefor Text"/>
              <a:cs typeface="Wix Madefor Text"/>
              <a:sym typeface="Wix Madefor Text"/>
            </a:endParaRPr>
          </a:p>
          <a:p>
            <a:pPr indent="-317500" lvl="1"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Building community</a:t>
            </a:r>
            <a:endParaRPr>
              <a:latin typeface="Wix Madefor Text"/>
              <a:ea typeface="Wix Madefor Text"/>
              <a:cs typeface="Wix Madefor Text"/>
              <a:sym typeface="Wix Madefor Text"/>
            </a:endParaRPr>
          </a:p>
          <a:p>
            <a:pPr indent="-317500" lvl="1"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Providing information</a:t>
            </a:r>
            <a:endParaRPr>
              <a:latin typeface="Wix Madefor Text"/>
              <a:ea typeface="Wix Madefor Text"/>
              <a:cs typeface="Wix Madefor Text"/>
              <a:sym typeface="Wix Madefor Text"/>
            </a:endParaRPr>
          </a:p>
          <a:p>
            <a:pPr indent="-317500" lvl="1"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Sharing knowledge</a:t>
            </a:r>
            <a:endParaRPr>
              <a:latin typeface="Wix Madefor Text"/>
              <a:ea typeface="Wix Madefor Text"/>
              <a:cs typeface="Wix Madefor Text"/>
              <a:sym typeface="Wix Madefor Text"/>
            </a:endParaRPr>
          </a:p>
          <a:p>
            <a:pPr indent="-317500" lvl="1"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Showing your work or interests</a:t>
            </a:r>
            <a:endParaRPr>
              <a:latin typeface="Wix Madefor Text"/>
              <a:ea typeface="Wix Madefor Text"/>
              <a:cs typeface="Wix Madefor Text"/>
              <a:sym typeface="Wix Madefor Text"/>
            </a:endParaRPr>
          </a:p>
          <a:p>
            <a:pPr indent="-317500" lvl="1"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Marketing an idea</a:t>
            </a:r>
            <a:endParaRPr>
              <a:latin typeface="Wix Madefor Text"/>
              <a:ea typeface="Wix Madefor Text"/>
              <a:cs typeface="Wix Madefor Text"/>
              <a:sym typeface="Wix Madefor Tex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4" name="Shape 124"/>
        <p:cNvGrpSpPr/>
        <p:nvPr/>
      </p:nvGrpSpPr>
      <p:grpSpPr>
        <a:xfrm>
          <a:off x="0" y="0"/>
          <a:ext cx="0" cy="0"/>
          <a:chOff x="0" y="0"/>
          <a:chExt cx="0" cy="0"/>
        </a:xfrm>
      </p:grpSpPr>
      <p:sp>
        <p:nvSpPr>
          <p:cNvPr id="125" name="Google Shape;125;p26"/>
          <p:cNvSpPr txBox="1"/>
          <p:nvPr/>
        </p:nvSpPr>
        <p:spPr>
          <a:xfrm>
            <a:off x="384650" y="1123175"/>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What are websites for?</a:t>
            </a:r>
            <a:endParaRPr sz="3200"/>
          </a:p>
        </p:txBody>
      </p:sp>
      <p:sp>
        <p:nvSpPr>
          <p:cNvPr id="126" name="Google Shape;126;p26"/>
          <p:cNvSpPr txBox="1"/>
          <p:nvPr/>
        </p:nvSpPr>
        <p:spPr>
          <a:xfrm>
            <a:off x="384650" y="2019300"/>
            <a:ext cx="3860700" cy="898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Let’s take a look at a few examples… </a:t>
            </a:r>
            <a:endParaRPr>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