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embeddedFontLst>
    <p:embeddedFont>
      <p:font typeface="Wix Madefor Text"/>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WixMadeforText-bold.fntdata"/><Relationship Id="rId25" Type="http://schemas.openxmlformats.org/officeDocument/2006/relationships/font" Target="fonts/WixMadeforText-regular.fntdata"/><Relationship Id="rId28" Type="http://schemas.openxmlformats.org/officeDocument/2006/relationships/font" Target="fonts/WixMadeforText-boldItalic.fntdata"/><Relationship Id="rId27" Type="http://schemas.openxmlformats.org/officeDocument/2006/relationships/font" Target="fonts/WixMadeforTex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b2712fd84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b2712fd84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b="1" lang="en" sz="1000">
                <a:latin typeface="Wix Madefor Text"/>
                <a:ea typeface="Wix Madefor Text"/>
                <a:cs typeface="Wix Madefor Text"/>
                <a:sym typeface="Wix Madefor Text"/>
              </a:rPr>
              <a:t>How do personas fit into this process?</a:t>
            </a:r>
            <a:endParaRPr b="1" sz="1000">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latin typeface="Wix Madefor Text"/>
                <a:ea typeface="Wix Madefor Text"/>
                <a:cs typeface="Wix Madefor Text"/>
                <a:sym typeface="Wix Madefor Text"/>
              </a:rPr>
              <a:t>“Before we design anything, it’s important for us to deeply know our users, their needs, and their problems. One way to do this is to create </a:t>
            </a:r>
            <a:r>
              <a:rPr b="1" lang="en" sz="1000">
                <a:latin typeface="Wix Madefor Text"/>
                <a:ea typeface="Wix Madefor Text"/>
                <a:cs typeface="Wix Madefor Text"/>
                <a:sym typeface="Wix Madefor Text"/>
              </a:rPr>
              <a:t>personas</a:t>
            </a:r>
            <a:r>
              <a:rPr lang="en" sz="1000">
                <a:latin typeface="Wix Madefor Text"/>
                <a:ea typeface="Wix Madefor Text"/>
                <a:cs typeface="Wix Madefor Text"/>
                <a:sym typeface="Wix Madefor Text"/>
              </a:rPr>
              <a:t> that help outline the behaviors and needs of the people who you are designing for.”</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b27dc05cef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b27dc05cef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What is a persona?</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Show students an example of a persona using the slides.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“A persona is an example of a potential site visitor, who is  representative of a group of people that might be interested in our website. A persona representation usually looks like a detailed “about me” page. Typically, a persona has an image, a few demographic details about a person, a quote, and a few details about their lifestyle, preferences, and activities.”</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Take a moment to point out the different features of a persona.</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What are personas helpful for?</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“Personas help us, as creators, deeply understand what a person feels, understands, and does so that we can understand their problems and needs, and design a solution that works for them. Since personas help put you in the mindset of people who will be using your website, you can refer back to them if you get stuck, and they can be helpful when creating realistic designs or communicating your ideas to others.”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b27dc05ce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b27dc05ce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b27dc05cef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b27dc05cef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b27dc05cef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b27dc05cef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cbb029440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cbb029440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lang="en" sz="1000">
                <a:solidFill>
                  <a:schemeClr val="dk1"/>
                </a:solidFill>
                <a:latin typeface="Wix Madefor Text"/>
                <a:ea typeface="Wix Madefor Text"/>
                <a:cs typeface="Wix Madefor Text"/>
                <a:sym typeface="Wix Madefor Text"/>
              </a:rPr>
              <a:t>Ask students to think about who the bag was designed for, based on its form, shape, colors &amp; material. Was the bag designed for an adult or a child? A formal or informal environment? People who identify as men, women, or non-binary? Is the person this bag was designed for able to use the bag?</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Then, make the connection to web creation and UX design: everyone needs to use bags, but we don’t all have the same needs. Creators who create everyday things like bags (and websites!) have to deeply understand the needs of the people they’re creating for.</a:t>
            </a:r>
            <a:endParaRPr sz="1000">
              <a:solidFill>
                <a:schemeClr val="dk1"/>
              </a:solidFill>
              <a:latin typeface="Wix Madefor Text"/>
              <a:ea typeface="Wix Madefor Text"/>
              <a:cs typeface="Wix Madefor Text"/>
              <a:sym typeface="Wix Madefor Text"/>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b2ff53bbc7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b2ff53bbc7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b2712fd84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b2712fd84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b27dc05ce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b27dc05ce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03: Who uses my website?</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03: Creating Personas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03: Creating Personas</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03: Creating Personas</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a:blip r:embed="rId3">
            <a:alphaModFix/>
          </a:blip>
          <a:stretch>
            <a:fillRect/>
          </a:stretch>
        </p:blipFill>
        <p:spPr>
          <a:xfrm>
            <a:off x="5664562" y="0"/>
            <a:ext cx="3479426" cy="5143500"/>
          </a:xfrm>
          <a:prstGeom prst="rect">
            <a:avLst/>
          </a:prstGeom>
          <a:noFill/>
          <a:ln>
            <a:noFill/>
          </a:ln>
        </p:spPr>
      </p:pic>
      <p:sp>
        <p:nvSpPr>
          <p:cNvPr id="73" name="Google Shape;73;p18"/>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03: Creating Personas</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03</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Creating Personas</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41" name="Shape 141"/>
        <p:cNvGrpSpPr/>
        <p:nvPr/>
      </p:nvGrpSpPr>
      <p:grpSpPr>
        <a:xfrm>
          <a:off x="0" y="0"/>
          <a:ext cx="0" cy="0"/>
          <a:chOff x="0" y="0"/>
          <a:chExt cx="0" cy="0"/>
        </a:xfrm>
      </p:grpSpPr>
      <p:sp>
        <p:nvSpPr>
          <p:cNvPr id="142" name="Google Shape;142;p27"/>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Personas</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sp>
        <p:nvSpPr>
          <p:cNvPr id="147" name="Google Shape;147;p28"/>
          <p:cNvSpPr txBox="1"/>
          <p:nvPr/>
        </p:nvSpPr>
        <p:spPr>
          <a:xfrm>
            <a:off x="501000" y="1153200"/>
            <a:ext cx="5699100" cy="796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What is a persona?</a:t>
            </a:r>
            <a:endParaRPr b="1" sz="3200"/>
          </a:p>
        </p:txBody>
      </p:sp>
      <p:sp>
        <p:nvSpPr>
          <p:cNvPr id="148" name="Google Shape;148;p28"/>
          <p:cNvSpPr txBox="1"/>
          <p:nvPr/>
        </p:nvSpPr>
        <p:spPr>
          <a:xfrm>
            <a:off x="501000" y="2118300"/>
            <a:ext cx="41580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A persona is an example of a potential site visitor, who is  representative of a group of people that might be interested in our website.</a:t>
            </a:r>
            <a:endParaRPr>
              <a:latin typeface="Wix Madefor Text"/>
              <a:ea typeface="Wix Madefor Text"/>
              <a:cs typeface="Wix Madefor Text"/>
              <a:sym typeface="Wix Madefor Text"/>
            </a:endParaRPr>
          </a:p>
        </p:txBody>
      </p:sp>
      <p:pic>
        <p:nvPicPr>
          <p:cNvPr id="149" name="Google Shape;149;p28"/>
          <p:cNvPicPr preferRelativeResize="0"/>
          <p:nvPr/>
        </p:nvPicPr>
        <p:blipFill>
          <a:blip r:embed="rId3">
            <a:alphaModFix/>
          </a:blip>
          <a:stretch>
            <a:fillRect/>
          </a:stretch>
        </p:blipFill>
        <p:spPr>
          <a:xfrm>
            <a:off x="4926425" y="1326677"/>
            <a:ext cx="3177301" cy="2109674"/>
          </a:xfrm>
          <a:prstGeom prst="rect">
            <a:avLst/>
          </a:prstGeom>
          <a:noFill/>
          <a:ln>
            <a:noFill/>
          </a:ln>
          <a:effectLst>
            <a:outerShdw blurRad="171450" rotWithShape="0" algn="bl" dir="5400000" dist="28575">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53" name="Shape 153"/>
        <p:cNvGrpSpPr/>
        <p:nvPr/>
      </p:nvGrpSpPr>
      <p:grpSpPr>
        <a:xfrm>
          <a:off x="0" y="0"/>
          <a:ext cx="0" cy="0"/>
          <a:chOff x="0" y="0"/>
          <a:chExt cx="0" cy="0"/>
        </a:xfrm>
      </p:grpSpPr>
      <p:sp>
        <p:nvSpPr>
          <p:cNvPr id="154" name="Google Shape;154;p29"/>
          <p:cNvSpPr txBox="1"/>
          <p:nvPr>
            <p:ph type="title"/>
          </p:nvPr>
        </p:nvSpPr>
        <p:spPr>
          <a:xfrm>
            <a:off x="677100" y="0"/>
            <a:ext cx="54165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Who are your site visitors?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58" name="Shape 158"/>
        <p:cNvGrpSpPr/>
        <p:nvPr/>
      </p:nvGrpSpPr>
      <p:grpSpPr>
        <a:xfrm>
          <a:off x="0" y="0"/>
          <a:ext cx="0" cy="0"/>
          <a:chOff x="0" y="0"/>
          <a:chExt cx="0" cy="0"/>
        </a:xfrm>
      </p:grpSpPr>
      <p:sp>
        <p:nvSpPr>
          <p:cNvPr id="159" name="Google Shape;159;p30"/>
          <p:cNvSpPr txBox="1"/>
          <p:nvPr/>
        </p:nvSpPr>
        <p:spPr>
          <a:xfrm>
            <a:off x="501000" y="772200"/>
            <a:ext cx="5699100" cy="796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Activity: Three site visitors</a:t>
            </a:r>
            <a:endParaRPr b="1" sz="32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b="1" sz="32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b="1" sz="3200">
              <a:latin typeface="Wix Madefor Text"/>
              <a:ea typeface="Wix Madefor Text"/>
              <a:cs typeface="Wix Madefor Text"/>
              <a:sym typeface="Wix Madefor Text"/>
            </a:endParaRPr>
          </a:p>
        </p:txBody>
      </p:sp>
      <p:sp>
        <p:nvSpPr>
          <p:cNvPr id="160" name="Google Shape;160;p30"/>
          <p:cNvSpPr txBox="1"/>
          <p:nvPr/>
        </p:nvSpPr>
        <p:spPr>
          <a:xfrm>
            <a:off x="501000" y="1729700"/>
            <a:ext cx="4158000" cy="1446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Think of three different people who might visit your website.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Write them down in your Design Journals, using this format:</a:t>
            </a:r>
            <a:endParaRPr>
              <a:latin typeface="Wix Madefor Text"/>
              <a:ea typeface="Wix Madefor Text"/>
              <a:cs typeface="Wix Madefor Text"/>
              <a:sym typeface="Wix Madefor Text"/>
            </a:endParaRPr>
          </a:p>
        </p:txBody>
      </p:sp>
      <p:sp>
        <p:nvSpPr>
          <p:cNvPr id="161" name="Google Shape;161;p30"/>
          <p:cNvSpPr txBox="1"/>
          <p:nvPr/>
        </p:nvSpPr>
        <p:spPr>
          <a:xfrm>
            <a:off x="1639650" y="3337300"/>
            <a:ext cx="5864700" cy="1173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latin typeface="Wix Madefor Text"/>
                <a:ea typeface="Wix Madefor Text"/>
                <a:cs typeface="Wix Madefor Text"/>
                <a:sym typeface="Wix Madefor Text"/>
              </a:rPr>
              <a:t>A [</a:t>
            </a:r>
            <a:r>
              <a:rPr b="1" lang="en">
                <a:latin typeface="Wix Madefor Text"/>
                <a:ea typeface="Wix Madefor Text"/>
                <a:cs typeface="Wix Madefor Text"/>
                <a:sym typeface="Wix Madefor Text"/>
              </a:rPr>
              <a:t>person</a:t>
            </a:r>
            <a:r>
              <a:rPr lang="en">
                <a:latin typeface="Wix Madefor Text"/>
                <a:ea typeface="Wix Madefor Text"/>
                <a:cs typeface="Wix Madefor Text"/>
                <a:sym typeface="Wix Madefor Text"/>
              </a:rPr>
              <a:t>] who [</a:t>
            </a:r>
            <a:r>
              <a:rPr b="1" lang="en">
                <a:latin typeface="Wix Madefor Text"/>
                <a:ea typeface="Wix Madefor Text"/>
                <a:cs typeface="Wix Madefor Text"/>
                <a:sym typeface="Wix Madefor Text"/>
              </a:rPr>
              <a:t>defining character</a:t>
            </a:r>
            <a:r>
              <a:rPr lang="en">
                <a:latin typeface="Wix Madefor Text"/>
                <a:ea typeface="Wix Madefor Text"/>
                <a:cs typeface="Wix Madefor Text"/>
                <a:sym typeface="Wix Madefor Text"/>
              </a:rPr>
              <a:t>] who wants [</a:t>
            </a:r>
            <a:r>
              <a:rPr b="1" lang="en">
                <a:latin typeface="Wix Madefor Text"/>
                <a:ea typeface="Wix Madefor Text"/>
                <a:cs typeface="Wix Madefor Text"/>
                <a:sym typeface="Wix Madefor Text"/>
              </a:rPr>
              <a:t>to do something</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0" lvl="0" marL="0" rtl="0" algn="l">
              <a:lnSpc>
                <a:spcPct val="115000"/>
              </a:lnSpc>
              <a:spcBef>
                <a:spcPts val="1000"/>
              </a:spcBef>
              <a:spcAft>
                <a:spcPts val="1000"/>
              </a:spcAft>
              <a:buNone/>
            </a:pPr>
            <a:r>
              <a:rPr i="1" lang="en">
                <a:latin typeface="Wix Madefor Text"/>
                <a:ea typeface="Wix Madefor Text"/>
                <a:cs typeface="Wix Madefor Text"/>
                <a:sym typeface="Wix Madefor Text"/>
              </a:rPr>
              <a:t>For example: A </a:t>
            </a:r>
            <a:r>
              <a:rPr b="1" i="1" lang="en">
                <a:latin typeface="Wix Madefor Text"/>
                <a:ea typeface="Wix Madefor Text"/>
                <a:cs typeface="Wix Madefor Text"/>
                <a:sym typeface="Wix Madefor Text"/>
              </a:rPr>
              <a:t>teen</a:t>
            </a:r>
            <a:r>
              <a:rPr i="1" lang="en">
                <a:latin typeface="Wix Madefor Text"/>
                <a:ea typeface="Wix Madefor Text"/>
                <a:cs typeface="Wix Madefor Text"/>
                <a:sym typeface="Wix Madefor Text"/>
              </a:rPr>
              <a:t> who </a:t>
            </a:r>
            <a:r>
              <a:rPr b="1" i="1" lang="en">
                <a:latin typeface="Wix Madefor Text"/>
                <a:ea typeface="Wix Madefor Text"/>
                <a:cs typeface="Wix Madefor Text"/>
                <a:sym typeface="Wix Madefor Text"/>
              </a:rPr>
              <a:t>loves space exploration</a:t>
            </a:r>
            <a:r>
              <a:rPr i="1" lang="en">
                <a:latin typeface="Wix Madefor Text"/>
                <a:ea typeface="Wix Madefor Text"/>
                <a:cs typeface="Wix Madefor Text"/>
                <a:sym typeface="Wix Madefor Text"/>
              </a:rPr>
              <a:t> who</a:t>
            </a:r>
            <a:r>
              <a:rPr b="1" i="1" lang="en">
                <a:latin typeface="Wix Madefor Text"/>
                <a:ea typeface="Wix Madefor Text"/>
                <a:cs typeface="Wix Madefor Text"/>
                <a:sym typeface="Wix Madefor Text"/>
              </a:rPr>
              <a:t> wants to travel to the moon.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31"/>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Personas</a:t>
            </a:r>
            <a:endParaRPr b="1" sz="3200">
              <a:latin typeface="Wix Madefor Text"/>
              <a:ea typeface="Wix Madefor Text"/>
              <a:cs typeface="Wix Madefor Text"/>
              <a:sym typeface="Wix Madefor Text"/>
            </a:endParaRPr>
          </a:p>
        </p:txBody>
      </p:sp>
      <p:pic>
        <p:nvPicPr>
          <p:cNvPr id="167" name="Google Shape;167;p31"/>
          <p:cNvPicPr preferRelativeResize="0"/>
          <p:nvPr/>
        </p:nvPicPr>
        <p:blipFill rotWithShape="1">
          <a:blip r:embed="rId3">
            <a:alphaModFix/>
          </a:blip>
          <a:srcRect b="1117" l="0" r="0" t="0"/>
          <a:stretch/>
        </p:blipFill>
        <p:spPr>
          <a:xfrm>
            <a:off x="1370225" y="1282925"/>
            <a:ext cx="5808951" cy="3313700"/>
          </a:xfrm>
          <a:prstGeom prst="rect">
            <a:avLst/>
          </a:prstGeom>
          <a:noFill/>
          <a:ln>
            <a:noFill/>
          </a:ln>
          <a:effectLst>
            <a:outerShdw blurRad="142875" rotWithShape="0" algn="bl" dir="6960000" dist="76200">
              <a:srgbClr val="666666">
                <a:alpha val="19000"/>
              </a:srgbClr>
            </a:outerShdw>
          </a:effectLst>
        </p:spPr>
      </p:pic>
      <p:pic>
        <p:nvPicPr>
          <p:cNvPr id="168" name="Google Shape;168;p31"/>
          <p:cNvPicPr preferRelativeResize="0"/>
          <p:nvPr/>
        </p:nvPicPr>
        <p:blipFill>
          <a:blip r:embed="rId4">
            <a:alphaModFix/>
          </a:blip>
          <a:stretch>
            <a:fillRect/>
          </a:stretch>
        </p:blipFill>
        <p:spPr>
          <a:xfrm>
            <a:off x="1370226" y="1411349"/>
            <a:ext cx="5808953" cy="318527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72" name="Shape 172"/>
        <p:cNvGrpSpPr/>
        <p:nvPr/>
      </p:nvGrpSpPr>
      <p:grpSpPr>
        <a:xfrm>
          <a:off x="0" y="0"/>
          <a:ext cx="0" cy="0"/>
          <a:chOff x="0" y="0"/>
          <a:chExt cx="0" cy="0"/>
        </a:xfrm>
      </p:grpSpPr>
      <p:sp>
        <p:nvSpPr>
          <p:cNvPr id="173" name="Google Shape;173;p32"/>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Who are you designing your website for?</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7" name="Shape 177"/>
        <p:cNvGrpSpPr/>
        <p:nvPr/>
      </p:nvGrpSpPr>
      <p:grpSpPr>
        <a:xfrm>
          <a:off x="0" y="0"/>
          <a:ext cx="0" cy="0"/>
          <a:chOff x="0" y="0"/>
          <a:chExt cx="0" cy="0"/>
        </a:xfrm>
      </p:grpSpPr>
      <p:sp>
        <p:nvSpPr>
          <p:cNvPr id="178" name="Google Shape;178;p33"/>
          <p:cNvSpPr txBox="1"/>
          <p:nvPr>
            <p:ph type="title"/>
          </p:nvPr>
        </p:nvSpPr>
        <p:spPr>
          <a:xfrm>
            <a:off x="491775" y="5940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a:t>
            </a:r>
            <a:endParaRPr b="1" sz="3200">
              <a:latin typeface="Wix Madefor Text"/>
              <a:ea typeface="Wix Madefor Text"/>
              <a:cs typeface="Wix Madefor Text"/>
              <a:sym typeface="Wix Madefor Text"/>
            </a:endParaRPr>
          </a:p>
        </p:txBody>
      </p:sp>
      <p:sp>
        <p:nvSpPr>
          <p:cNvPr id="179" name="Google Shape;179;p33"/>
          <p:cNvSpPr txBox="1"/>
          <p:nvPr/>
        </p:nvSpPr>
        <p:spPr>
          <a:xfrm>
            <a:off x="491775" y="1454400"/>
            <a:ext cx="6621300" cy="2547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Turn to a partner and share one persona. You can introduce your persona like you would be introducing a friend: “This is Sarah. Sarah likes….”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You can also ask each other questions about your persona:</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did you come up with your persona?</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part about this persona are you most excited about designing for?</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are you making sure your site is inclusive with your personas?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3" name="Shape 183"/>
        <p:cNvGrpSpPr/>
        <p:nvPr/>
      </p:nvGrpSpPr>
      <p:grpSpPr>
        <a:xfrm>
          <a:off x="0" y="0"/>
          <a:ext cx="0" cy="0"/>
          <a:chOff x="0" y="0"/>
          <a:chExt cx="0" cy="0"/>
        </a:xfrm>
      </p:grpSpPr>
      <p:sp>
        <p:nvSpPr>
          <p:cNvPr id="184" name="Google Shape;184;p34"/>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5"/>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5" name="Google Shape;85;p19"/>
          <p:cNvSpPr txBox="1"/>
          <p:nvPr/>
        </p:nvSpPr>
        <p:spPr>
          <a:xfrm>
            <a:off x="673650" y="1505875"/>
            <a:ext cx="65415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Personas are profiles of typical site visitors that you create and refer back to as a way to help you build empathy and guide your design.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Human-centered design is a UX approach that puts the needs and behaviors of others at the center of the design (rather than the designer’s own ideas or opinions).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Human-centered design is a way to bring equity and inclusion into design by elevating the voices, needs, and perspectives of the users in the design of solutions meant for them.</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Web creators use human-centered design techniques like Personas to understand their users’ problems, needs, and behaviors.</a:t>
            </a:r>
            <a:endParaRPr>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human-centered design and how to build websites that are serving the needs of others.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how personas are used as part of the human-centered design process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create three personas for their website using Wix editor.</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Planning</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5323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Who are we designing for?</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nvSpPr>
        <p:spPr>
          <a:xfrm>
            <a:off x="230175" y="1284425"/>
            <a:ext cx="1974300" cy="214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2600">
                <a:latin typeface="Wix Madefor Text"/>
                <a:ea typeface="Wix Madefor Text"/>
                <a:cs typeface="Wix Madefor Text"/>
                <a:sym typeface="Wix Madefor Text"/>
              </a:rPr>
              <a:t>Who were these bags designed for?</a:t>
            </a:r>
            <a:endParaRPr b="1" sz="2600"/>
          </a:p>
        </p:txBody>
      </p:sp>
      <p:pic>
        <p:nvPicPr>
          <p:cNvPr id="108" name="Google Shape;108;p23" title="Screenshot 2025-06-23 at 2.34.34 PM.png"/>
          <p:cNvPicPr preferRelativeResize="0"/>
          <p:nvPr/>
        </p:nvPicPr>
        <p:blipFill>
          <a:blip r:embed="rId3">
            <a:alphaModFix/>
          </a:blip>
          <a:stretch>
            <a:fillRect/>
          </a:stretch>
        </p:blipFill>
        <p:spPr>
          <a:xfrm>
            <a:off x="2770299" y="306600"/>
            <a:ext cx="5392501" cy="46528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2" name="Shape 112"/>
        <p:cNvGrpSpPr/>
        <p:nvPr/>
      </p:nvGrpSpPr>
      <p:grpSpPr>
        <a:xfrm>
          <a:off x="0" y="0"/>
          <a:ext cx="0" cy="0"/>
          <a:chOff x="0" y="0"/>
          <a:chExt cx="0" cy="0"/>
        </a:xfrm>
      </p:grpSpPr>
      <p:sp>
        <p:nvSpPr>
          <p:cNvPr id="113" name="Google Shape;113;p24"/>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14" name="Google Shape;114;p24"/>
          <p:cNvSpPr/>
          <p:nvPr/>
        </p:nvSpPr>
        <p:spPr>
          <a:xfrm>
            <a:off x="22650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15" name="Google Shape;115;p24"/>
          <p:cNvSpPr/>
          <p:nvPr/>
        </p:nvSpPr>
        <p:spPr>
          <a:xfrm>
            <a:off x="1621603"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16" name="Google Shape;116;p24"/>
          <p:cNvSpPr/>
          <p:nvPr/>
        </p:nvSpPr>
        <p:spPr>
          <a:xfrm>
            <a:off x="44118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17" name="Google Shape;117;p24"/>
          <p:cNvSpPr/>
          <p:nvPr/>
        </p:nvSpPr>
        <p:spPr>
          <a:xfrm>
            <a:off x="58069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18" name="Google Shape;118;p24"/>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19" name="Google Shape;119;p24"/>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Clr>
                <a:srgbClr val="1F77FF"/>
              </a:buClr>
              <a:buSzPts val="900"/>
              <a:buFont typeface="Wix Madefor Text"/>
              <a:buChar char="●"/>
            </a:pPr>
            <a:r>
              <a:rPr b="1" lang="en" sz="900">
                <a:solidFill>
                  <a:srgbClr val="1F77FF"/>
                </a:solidFill>
                <a:latin typeface="Wix Madefor Text"/>
                <a:ea typeface="Wix Madefor Text"/>
                <a:cs typeface="Wix Madefor Text"/>
                <a:sym typeface="Wix Madefor Text"/>
              </a:rPr>
              <a:t>Take time to understand your site visitors’ needs </a:t>
            </a:r>
            <a:endParaRPr b="1" sz="700">
              <a:solidFill>
                <a:srgbClr val="1F77FF"/>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20" name="Google Shape;120;p24"/>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21" name="Google Shape;121;p24"/>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2" name="Google Shape;122;p24"/>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intuitive, and accessible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3" name="Google Shape;123;p24"/>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4" name="Google Shape;124;p24"/>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25" name="Google Shape;125;p24"/>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p25"/>
          <p:cNvSpPr txBox="1"/>
          <p:nvPr/>
        </p:nvSpPr>
        <p:spPr>
          <a:xfrm>
            <a:off x="689450" y="621075"/>
            <a:ext cx="5120100" cy="1287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How do web creators know what to design?</a:t>
            </a:r>
            <a:endParaRPr b="1" sz="3200"/>
          </a:p>
        </p:txBody>
      </p:sp>
      <p:sp>
        <p:nvSpPr>
          <p:cNvPr id="131" name="Google Shape;131;p25"/>
          <p:cNvSpPr txBox="1"/>
          <p:nvPr/>
        </p:nvSpPr>
        <p:spPr>
          <a:xfrm>
            <a:off x="689450" y="2209475"/>
            <a:ext cx="39594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Web Creators use a version of the </a:t>
            </a:r>
            <a:r>
              <a:rPr b="1" lang="en">
                <a:latin typeface="Wix Madefor Text"/>
                <a:ea typeface="Wix Madefor Text"/>
                <a:cs typeface="Wix Madefor Text"/>
                <a:sym typeface="Wix Madefor Text"/>
              </a:rPr>
              <a:t>User Experience (UX) Process</a:t>
            </a:r>
            <a:r>
              <a:rPr lang="en">
                <a:latin typeface="Wix Madefor Text"/>
                <a:ea typeface="Wix Madefor Text"/>
                <a:cs typeface="Wix Madefor Text"/>
                <a:sym typeface="Wix Madefor Text"/>
              </a:rPr>
              <a:t> — a practice that gathers site visitors’ needs, problems, and typical behaviors so that designers can make websites that work for the people using them.</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5" name="Shape 135"/>
        <p:cNvGrpSpPr/>
        <p:nvPr/>
      </p:nvGrpSpPr>
      <p:grpSpPr>
        <a:xfrm>
          <a:off x="0" y="0"/>
          <a:ext cx="0" cy="0"/>
          <a:chOff x="0" y="0"/>
          <a:chExt cx="0" cy="0"/>
        </a:xfrm>
      </p:grpSpPr>
      <p:sp>
        <p:nvSpPr>
          <p:cNvPr id="136" name="Google Shape;136;p26"/>
          <p:cNvSpPr txBox="1"/>
          <p:nvPr/>
        </p:nvSpPr>
        <p:spPr>
          <a:xfrm>
            <a:off x="689450" y="468675"/>
            <a:ext cx="5699100" cy="1287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What is UX design?</a:t>
            </a:r>
            <a:endParaRPr b="1" sz="3200"/>
          </a:p>
        </p:txBody>
      </p:sp>
      <p:sp>
        <p:nvSpPr>
          <p:cNvPr id="137" name="Google Shape;137;p26"/>
          <p:cNvSpPr txBox="1"/>
          <p:nvPr/>
        </p:nvSpPr>
        <p:spPr>
          <a:xfrm>
            <a:off x="689450" y="1428000"/>
            <a:ext cx="6072900" cy="3114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UX design creates </a:t>
            </a:r>
            <a:r>
              <a:rPr b="1" lang="en">
                <a:latin typeface="Wix Madefor Text"/>
                <a:ea typeface="Wix Madefor Text"/>
                <a:cs typeface="Wix Madefor Text"/>
                <a:sym typeface="Wix Madefor Text"/>
              </a:rPr>
              <a:t>functional, meaningful solutions</a:t>
            </a:r>
            <a:r>
              <a:rPr lang="en">
                <a:latin typeface="Wix Madefor Text"/>
                <a:ea typeface="Wix Madefor Text"/>
                <a:cs typeface="Wix Madefor Text"/>
                <a:sym typeface="Wix Madefor Text"/>
              </a:rPr>
              <a:t>, not just beautiful websites.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UX design puts the </a:t>
            </a:r>
            <a:r>
              <a:rPr b="1" lang="en">
                <a:latin typeface="Wix Madefor Text"/>
                <a:ea typeface="Wix Madefor Text"/>
                <a:cs typeface="Wix Madefor Text"/>
                <a:sym typeface="Wix Madefor Text"/>
              </a:rPr>
              <a:t>needs and behaviors of others</a:t>
            </a:r>
            <a:r>
              <a:rPr lang="en">
                <a:latin typeface="Wix Madefor Text"/>
                <a:ea typeface="Wix Madefor Text"/>
                <a:cs typeface="Wix Madefor Text"/>
                <a:sym typeface="Wix Madefor Text"/>
              </a:rPr>
              <a:t> at the center of the creation process (rather than the website creator's own ideas or opinions).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UX design is meant to </a:t>
            </a:r>
            <a:r>
              <a:rPr b="1" lang="en">
                <a:latin typeface="Wix Madefor Text"/>
                <a:ea typeface="Wix Madefor Text"/>
                <a:cs typeface="Wix Madefor Text"/>
                <a:sym typeface="Wix Madefor Text"/>
              </a:rPr>
              <a:t>elevate the voices, needs, and perspectives of the people creators are creating for</a:t>
            </a:r>
            <a:r>
              <a:rPr lang="en">
                <a:latin typeface="Wix Madefor Text"/>
                <a:ea typeface="Wix Madefor Text"/>
                <a:cs typeface="Wix Madefor Text"/>
                <a:sym typeface="Wix Madefor Text"/>
              </a:rPr>
              <a:t>. (This process is most successful when co-designing with real site visitors!)</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