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Helvetica Neue"/>
      <p:regular r:id="rId22"/>
      <p:bold r:id="rId23"/>
      <p:italic r:id="rId24"/>
      <p:boldItalic r:id="rId25"/>
    </p:embeddedFont>
    <p:embeddedFont>
      <p:font typeface="Wix Madefor Text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HelveticaNeue-regular.fntdata"/><Relationship Id="rId21" Type="http://schemas.openxmlformats.org/officeDocument/2006/relationships/slide" Target="slides/slide15.xml"/><Relationship Id="rId24" Type="http://schemas.openxmlformats.org/officeDocument/2006/relationships/font" Target="fonts/HelveticaNeue-italic.fntdata"/><Relationship Id="rId23" Type="http://schemas.openxmlformats.org/officeDocument/2006/relationships/font" Target="fonts/HelveticaNeue-bold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regular.fntdata"/><Relationship Id="rId25" Type="http://schemas.openxmlformats.org/officeDocument/2006/relationships/font" Target="fonts/HelveticaNeue-boldItalic.fntdata"/><Relationship Id="rId28" Type="http://schemas.openxmlformats.org/officeDocument/2006/relationships/font" Target="fonts/WixMadeforText-italic.fntdata"/><Relationship Id="rId27" Type="http://schemas.openxmlformats.org/officeDocument/2006/relationships/font" Target="fonts/WixMadeforText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WixMadeforText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adc696b52f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adc696b52f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b2112f50b8_0_9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b2112f50b8_0_9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b2112f50b8_0_9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b2112f50b8_0_9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b75cf63c0e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b75cf63c0e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b2112f50b8_0_9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b2112f50b8_0_9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cae5993c8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cae5993c8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85207a37c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85207a37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aa1cf7d7b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aa1cf7d7b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b75cf63c0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b75cf63c0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b75cf63c0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b75cf63c0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473450" y="3313225"/>
            <a:ext cx="27576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06: Website Content &amp; Planning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411950" y="3251675"/>
            <a:ext cx="28806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Website Content &amp; Planning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464000" y="3303750"/>
            <a:ext cx="27765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Website Content &amp; Planning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473450" y="3313225"/>
            <a:ext cx="27576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06: </a:t>
            </a: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Website Content &amp; Planning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 rotWithShape="1">
          <a:blip r:embed="rId3">
            <a:alphaModFix/>
          </a:blip>
          <a:srcRect b="0" l="709" r="709" t="0"/>
          <a:stretch/>
        </p:blipFill>
        <p:spPr>
          <a:xfrm>
            <a:off x="5714105" y="0"/>
            <a:ext cx="3429989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478250" y="3318050"/>
            <a:ext cx="27480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Website Content &amp; Planning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 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Website Content &amp; Planning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Creation 101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/>
          <p:nvPr>
            <p:ph type="title"/>
          </p:nvPr>
        </p:nvSpPr>
        <p:spPr>
          <a:xfrm>
            <a:off x="282900" y="2770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a sitemap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5" name="Google Shape;145;p27"/>
          <p:cNvSpPr txBox="1"/>
          <p:nvPr/>
        </p:nvSpPr>
        <p:spPr>
          <a:xfrm>
            <a:off x="231875" y="1233275"/>
            <a:ext cx="7860900" cy="31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First, take a look at your site content.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is everything feeling? Anything you want to add, remove, or switch up?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Then, choose which structure you’ll create with: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Linear, or hierarchical? Single-page, or multi-page?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Next, decide on the importance / hierarchy of your content.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What information should users see first? Second? What information should be a detail on a page, rather than a whole page? This information will help you create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menu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and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submenu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Then, create labels for your main sections / pages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 (such as “About” or “Projects”).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>
            <p:ph type="title"/>
          </p:nvPr>
        </p:nvSpPr>
        <p:spPr>
          <a:xfrm>
            <a:off x="282900" y="2770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a sitemap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1" name="Google Shape;151;p28"/>
          <p:cNvSpPr txBox="1"/>
          <p:nvPr/>
        </p:nvSpPr>
        <p:spPr>
          <a:xfrm>
            <a:off x="231875" y="1233275"/>
            <a:ext cx="7860900" cy="31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 startAt="5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Finally, create a final sitemap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by placing your post-its in order under the labels with a linear or hierarchical structure. Draw arrows between post-its to show the flow from one page to another.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 startAt="5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Take a step back.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This is your final sitemap (and menu)! Does this look right? Is there anything you’d like to change, add, or take away?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/>
        </p:nvSpPr>
        <p:spPr>
          <a:xfrm>
            <a:off x="689450" y="597950"/>
            <a:ext cx="64644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Sitemap example</a:t>
            </a:r>
            <a:endParaRPr sz="3200"/>
          </a:p>
        </p:txBody>
      </p:sp>
      <p:sp>
        <p:nvSpPr>
          <p:cNvPr id="157" name="Google Shape;157;p29"/>
          <p:cNvSpPr txBox="1"/>
          <p:nvPr/>
        </p:nvSpPr>
        <p:spPr>
          <a:xfrm>
            <a:off x="689450" y="1970050"/>
            <a:ext cx="1122600" cy="8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Main pages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8" name="Google Shape;158;p29"/>
          <p:cNvSpPr/>
          <p:nvPr/>
        </p:nvSpPr>
        <p:spPr>
          <a:xfrm>
            <a:off x="2011454" y="2049559"/>
            <a:ext cx="1275900" cy="669600"/>
          </a:xfrm>
          <a:prstGeom prst="rect">
            <a:avLst/>
          </a:prstGeom>
          <a:solidFill>
            <a:srgbClr val="C7EFDB"/>
          </a:solidFill>
          <a:ln cap="flat" cmpd="sng" w="19050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04091" y="1994953"/>
            <a:ext cx="1283244" cy="7294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0" name="Google Shape;160;p29"/>
          <p:cNvCxnSpPr/>
          <p:nvPr/>
        </p:nvCxnSpPr>
        <p:spPr>
          <a:xfrm>
            <a:off x="3413482" y="2262108"/>
            <a:ext cx="5466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1" name="Google Shape;161;p29"/>
          <p:cNvCxnSpPr/>
          <p:nvPr/>
        </p:nvCxnSpPr>
        <p:spPr>
          <a:xfrm rot="10800000">
            <a:off x="3407968" y="2360480"/>
            <a:ext cx="5577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2" name="Google Shape;162;p29"/>
          <p:cNvSpPr/>
          <p:nvPr/>
        </p:nvSpPr>
        <p:spPr>
          <a:xfrm>
            <a:off x="4093503" y="2052990"/>
            <a:ext cx="1275900" cy="669600"/>
          </a:xfrm>
          <a:prstGeom prst="rect">
            <a:avLst/>
          </a:prstGeom>
          <a:solidFill>
            <a:srgbClr val="C7EFDB"/>
          </a:solidFill>
          <a:ln cap="flat" cmpd="sng" w="19050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6141" y="1998384"/>
            <a:ext cx="1283244" cy="72945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9"/>
          <p:cNvSpPr txBox="1"/>
          <p:nvPr/>
        </p:nvSpPr>
        <p:spPr>
          <a:xfrm>
            <a:off x="2316292" y="2256581"/>
            <a:ext cx="6588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Home</a:t>
            </a:r>
            <a:endParaRPr b="1" sz="10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5" name="Google Shape;165;p29"/>
          <p:cNvSpPr txBox="1"/>
          <p:nvPr/>
        </p:nvSpPr>
        <p:spPr>
          <a:xfrm>
            <a:off x="4298926" y="2256575"/>
            <a:ext cx="8577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Projects</a:t>
            </a:r>
            <a:endParaRPr b="1" sz="10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66" name="Google Shape;166;p29"/>
          <p:cNvCxnSpPr/>
          <p:nvPr/>
        </p:nvCxnSpPr>
        <p:spPr>
          <a:xfrm>
            <a:off x="5502732" y="2262095"/>
            <a:ext cx="5466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7" name="Google Shape;167;p29"/>
          <p:cNvCxnSpPr/>
          <p:nvPr/>
        </p:nvCxnSpPr>
        <p:spPr>
          <a:xfrm rot="10800000">
            <a:off x="5497218" y="2360467"/>
            <a:ext cx="5577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8" name="Google Shape;168;p29"/>
          <p:cNvSpPr/>
          <p:nvPr/>
        </p:nvSpPr>
        <p:spPr>
          <a:xfrm>
            <a:off x="6182753" y="2052978"/>
            <a:ext cx="1275900" cy="669600"/>
          </a:xfrm>
          <a:prstGeom prst="rect">
            <a:avLst/>
          </a:prstGeom>
          <a:solidFill>
            <a:srgbClr val="C7EFDB"/>
          </a:solidFill>
          <a:ln cap="flat" cmpd="sng" w="19050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9" name="Google Shape;16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5391" y="1998372"/>
            <a:ext cx="1283244" cy="7294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9"/>
          <p:cNvSpPr txBox="1"/>
          <p:nvPr/>
        </p:nvSpPr>
        <p:spPr>
          <a:xfrm>
            <a:off x="6436700" y="2262100"/>
            <a:ext cx="7680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About</a:t>
            </a:r>
            <a:endParaRPr b="1" sz="10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1" name="Google Shape;171;p29"/>
          <p:cNvSpPr/>
          <p:nvPr/>
        </p:nvSpPr>
        <p:spPr>
          <a:xfrm>
            <a:off x="2895609" y="3176280"/>
            <a:ext cx="1116000" cy="669600"/>
          </a:xfrm>
          <a:prstGeom prst="rect">
            <a:avLst/>
          </a:prstGeom>
          <a:solidFill>
            <a:srgbClr val="C7EFDB"/>
          </a:solidFill>
          <a:ln cap="flat" cmpd="sng" w="19050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2" name="Google Shape;17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9168" y="3121675"/>
            <a:ext cx="1122625" cy="7294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9"/>
          <p:cNvSpPr txBox="1"/>
          <p:nvPr/>
        </p:nvSpPr>
        <p:spPr>
          <a:xfrm>
            <a:off x="3032241" y="3385398"/>
            <a:ext cx="8445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Drawings</a:t>
            </a:r>
            <a:endParaRPr b="1" sz="10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4" name="Google Shape;174;p29"/>
          <p:cNvSpPr/>
          <p:nvPr/>
        </p:nvSpPr>
        <p:spPr>
          <a:xfrm>
            <a:off x="4175596" y="3170705"/>
            <a:ext cx="1116000" cy="669600"/>
          </a:xfrm>
          <a:prstGeom prst="rect">
            <a:avLst/>
          </a:prstGeom>
          <a:solidFill>
            <a:srgbClr val="C7EFDB"/>
          </a:solidFill>
          <a:ln cap="flat" cmpd="sng" w="19050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69155" y="3116100"/>
            <a:ext cx="1122625" cy="7294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9"/>
          <p:cNvSpPr txBox="1"/>
          <p:nvPr/>
        </p:nvSpPr>
        <p:spPr>
          <a:xfrm>
            <a:off x="4312228" y="3379823"/>
            <a:ext cx="8445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School Projects</a:t>
            </a:r>
            <a:endParaRPr b="1" sz="10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7" name="Google Shape;177;p29"/>
          <p:cNvSpPr/>
          <p:nvPr/>
        </p:nvSpPr>
        <p:spPr>
          <a:xfrm>
            <a:off x="5455571" y="3170705"/>
            <a:ext cx="1116000" cy="669600"/>
          </a:xfrm>
          <a:prstGeom prst="rect">
            <a:avLst/>
          </a:prstGeom>
          <a:solidFill>
            <a:srgbClr val="C7EFDB"/>
          </a:solidFill>
          <a:ln cap="flat" cmpd="sng" w="19050">
            <a:solidFill>
              <a:srgbClr val="6C48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9130" y="3116100"/>
            <a:ext cx="1122625" cy="72944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/>
        </p:nvSpPr>
        <p:spPr>
          <a:xfrm>
            <a:off x="5592203" y="3379823"/>
            <a:ext cx="8445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Coding</a:t>
            </a:r>
            <a:endParaRPr b="1" sz="10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80" name="Google Shape;180;p29"/>
          <p:cNvCxnSpPr>
            <a:endCxn id="172" idx="0"/>
          </p:cNvCxnSpPr>
          <p:nvPr/>
        </p:nvCxnSpPr>
        <p:spPr>
          <a:xfrm flipH="1">
            <a:off x="3450480" y="2737075"/>
            <a:ext cx="1282800" cy="384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1" name="Google Shape;181;p29"/>
          <p:cNvCxnSpPr>
            <a:endCxn id="175" idx="2"/>
          </p:cNvCxnSpPr>
          <p:nvPr/>
        </p:nvCxnSpPr>
        <p:spPr>
          <a:xfrm flipH="1">
            <a:off x="4730468" y="2754344"/>
            <a:ext cx="2700" cy="434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2" name="Google Shape;182;p29"/>
          <p:cNvCxnSpPr>
            <a:endCxn id="178" idx="0"/>
          </p:cNvCxnSpPr>
          <p:nvPr/>
        </p:nvCxnSpPr>
        <p:spPr>
          <a:xfrm>
            <a:off x="4731843" y="2729400"/>
            <a:ext cx="1278600" cy="386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3" name="Google Shape;183;p29"/>
          <p:cNvSpPr txBox="1"/>
          <p:nvPr/>
        </p:nvSpPr>
        <p:spPr>
          <a:xfrm>
            <a:off x="689450" y="3291475"/>
            <a:ext cx="1122600" cy="3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Sub-pages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0"/>
          <p:cNvSpPr txBox="1"/>
          <p:nvPr>
            <p:ph type="title"/>
          </p:nvPr>
        </p:nvSpPr>
        <p:spPr>
          <a:xfrm>
            <a:off x="282900" y="277025"/>
            <a:ext cx="759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Transfer your sitemap to a real site  🙌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9" name="Google Shape;189;p30"/>
          <p:cNvSpPr txBox="1"/>
          <p:nvPr/>
        </p:nvSpPr>
        <p:spPr>
          <a:xfrm>
            <a:off x="231875" y="1233275"/>
            <a:ext cx="7860900" cy="31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First, create all of your sites pages or sections.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(If working with a single-page site with sections, create the sections instead.)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Add your menu.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Once you’ve decided on your pages or sections, you can create a menu to place in the header of your site (or elsewhere, depending on their design. This can change later, too.) Explore the different kinds of menus to find a style that makes sense for your content.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Keep going!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Keep experimenting! What else do you want to add?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</a:t>
            </a:r>
            <a:r>
              <a:rPr lang="en" sz="1050">
                <a:solidFill>
                  <a:srgbClr val="FFFFFF"/>
                </a:solidFill>
              </a:rPr>
              <a:t>Tomorrow</a:t>
            </a:r>
            <a:r>
              <a:rPr lang="en" sz="1050">
                <a:solidFill>
                  <a:srgbClr val="FFFFFF"/>
                </a:solidFill>
              </a:rPr>
              <a:t>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rgbClr val="32B777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505875"/>
            <a:ext cx="5448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different uses for single-page sites vs. multi-page sites?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When should a website use a linear or a hierarchical structure?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Sitemaps can both help you streamline your ideas and help you get a sense of how your user will navigate your website to achieve their goals.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discover uses for multi-page sites vs. one-page sites.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explore different kinds of website structures and how structures help express and amplify ideas.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create sitemaps to organize their site’s information and define their site structure.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transfer their sitemaps to Wix.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7" name="Google Shape;97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will your site content be?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type="title"/>
          </p:nvPr>
        </p:nvSpPr>
        <p:spPr>
          <a:xfrm>
            <a:off x="289748" y="146619"/>
            <a:ext cx="743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Where are we?</a:t>
            </a:r>
            <a:endParaRPr b="1" sz="32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8" name="Google Shape;108;p23"/>
          <p:cNvSpPr/>
          <p:nvPr/>
        </p:nvSpPr>
        <p:spPr>
          <a:xfrm>
            <a:off x="226500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Idea Framing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3"/>
          <p:cNvSpPr/>
          <p:nvPr/>
        </p:nvSpPr>
        <p:spPr>
          <a:xfrm>
            <a:off x="1621603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ix Madefor Text"/>
                <a:ea typeface="Wix Madefor Text"/>
                <a:cs typeface="Wix Madefor Text"/>
                <a:sym typeface="Wix Madefor Text"/>
              </a:rPr>
              <a:t>Research &amp; Discovery</a:t>
            </a:r>
            <a:endParaRPr b="1"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3"/>
          <p:cNvSpPr/>
          <p:nvPr/>
        </p:nvSpPr>
        <p:spPr>
          <a:xfrm>
            <a:off x="44118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1" name="Google Shape;111;p23"/>
          <p:cNvSpPr/>
          <p:nvPr/>
        </p:nvSpPr>
        <p:spPr>
          <a:xfrm>
            <a:off x="58069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Iterate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2" name="Google Shape;112;p23"/>
          <p:cNvSpPr/>
          <p:nvPr/>
        </p:nvSpPr>
        <p:spPr>
          <a:xfrm>
            <a:off x="72020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Finalize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3" name="Google Shape;113;p23"/>
          <p:cNvSpPr txBox="1"/>
          <p:nvPr/>
        </p:nvSpPr>
        <p:spPr>
          <a:xfrm>
            <a:off x="226500" y="2298702"/>
            <a:ext cx="11865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Identifying an idea or a need your website will address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Take time to understand your site visitors’ needs 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5BF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3"/>
          <p:cNvSpPr txBox="1"/>
          <p:nvPr/>
        </p:nvSpPr>
        <p:spPr>
          <a:xfrm>
            <a:off x="1621600" y="2298694"/>
            <a:ext cx="11328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SzPts val="900"/>
              <a:buFont typeface="Poppins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Gather visual and functional inspiration: Look at other businesses and websites doing similar things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3"/>
          <p:cNvSpPr txBox="1"/>
          <p:nvPr/>
        </p:nvSpPr>
        <p:spPr>
          <a:xfrm>
            <a:off x="3016700" y="2298705"/>
            <a:ext cx="12426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Determine the content &amp; structure of your site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Determine the paths site visitors will take on the site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layout of each page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Sketch!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3"/>
          <p:cNvSpPr txBox="1"/>
          <p:nvPr/>
        </p:nvSpPr>
        <p:spPr>
          <a:xfrm>
            <a:off x="4335600" y="2298700"/>
            <a:ext cx="1318800" cy="24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Map out your sketch onto a website.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Create or refine the content for the site, like text, images, and videos.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Use the content you created or gathered to create a website that’s delightful, easy, intuitive, and accessible to use.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3"/>
          <p:cNvSpPr txBox="1"/>
          <p:nvPr/>
        </p:nvSpPr>
        <p:spPr>
          <a:xfrm>
            <a:off x="5806900" y="2298702"/>
            <a:ext cx="1242600" cy="26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Experiment, share, get feedback, iterate, experiment, share, get feedback, iterate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8" name="Google Shape;118;p23"/>
          <p:cNvSpPr txBox="1"/>
          <p:nvPr/>
        </p:nvSpPr>
        <p:spPr>
          <a:xfrm>
            <a:off x="7202000" y="2298704"/>
            <a:ext cx="1132800" cy="17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Get final feedback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Fix &amp; prepare your final project!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Share your creation with the world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9" name="Google Shape;119;p23"/>
          <p:cNvSpPr/>
          <p:nvPr/>
        </p:nvSpPr>
        <p:spPr>
          <a:xfrm>
            <a:off x="3016707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/>
          <p:nvPr>
            <p:ph type="title"/>
          </p:nvPr>
        </p:nvSpPr>
        <p:spPr>
          <a:xfrm>
            <a:off x="282900" y="1246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Plan your site content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5" name="Google Shape;125;p24"/>
          <p:cNvSpPr txBox="1"/>
          <p:nvPr/>
        </p:nvSpPr>
        <p:spPr>
          <a:xfrm>
            <a:off x="231875" y="928475"/>
            <a:ext cx="7860900" cy="39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 content do my users need to know?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Write down everything your site should have on your post-its — one thing per post-it. Here are a few examples of the kinds of content you might include: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Next, cluster your post-its based on content.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Make sure to group similar themes together. For example, “Our Story” and “About Me” might go in the same category.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6" name="Google Shape;126;p24"/>
          <p:cNvSpPr txBox="1"/>
          <p:nvPr/>
        </p:nvSpPr>
        <p:spPr>
          <a:xfrm>
            <a:off x="964325" y="2102250"/>
            <a:ext cx="26637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About Me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Images gallery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 video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Services or values</a:t>
            </a:r>
            <a:endParaRPr/>
          </a:p>
        </p:txBody>
      </p:sp>
      <p:sp>
        <p:nvSpPr>
          <p:cNvPr id="127" name="Google Shape;127;p24"/>
          <p:cNvSpPr txBox="1"/>
          <p:nvPr/>
        </p:nvSpPr>
        <p:spPr>
          <a:xfrm>
            <a:off x="4076275" y="2102250"/>
            <a:ext cx="4190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Welcome message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Individual pages per product or project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Contact details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Our story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282900" y="1246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Plan your site content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3" name="Google Shape;133;p25"/>
          <p:cNvSpPr txBox="1"/>
          <p:nvPr/>
        </p:nvSpPr>
        <p:spPr>
          <a:xfrm>
            <a:off x="231875" y="928475"/>
            <a:ext cx="7860900" cy="29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 startAt="3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Then, pause and ask yourself: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“How is each part of the site helping me tell the story I want to tell?”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 startAt="3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Finally, take out anything that doesn’t serve your story or goals.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“How is each part of the site helping achieve my goals or tell the story of my site?” Throw out (well, recycle) post-its that repeat ideas or aren’t important for your 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Make sure to document your work :)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/>
          <p:nvPr>
            <p:ph type="title"/>
          </p:nvPr>
        </p:nvSpPr>
        <p:spPr>
          <a:xfrm>
            <a:off x="677100" y="0"/>
            <a:ext cx="6203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Make your sitemap and start your site!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9" name="Google Shape;139;p26"/>
          <p:cNvSpPr txBox="1"/>
          <p:nvPr>
            <p:ph idx="2"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Lesson 11: Your Site is Not a Poster</a:t>
            </a:r>
            <a:endParaRPr sz="9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