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4" r:id="rId4"/>
    <p:sldMasterId id="214748366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5143500" cx="9144000"/>
  <p:notesSz cx="6858000" cy="9144000"/>
  <p:embeddedFontLst>
    <p:embeddedFont>
      <p:font typeface="Wix Madefor Text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WixMadeforText-regular.fntdata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WixMadeforText-italic.fntdata"/><Relationship Id="rId25" Type="http://schemas.openxmlformats.org/officeDocument/2006/relationships/font" Target="fonts/WixMadeforText-bold.fntdata"/><Relationship Id="rId27" Type="http://schemas.openxmlformats.org/officeDocument/2006/relationships/font" Target="fonts/WixMadeforText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adc696b52f_0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adc696b52f_0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b280fd45c5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b280fd45c5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b280fd45c5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b280fd45c5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b29564af4f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b29564af4f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b29564af4f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b29564af4f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b29564af4f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b29564af4f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b280fd45c5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b280fd45c5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b29564af4f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b29564af4f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cadca9743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cadca9743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785207a37c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785207a37c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b30fd3694c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b30fd3694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ix Madefor Text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b280fd45c5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b280fd45c5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b29564af4f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b29564af4f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b280fd45c5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b280fd45c5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449900" y="3289450"/>
            <a:ext cx="2804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11.5: Working on Projects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 2">
  <p:cSld name="CUSTOM_1_2_2">
    <p:bg>
      <p:bgPr>
        <a:solidFill>
          <a:srgbClr val="32B777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454550" y="3294275"/>
            <a:ext cx="2795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11.5: Working on Projects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 1">
  <p:cSld name="CUSTOM_1_2_1">
    <p:bg>
      <p:bgPr>
        <a:solidFill>
          <a:srgbClr val="DBD7F9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369350" y="3209075"/>
            <a:ext cx="29658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11.5: Working on Projects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454550" y="3294275"/>
            <a:ext cx="2795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11.5: Working on Projects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Google Shape;69;p18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0" name="Google Shape;70;p18"/>
          <p:cNvSpPr txBox="1"/>
          <p:nvPr/>
        </p:nvSpPr>
        <p:spPr>
          <a:xfrm rot="5400000">
            <a:off x="7449900" y="3289450"/>
            <a:ext cx="2804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11.5: Working on Projects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71" name="Google Shape;71;p18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gif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3112" y="100"/>
            <a:ext cx="347942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64562" y="100"/>
            <a:ext cx="34794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9"/>
          <p:cNvSpPr txBox="1"/>
          <p:nvPr>
            <p:ph type="title"/>
          </p:nvPr>
        </p:nvSpPr>
        <p:spPr>
          <a:xfrm rot="5400000">
            <a:off x="7478250" y="3318050"/>
            <a:ext cx="27480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11.5: Working on Projects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9" name="Google Shape;79;p19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32B77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9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11.5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Working on Projects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81" name="Google Shape;81;p19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82" name="Google Shape;82;p19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Creation 101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83" name="Google Shape;83;p19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84" name="Google Shape;84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/>
          <p:nvPr>
            <p:ph type="title"/>
          </p:nvPr>
        </p:nvSpPr>
        <p:spPr>
          <a:xfrm>
            <a:off x="843375" y="1714500"/>
            <a:ext cx="3432600" cy="16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Draw without looking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77" name="Google Shape;17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4212" y="1481900"/>
            <a:ext cx="3257959" cy="2179700"/>
          </a:xfrm>
          <a:prstGeom prst="rect">
            <a:avLst/>
          </a:prstGeom>
          <a:noFill/>
          <a:ln cap="flat" cmpd="sng" w="9525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  <a:effectLst>
            <a:outerShdw blurRad="228600" rotWithShape="0" algn="bl" dir="5400000" dist="19050">
              <a:srgbClr val="000000">
                <a:alpha val="24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9"/>
          <p:cNvSpPr txBox="1"/>
          <p:nvPr>
            <p:ph type="title"/>
          </p:nvPr>
        </p:nvSpPr>
        <p:spPr>
          <a:xfrm>
            <a:off x="414725" y="336775"/>
            <a:ext cx="5524800" cy="7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Take a reflective step back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3" name="Google Shape;183;p29"/>
          <p:cNvSpPr txBox="1"/>
          <p:nvPr/>
        </p:nvSpPr>
        <p:spPr>
          <a:xfrm>
            <a:off x="459275" y="1112275"/>
            <a:ext cx="7878600" cy="38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does it mean to be a responsible creator? Here are a few question prompts you might use to get started: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has this experience been for you to imagine creating a website for someone else?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have you learned about designing for other people? What has been surprising?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does it mean to be a responsible creator?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do the ideas of inclusive design apply to being responsible creators?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kind of world do you think being a responsible creator makes for others?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would happen if we were not responsible creators?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other ways do you want to explore being a responsible creator?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0"/>
          <p:cNvSpPr txBox="1"/>
          <p:nvPr>
            <p:ph type="title"/>
          </p:nvPr>
        </p:nvSpPr>
        <p:spPr>
          <a:xfrm>
            <a:off x="677100" y="0"/>
            <a:ext cx="468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Let’s work on our sites!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1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Feedback Groups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2"/>
          <p:cNvSpPr txBox="1"/>
          <p:nvPr>
            <p:ph type="title"/>
          </p:nvPr>
        </p:nvSpPr>
        <p:spPr>
          <a:xfrm>
            <a:off x="573425" y="516450"/>
            <a:ext cx="590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a Feedback Group?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99" name="Google Shape;199;p32"/>
          <p:cNvSpPr txBox="1"/>
          <p:nvPr/>
        </p:nvSpPr>
        <p:spPr>
          <a:xfrm>
            <a:off x="573425" y="1478838"/>
            <a:ext cx="5845800" cy="31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Remember, we’re not designing for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ourselves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; we’re designing for others. So we need feedback from others, too!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Feedback Groups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are small groups for you to receive feedback and ideas from your peers.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But </a:t>
            </a:r>
            <a:r>
              <a:rPr b="1" lang="en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feedback</a:t>
            </a:r>
            <a:r>
              <a:rPr lang="en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b="1" lang="en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≠</a:t>
            </a:r>
            <a:r>
              <a:rPr lang="en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b="1" lang="en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criticism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 Giving feedback is the process of providing constructive ideas; criticism is pointing out things that you don’t like or are wrong.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For example, instead of saying “This color doesn’t work,” you might say “you could try a different color to make the button stand out.”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3"/>
          <p:cNvSpPr txBox="1"/>
          <p:nvPr>
            <p:ph type="title"/>
          </p:nvPr>
        </p:nvSpPr>
        <p:spPr>
          <a:xfrm>
            <a:off x="573425" y="931800"/>
            <a:ext cx="6163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Meet your Feedback Group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5" name="Google Shape;205;p33"/>
          <p:cNvSpPr txBox="1"/>
          <p:nvPr/>
        </p:nvSpPr>
        <p:spPr>
          <a:xfrm>
            <a:off x="573425" y="1894200"/>
            <a:ext cx="5937600" cy="23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Take turns showing each other your sites. If you are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feedback giver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you can ask these questions as the presenter shows their site: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at least one thing you want to work on next?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one question you have or something you need help with?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something that was interesting or surprising to you as you worked on your site today?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4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5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</a:t>
            </a:r>
            <a:r>
              <a:rPr lang="en" sz="1050">
                <a:solidFill>
                  <a:srgbClr val="FFFFFF"/>
                </a:solidFill>
              </a:rPr>
              <a:t>Tomorrow</a:t>
            </a:r>
            <a:r>
              <a:rPr lang="en" sz="1050">
                <a:solidFill>
                  <a:srgbClr val="FFFFFF"/>
                </a:solidFill>
              </a:rPr>
              <a:t>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 txBox="1"/>
          <p:nvPr>
            <p:ph type="title"/>
          </p:nvPr>
        </p:nvSpPr>
        <p:spPr>
          <a:xfrm>
            <a:off x="673638" y="8891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</a:t>
            </a:r>
            <a:endParaRPr b="1" sz="3200">
              <a:solidFill>
                <a:srgbClr val="32B777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0" name="Google Shape;90;p20"/>
          <p:cNvSpPr txBox="1"/>
          <p:nvPr/>
        </p:nvSpPr>
        <p:spPr>
          <a:xfrm>
            <a:off x="673650" y="1734475"/>
            <a:ext cx="5448600" cy="22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can you use the Web Creation principles we’ve explored so far to continue designing your website?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1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6" name="Google Shape;96;p21"/>
          <p:cNvSpPr txBox="1"/>
          <p:nvPr/>
        </p:nvSpPr>
        <p:spPr>
          <a:xfrm>
            <a:off x="673650" y="1421900"/>
            <a:ext cx="5180100" cy="31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use the ideas from the previous lesson to make sure they are building accessible websites.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continue designing their final projects, focusing on their content, UX principles, interactivity, and inclusivity.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form feedback groups to help support each others’ work.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2" name="Google Shape;102;p22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Spark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(30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type="title"/>
          </p:nvPr>
        </p:nvSpPr>
        <p:spPr>
          <a:xfrm>
            <a:off x="677100" y="0"/>
            <a:ext cx="40173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5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Spark</a:t>
            </a:r>
            <a:endParaRPr b="1" sz="45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can we get our creativity flowing?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/>
          <p:nvPr>
            <p:ph type="title"/>
          </p:nvPr>
        </p:nvSpPr>
        <p:spPr>
          <a:xfrm>
            <a:off x="289748" y="146619"/>
            <a:ext cx="743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Where are we?</a:t>
            </a:r>
            <a:endParaRPr b="1" sz="32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3" name="Google Shape;113;p24"/>
          <p:cNvSpPr/>
          <p:nvPr/>
        </p:nvSpPr>
        <p:spPr>
          <a:xfrm>
            <a:off x="226500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Idea Framing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4" name="Google Shape;114;p24"/>
          <p:cNvSpPr/>
          <p:nvPr/>
        </p:nvSpPr>
        <p:spPr>
          <a:xfrm>
            <a:off x="1621603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Wix Madefor Text"/>
                <a:ea typeface="Wix Madefor Text"/>
                <a:cs typeface="Wix Madefor Text"/>
                <a:sym typeface="Wix Madefor Text"/>
              </a:rPr>
              <a:t>Research &amp; Discovery</a:t>
            </a:r>
            <a:endParaRPr b="1" sz="10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5" name="Google Shape;115;p24"/>
          <p:cNvSpPr/>
          <p:nvPr/>
        </p:nvSpPr>
        <p:spPr>
          <a:xfrm>
            <a:off x="44118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6" name="Google Shape;116;p24"/>
          <p:cNvSpPr/>
          <p:nvPr/>
        </p:nvSpPr>
        <p:spPr>
          <a:xfrm>
            <a:off x="5806910" y="1005793"/>
            <a:ext cx="1132800" cy="1132800"/>
          </a:xfrm>
          <a:prstGeom prst="ellipse">
            <a:avLst/>
          </a:prstGeom>
          <a:solidFill>
            <a:srgbClr val="D6E6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Iterate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7" name="Google Shape;117;p24"/>
          <p:cNvSpPr/>
          <p:nvPr/>
        </p:nvSpPr>
        <p:spPr>
          <a:xfrm>
            <a:off x="72020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Finalize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8" name="Google Shape;118;p24"/>
          <p:cNvSpPr txBox="1"/>
          <p:nvPr/>
        </p:nvSpPr>
        <p:spPr>
          <a:xfrm>
            <a:off x="226500" y="2298702"/>
            <a:ext cx="11865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Identifying an idea or a need your website will address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Take time to understand your site visitors’ needs 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5BF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9" name="Google Shape;119;p24"/>
          <p:cNvSpPr txBox="1"/>
          <p:nvPr/>
        </p:nvSpPr>
        <p:spPr>
          <a:xfrm>
            <a:off x="1621600" y="2298694"/>
            <a:ext cx="11328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SzPts val="900"/>
              <a:buFont typeface="Poppins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Gather visual and functional inspiration: Look at other businesses and websites doing similar things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0" name="Google Shape;120;p24"/>
          <p:cNvSpPr txBox="1"/>
          <p:nvPr/>
        </p:nvSpPr>
        <p:spPr>
          <a:xfrm>
            <a:off x="3016700" y="2298705"/>
            <a:ext cx="12426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content &amp; structure of your site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paths site visitors will take on the site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layout of each page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Sketch!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1" name="Google Shape;121;p24"/>
          <p:cNvSpPr txBox="1"/>
          <p:nvPr/>
        </p:nvSpPr>
        <p:spPr>
          <a:xfrm>
            <a:off x="4335600" y="2298700"/>
            <a:ext cx="1318800" cy="19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Map out your sketch onto a website.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Create or refine the content for the site, like text, images, and videos.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Use the content you created or gathered to create a website that’s delightful, easy, intuitive, and accessible to use.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2" name="Google Shape;122;p24"/>
          <p:cNvSpPr txBox="1"/>
          <p:nvPr/>
        </p:nvSpPr>
        <p:spPr>
          <a:xfrm>
            <a:off x="5806900" y="2298702"/>
            <a:ext cx="1242600" cy="26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900"/>
              <a:buFont typeface="Wix Madefor Text"/>
              <a:buChar char="●"/>
            </a:pPr>
            <a:r>
              <a:rPr b="1" lang="en" sz="9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Experiment, share, get feedback, iterate, experiment, share, get feedback, iterate</a:t>
            </a:r>
            <a:endParaRPr b="1" sz="9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3" name="Google Shape;123;p24"/>
          <p:cNvSpPr txBox="1"/>
          <p:nvPr/>
        </p:nvSpPr>
        <p:spPr>
          <a:xfrm>
            <a:off x="7202000" y="2298704"/>
            <a:ext cx="1132800" cy="17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Get final feedback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Fix &amp; prepare your final project!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Share your creation with the world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4" name="Google Shape;124;p24"/>
          <p:cNvSpPr/>
          <p:nvPr/>
        </p:nvSpPr>
        <p:spPr>
          <a:xfrm>
            <a:off x="3016707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Plan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/>
          <p:nvPr/>
        </p:nvSpPr>
        <p:spPr>
          <a:xfrm>
            <a:off x="626093" y="0"/>
            <a:ext cx="73113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25" lIns="130025" spcFirstLastPara="1" rIns="130025" wrap="square" tIns="1300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Let’s get creative!</a:t>
            </a:r>
            <a:endParaRPr sz="32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6"/>
          <p:cNvSpPr txBox="1"/>
          <p:nvPr>
            <p:ph type="title"/>
          </p:nvPr>
        </p:nvSpPr>
        <p:spPr>
          <a:xfrm>
            <a:off x="700500" y="1897600"/>
            <a:ext cx="3871500" cy="11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Scribble pass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35" name="Google Shape;13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13925" y="1117850"/>
            <a:ext cx="3193525" cy="2907800"/>
          </a:xfrm>
          <a:prstGeom prst="rect">
            <a:avLst/>
          </a:prstGeom>
          <a:noFill/>
          <a:ln cap="flat" cmpd="sng" w="9525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  <a:effectLst>
            <a:outerShdw blurRad="157163" rotWithShape="0" algn="bl" dir="5520000" dist="38100">
              <a:srgbClr val="000000">
                <a:alpha val="50000"/>
              </a:srgbClr>
            </a:outerShdw>
          </a:effectLst>
        </p:spPr>
      </p:pic>
      <p:pic>
        <p:nvPicPr>
          <p:cNvPr id="136" name="Google Shape;136;p26" title="Screenshot 2025-07-01 at 9.51.22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57800" y="1190325"/>
            <a:ext cx="3066750" cy="2778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/>
          <p:nvPr>
            <p:ph type="title"/>
          </p:nvPr>
        </p:nvSpPr>
        <p:spPr>
          <a:xfrm>
            <a:off x="914800" y="1925025"/>
            <a:ext cx="2779500" cy="11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30 Circles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2" name="Google Shape;142;p27"/>
          <p:cNvSpPr/>
          <p:nvPr/>
        </p:nvSpPr>
        <p:spPr>
          <a:xfrm>
            <a:off x="4315475" y="483525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7"/>
          <p:cNvSpPr/>
          <p:nvPr/>
        </p:nvSpPr>
        <p:spPr>
          <a:xfrm>
            <a:off x="5018950" y="483525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7"/>
          <p:cNvSpPr/>
          <p:nvPr/>
        </p:nvSpPr>
        <p:spPr>
          <a:xfrm>
            <a:off x="5722425" y="483525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7"/>
          <p:cNvSpPr/>
          <p:nvPr/>
        </p:nvSpPr>
        <p:spPr>
          <a:xfrm>
            <a:off x="6425900" y="483525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7"/>
          <p:cNvSpPr/>
          <p:nvPr/>
        </p:nvSpPr>
        <p:spPr>
          <a:xfrm>
            <a:off x="7129375" y="483525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27"/>
          <p:cNvSpPr/>
          <p:nvPr/>
        </p:nvSpPr>
        <p:spPr>
          <a:xfrm>
            <a:off x="4315475" y="12042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27"/>
          <p:cNvSpPr/>
          <p:nvPr/>
        </p:nvSpPr>
        <p:spPr>
          <a:xfrm>
            <a:off x="5018950" y="12042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27"/>
          <p:cNvSpPr/>
          <p:nvPr/>
        </p:nvSpPr>
        <p:spPr>
          <a:xfrm>
            <a:off x="5722425" y="12042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27"/>
          <p:cNvSpPr/>
          <p:nvPr/>
        </p:nvSpPr>
        <p:spPr>
          <a:xfrm>
            <a:off x="6425900" y="12042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7"/>
          <p:cNvSpPr/>
          <p:nvPr/>
        </p:nvSpPr>
        <p:spPr>
          <a:xfrm>
            <a:off x="7129375" y="12042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7"/>
          <p:cNvSpPr/>
          <p:nvPr/>
        </p:nvSpPr>
        <p:spPr>
          <a:xfrm>
            <a:off x="4315475" y="192502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27"/>
          <p:cNvSpPr/>
          <p:nvPr/>
        </p:nvSpPr>
        <p:spPr>
          <a:xfrm>
            <a:off x="5018950" y="192502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7"/>
          <p:cNvSpPr/>
          <p:nvPr/>
        </p:nvSpPr>
        <p:spPr>
          <a:xfrm>
            <a:off x="5722425" y="192502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7"/>
          <p:cNvSpPr/>
          <p:nvPr/>
        </p:nvSpPr>
        <p:spPr>
          <a:xfrm>
            <a:off x="6425900" y="192502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7"/>
          <p:cNvSpPr/>
          <p:nvPr/>
        </p:nvSpPr>
        <p:spPr>
          <a:xfrm>
            <a:off x="7129375" y="192502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7"/>
          <p:cNvSpPr/>
          <p:nvPr/>
        </p:nvSpPr>
        <p:spPr>
          <a:xfrm>
            <a:off x="4315475" y="26457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7"/>
          <p:cNvSpPr/>
          <p:nvPr/>
        </p:nvSpPr>
        <p:spPr>
          <a:xfrm>
            <a:off x="5018950" y="26457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7"/>
          <p:cNvSpPr/>
          <p:nvPr/>
        </p:nvSpPr>
        <p:spPr>
          <a:xfrm>
            <a:off x="5722425" y="26457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27"/>
          <p:cNvSpPr/>
          <p:nvPr/>
        </p:nvSpPr>
        <p:spPr>
          <a:xfrm>
            <a:off x="6425900" y="26457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7"/>
          <p:cNvSpPr/>
          <p:nvPr/>
        </p:nvSpPr>
        <p:spPr>
          <a:xfrm>
            <a:off x="7129375" y="26457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7"/>
          <p:cNvSpPr/>
          <p:nvPr/>
        </p:nvSpPr>
        <p:spPr>
          <a:xfrm>
            <a:off x="4315475" y="336652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7"/>
          <p:cNvSpPr/>
          <p:nvPr/>
        </p:nvSpPr>
        <p:spPr>
          <a:xfrm>
            <a:off x="5018950" y="336652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7"/>
          <p:cNvSpPr/>
          <p:nvPr/>
        </p:nvSpPr>
        <p:spPr>
          <a:xfrm>
            <a:off x="5722425" y="336652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7"/>
          <p:cNvSpPr/>
          <p:nvPr/>
        </p:nvSpPr>
        <p:spPr>
          <a:xfrm>
            <a:off x="6425900" y="336652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7"/>
          <p:cNvSpPr/>
          <p:nvPr/>
        </p:nvSpPr>
        <p:spPr>
          <a:xfrm>
            <a:off x="7129375" y="336652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7"/>
          <p:cNvSpPr/>
          <p:nvPr/>
        </p:nvSpPr>
        <p:spPr>
          <a:xfrm>
            <a:off x="4315475" y="40872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27"/>
          <p:cNvSpPr/>
          <p:nvPr/>
        </p:nvSpPr>
        <p:spPr>
          <a:xfrm>
            <a:off x="5018950" y="40872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7"/>
          <p:cNvSpPr/>
          <p:nvPr/>
        </p:nvSpPr>
        <p:spPr>
          <a:xfrm>
            <a:off x="5722425" y="40872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7"/>
          <p:cNvSpPr/>
          <p:nvPr/>
        </p:nvSpPr>
        <p:spPr>
          <a:xfrm>
            <a:off x="6425900" y="40872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7"/>
          <p:cNvSpPr/>
          <p:nvPr/>
        </p:nvSpPr>
        <p:spPr>
          <a:xfrm>
            <a:off x="7129375" y="4087270"/>
            <a:ext cx="572700" cy="572700"/>
          </a:xfrm>
          <a:prstGeom prst="ellipse">
            <a:avLst/>
          </a:prstGeom>
          <a:solidFill>
            <a:srgbClr val="D6E6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